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0.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6.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708" r:id="rId2"/>
    <p:sldMasterId id="2147483720" r:id="rId3"/>
    <p:sldMasterId id="2147483735" r:id="rId4"/>
    <p:sldMasterId id="2147483747" r:id="rId5"/>
    <p:sldMasterId id="2147483762" r:id="rId6"/>
    <p:sldMasterId id="2147483774" r:id="rId7"/>
    <p:sldMasterId id="2147483788" r:id="rId8"/>
    <p:sldMasterId id="2147483800" r:id="rId9"/>
    <p:sldMasterId id="2147483812" r:id="rId10"/>
    <p:sldMasterId id="2147483825" r:id="rId11"/>
    <p:sldMasterId id="2147483838" r:id="rId12"/>
    <p:sldMasterId id="2147483850" r:id="rId13"/>
    <p:sldMasterId id="2147483862" r:id="rId14"/>
    <p:sldMasterId id="2147483874" r:id="rId15"/>
    <p:sldMasterId id="2147483886" r:id="rId16"/>
    <p:sldMasterId id="2147483901" r:id="rId17"/>
    <p:sldMasterId id="2147483916" r:id="rId18"/>
  </p:sldMasterIdLst>
  <p:notesMasterIdLst>
    <p:notesMasterId r:id="rId131"/>
  </p:notesMasterIdLst>
  <p:handoutMasterIdLst>
    <p:handoutMasterId r:id="rId132"/>
  </p:handoutMasterIdLst>
  <p:sldIdLst>
    <p:sldId id="579" r:id="rId19"/>
    <p:sldId id="696" r:id="rId20"/>
    <p:sldId id="576" r:id="rId21"/>
    <p:sldId id="577" r:id="rId22"/>
    <p:sldId id="654" r:id="rId23"/>
    <p:sldId id="583" r:id="rId24"/>
    <p:sldId id="610" r:id="rId25"/>
    <p:sldId id="560" r:id="rId26"/>
    <p:sldId id="655" r:id="rId27"/>
    <p:sldId id="698" r:id="rId28"/>
    <p:sldId id="524" r:id="rId29"/>
    <p:sldId id="695" r:id="rId30"/>
    <p:sldId id="672" r:id="rId31"/>
    <p:sldId id="603" r:id="rId32"/>
    <p:sldId id="590" r:id="rId33"/>
    <p:sldId id="592" r:id="rId34"/>
    <p:sldId id="694" r:id="rId35"/>
    <p:sldId id="771" r:id="rId36"/>
    <p:sldId id="772" r:id="rId37"/>
    <p:sldId id="773" r:id="rId38"/>
    <p:sldId id="774" r:id="rId39"/>
    <p:sldId id="775" r:id="rId40"/>
    <p:sldId id="716" r:id="rId41"/>
    <p:sldId id="717" r:id="rId42"/>
    <p:sldId id="718" r:id="rId43"/>
    <p:sldId id="769" r:id="rId44"/>
    <p:sldId id="719" r:id="rId45"/>
    <p:sldId id="720" r:id="rId46"/>
    <p:sldId id="721" r:id="rId47"/>
    <p:sldId id="722" r:id="rId48"/>
    <p:sldId id="768" r:id="rId49"/>
    <p:sldId id="723" r:id="rId50"/>
    <p:sldId id="724" r:id="rId51"/>
    <p:sldId id="706" r:id="rId52"/>
    <p:sldId id="707" r:id="rId53"/>
    <p:sldId id="770" r:id="rId54"/>
    <p:sldId id="657" r:id="rId55"/>
    <p:sldId id="661" r:id="rId56"/>
    <p:sldId id="586" r:id="rId57"/>
    <p:sldId id="700" r:id="rId58"/>
    <p:sldId id="701" r:id="rId59"/>
    <p:sldId id="600" r:id="rId60"/>
    <p:sldId id="641" r:id="rId61"/>
    <p:sldId id="671" r:id="rId62"/>
    <p:sldId id="703" r:id="rId63"/>
    <p:sldId id="662" r:id="rId64"/>
    <p:sldId id="609" r:id="rId65"/>
    <p:sldId id="637" r:id="rId66"/>
    <p:sldId id="608" r:id="rId67"/>
    <p:sldId id="606" r:id="rId68"/>
    <p:sldId id="666" r:id="rId69"/>
    <p:sldId id="776" r:id="rId70"/>
    <p:sldId id="708" r:id="rId71"/>
    <p:sldId id="667" r:id="rId72"/>
    <p:sldId id="607" r:id="rId73"/>
    <p:sldId id="639" r:id="rId74"/>
    <p:sldId id="633" r:id="rId75"/>
    <p:sldId id="640" r:id="rId76"/>
    <p:sldId id="710" r:id="rId77"/>
    <p:sldId id="709" r:id="rId78"/>
    <p:sldId id="614" r:id="rId79"/>
    <p:sldId id="558" r:id="rId80"/>
    <p:sldId id="642" r:id="rId81"/>
    <p:sldId id="526" r:id="rId82"/>
    <p:sldId id="567" r:id="rId83"/>
    <p:sldId id="697" r:id="rId84"/>
    <p:sldId id="705" r:id="rId85"/>
    <p:sldId id="713" r:id="rId86"/>
    <p:sldId id="711" r:id="rId87"/>
    <p:sldId id="714" r:id="rId88"/>
    <p:sldId id="712" r:id="rId89"/>
    <p:sldId id="715" r:id="rId90"/>
    <p:sldId id="731" r:id="rId91"/>
    <p:sldId id="732" r:id="rId92"/>
    <p:sldId id="733" r:id="rId93"/>
    <p:sldId id="734" r:id="rId94"/>
    <p:sldId id="729" r:id="rId95"/>
    <p:sldId id="730" r:id="rId96"/>
    <p:sldId id="735" r:id="rId97"/>
    <p:sldId id="736" r:id="rId98"/>
    <p:sldId id="737" r:id="rId99"/>
    <p:sldId id="739" r:id="rId100"/>
    <p:sldId id="738" r:id="rId101"/>
    <p:sldId id="740" r:id="rId102"/>
    <p:sldId id="778" r:id="rId103"/>
    <p:sldId id="743" r:id="rId104"/>
    <p:sldId id="741" r:id="rId105"/>
    <p:sldId id="767" r:id="rId106"/>
    <p:sldId id="777" r:id="rId107"/>
    <p:sldId id="746" r:id="rId108"/>
    <p:sldId id="747" r:id="rId109"/>
    <p:sldId id="748" r:id="rId110"/>
    <p:sldId id="753" r:id="rId111"/>
    <p:sldId id="749" r:id="rId112"/>
    <p:sldId id="750" r:id="rId113"/>
    <p:sldId id="751" r:id="rId114"/>
    <p:sldId id="752" r:id="rId115"/>
    <p:sldId id="755" r:id="rId116"/>
    <p:sldId id="756" r:id="rId117"/>
    <p:sldId id="757" r:id="rId118"/>
    <p:sldId id="758" r:id="rId119"/>
    <p:sldId id="759" r:id="rId120"/>
    <p:sldId id="760" r:id="rId121"/>
    <p:sldId id="761" r:id="rId122"/>
    <p:sldId id="745" r:id="rId123"/>
    <p:sldId id="764" r:id="rId124"/>
    <p:sldId id="765" r:id="rId125"/>
    <p:sldId id="754" r:id="rId126"/>
    <p:sldId id="762" r:id="rId127"/>
    <p:sldId id="766" r:id="rId128"/>
    <p:sldId id="763" r:id="rId129"/>
    <p:sldId id="502" r:id="rId130"/>
  </p:sldIdLst>
  <p:sldSz cx="9144000" cy="6858000" type="screen4x3"/>
  <p:notesSz cx="6858000" cy="9144000"/>
  <p:defaultTextStyle>
    <a:defPPr>
      <a:defRPr lang="zh-CN"/>
    </a:defPPr>
    <a:lvl1pPr algn="l" rtl="0" fontAlgn="base">
      <a:lnSpc>
        <a:spcPct val="70000"/>
      </a:lnSpc>
      <a:spcBef>
        <a:spcPct val="0"/>
      </a:spcBef>
      <a:spcAft>
        <a:spcPct val="20000"/>
      </a:spcAft>
      <a:buClr>
        <a:schemeClr val="tx1"/>
      </a:buClr>
      <a:defRPr kumimoji="1" sz="2400" b="1" kern="1200">
        <a:solidFill>
          <a:schemeClr val="tx1"/>
        </a:solidFill>
        <a:latin typeface="Times New Roman" pitchFamily="18" charset="0"/>
        <a:ea typeface="楷体_GB2312" pitchFamily="49" charset="-122"/>
        <a:cs typeface="+mn-cs"/>
      </a:defRPr>
    </a:lvl1pPr>
    <a:lvl2pPr marL="457200" algn="l" rtl="0" fontAlgn="base">
      <a:lnSpc>
        <a:spcPct val="70000"/>
      </a:lnSpc>
      <a:spcBef>
        <a:spcPct val="0"/>
      </a:spcBef>
      <a:spcAft>
        <a:spcPct val="20000"/>
      </a:spcAft>
      <a:buClr>
        <a:schemeClr val="tx1"/>
      </a:buClr>
      <a:defRPr kumimoji="1" sz="2400" b="1" kern="1200">
        <a:solidFill>
          <a:schemeClr val="tx1"/>
        </a:solidFill>
        <a:latin typeface="Times New Roman" pitchFamily="18" charset="0"/>
        <a:ea typeface="楷体_GB2312" pitchFamily="49" charset="-122"/>
        <a:cs typeface="+mn-cs"/>
      </a:defRPr>
    </a:lvl2pPr>
    <a:lvl3pPr marL="914400" algn="l" rtl="0" fontAlgn="base">
      <a:lnSpc>
        <a:spcPct val="70000"/>
      </a:lnSpc>
      <a:spcBef>
        <a:spcPct val="0"/>
      </a:spcBef>
      <a:spcAft>
        <a:spcPct val="20000"/>
      </a:spcAft>
      <a:buClr>
        <a:schemeClr val="tx1"/>
      </a:buClr>
      <a:defRPr kumimoji="1" sz="2400" b="1" kern="1200">
        <a:solidFill>
          <a:schemeClr val="tx1"/>
        </a:solidFill>
        <a:latin typeface="Times New Roman" pitchFamily="18" charset="0"/>
        <a:ea typeface="楷体_GB2312" pitchFamily="49" charset="-122"/>
        <a:cs typeface="+mn-cs"/>
      </a:defRPr>
    </a:lvl3pPr>
    <a:lvl4pPr marL="1371600" algn="l" rtl="0" fontAlgn="base">
      <a:lnSpc>
        <a:spcPct val="70000"/>
      </a:lnSpc>
      <a:spcBef>
        <a:spcPct val="0"/>
      </a:spcBef>
      <a:spcAft>
        <a:spcPct val="20000"/>
      </a:spcAft>
      <a:buClr>
        <a:schemeClr val="tx1"/>
      </a:buClr>
      <a:defRPr kumimoji="1" sz="2400" b="1" kern="1200">
        <a:solidFill>
          <a:schemeClr val="tx1"/>
        </a:solidFill>
        <a:latin typeface="Times New Roman" pitchFamily="18" charset="0"/>
        <a:ea typeface="楷体_GB2312" pitchFamily="49" charset="-122"/>
        <a:cs typeface="+mn-cs"/>
      </a:defRPr>
    </a:lvl4pPr>
    <a:lvl5pPr marL="1828800" algn="l" rtl="0" fontAlgn="base">
      <a:lnSpc>
        <a:spcPct val="70000"/>
      </a:lnSpc>
      <a:spcBef>
        <a:spcPct val="0"/>
      </a:spcBef>
      <a:spcAft>
        <a:spcPct val="20000"/>
      </a:spcAft>
      <a:buClr>
        <a:schemeClr val="tx1"/>
      </a:buClr>
      <a:defRPr kumimoji="1" sz="24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4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4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4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400" b="1" kern="1200">
        <a:solidFill>
          <a:schemeClr val="tx1"/>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FF"/>
    <a:srgbClr val="FF0000"/>
    <a:srgbClr val="FFCC00"/>
    <a:srgbClr val="FFFF00"/>
    <a:srgbClr val="660066"/>
    <a:srgbClr val="FF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8" autoAdjust="0"/>
    <p:restoredTop sz="50000" autoAdjust="0"/>
  </p:normalViewPr>
  <p:slideViewPr>
    <p:cSldViewPr>
      <p:cViewPr varScale="1">
        <p:scale>
          <a:sx n="129" d="100"/>
          <a:sy n="129" d="100"/>
        </p:scale>
        <p:origin x="126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06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6" Type="http://schemas.openxmlformats.org/officeDocument/2006/relationships/slideMaster" Target="slideMasters/slideMaster16.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28" Type="http://schemas.openxmlformats.org/officeDocument/2006/relationships/slide" Target="slides/slide110.xml"/><Relationship Id="rId5" Type="http://schemas.openxmlformats.org/officeDocument/2006/relationships/slideMaster" Target="slideMasters/slideMaster5.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134" Type="http://schemas.openxmlformats.org/officeDocument/2006/relationships/viewProps" Target="viewProps.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slide" Target="slides/slide106.xml"/><Relationship Id="rId129" Type="http://schemas.openxmlformats.org/officeDocument/2006/relationships/slide" Target="slides/slide11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0" Type="http://schemas.openxmlformats.org/officeDocument/2006/relationships/slide" Target="slides/slide112.xml"/><Relationship Id="rId135"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handoutMaster" Target="handoutMasters/handoutMaster1.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presProps" Target="presProps.xm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38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Aft>
                <a:spcPct val="0"/>
              </a:spcAft>
              <a:buClrTx/>
              <a:defRPr sz="1200" b="0">
                <a:effectLst/>
                <a:ea typeface="宋体" pitchFamily="2" charset="-122"/>
              </a:defRPr>
            </a:lvl1pPr>
          </a:lstStyle>
          <a:p>
            <a:pPr>
              <a:defRPr/>
            </a:pPr>
            <a:endParaRPr lang="en-US" altLang="zh-CN"/>
          </a:p>
        </p:txBody>
      </p:sp>
      <p:sp>
        <p:nvSpPr>
          <p:cNvPr id="2938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Aft>
                <a:spcPct val="0"/>
              </a:spcAft>
              <a:buClrTx/>
              <a:defRPr sz="1200" b="0">
                <a:effectLst/>
                <a:ea typeface="宋体" pitchFamily="2" charset="-122"/>
              </a:defRPr>
            </a:lvl1pPr>
          </a:lstStyle>
          <a:p>
            <a:pPr>
              <a:defRPr/>
            </a:pPr>
            <a:endParaRPr lang="en-US" altLang="zh-CN"/>
          </a:p>
        </p:txBody>
      </p:sp>
      <p:sp>
        <p:nvSpPr>
          <p:cNvPr id="2938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nSpc>
                <a:spcPct val="100000"/>
              </a:lnSpc>
              <a:spcAft>
                <a:spcPct val="0"/>
              </a:spcAft>
              <a:buClrTx/>
              <a:defRPr sz="1200" b="0">
                <a:effectLst/>
                <a:ea typeface="宋体" pitchFamily="2" charset="-122"/>
              </a:defRPr>
            </a:lvl1pPr>
          </a:lstStyle>
          <a:p>
            <a:pPr>
              <a:defRPr/>
            </a:pPr>
            <a:endParaRPr lang="en-US" altLang="zh-CN"/>
          </a:p>
        </p:txBody>
      </p:sp>
      <p:sp>
        <p:nvSpPr>
          <p:cNvPr id="2938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spcAft>
                <a:spcPct val="0"/>
              </a:spcAft>
              <a:buClrTx/>
              <a:defRPr sz="1200" b="0">
                <a:effectLst/>
                <a:ea typeface="宋体" pitchFamily="2" charset="-122"/>
              </a:defRPr>
            </a:lvl1pPr>
          </a:lstStyle>
          <a:p>
            <a:pPr>
              <a:defRPr/>
            </a:pPr>
            <a:fld id="{0ADBAA36-3745-4E36-84AE-30D2EC211130}" type="slidenum">
              <a:rPr lang="en-US" altLang="zh-CN"/>
              <a:pPr>
                <a:defRPr/>
              </a:pPr>
              <a:t>‹#›</a:t>
            </a:fld>
            <a:endParaRPr lang="en-US" altLang="zh-CN"/>
          </a:p>
        </p:txBody>
      </p:sp>
    </p:spTree>
    <p:extLst>
      <p:ext uri="{BB962C8B-B14F-4D97-AF65-F5344CB8AC3E}">
        <p14:creationId xmlns:p14="http://schemas.microsoft.com/office/powerpoint/2010/main" val="331914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Aft>
                <a:spcPct val="0"/>
              </a:spcAft>
              <a:buClrTx/>
              <a:defRPr sz="1200" b="0">
                <a:effectLst/>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Aft>
                <a:spcPct val="0"/>
              </a:spcAft>
              <a:buClrTx/>
              <a:defRPr sz="1200" b="0">
                <a:effectLst/>
                <a:ea typeface="宋体" pitchFamily="2" charset="-122"/>
              </a:defRPr>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nSpc>
                <a:spcPct val="100000"/>
              </a:lnSpc>
              <a:spcAft>
                <a:spcPct val="0"/>
              </a:spcAft>
              <a:buClrTx/>
              <a:defRPr sz="1200" b="0">
                <a:effectLst/>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spcAft>
                <a:spcPct val="0"/>
              </a:spcAft>
              <a:buClrTx/>
              <a:defRPr sz="1200" b="0">
                <a:effectLst/>
                <a:ea typeface="宋体" pitchFamily="2" charset="-122"/>
              </a:defRPr>
            </a:lvl1pPr>
          </a:lstStyle>
          <a:p>
            <a:pPr>
              <a:defRPr/>
            </a:pPr>
            <a:fld id="{FDABE68A-34E0-497D-8314-F8581D1A985C}" type="slidenum">
              <a:rPr lang="en-US" altLang="zh-CN"/>
              <a:pPr>
                <a:defRPr/>
              </a:pPr>
              <a:t>‹#›</a:t>
            </a:fld>
            <a:endParaRPr lang="en-US" altLang="zh-CN"/>
          </a:p>
        </p:txBody>
      </p:sp>
    </p:spTree>
    <p:extLst>
      <p:ext uri="{BB962C8B-B14F-4D97-AF65-F5344CB8AC3E}">
        <p14:creationId xmlns:p14="http://schemas.microsoft.com/office/powerpoint/2010/main" val="21435714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7"/>
          <p:cNvSpPr>
            <a:spLocks noGrp="1" noChangeArrowheads="1"/>
          </p:cNvSpPr>
          <p:nvPr>
            <p:ph type="sldNum" sz="quarter" idx="5"/>
          </p:nvPr>
        </p:nvSpPr>
        <p:spPr>
          <a:noFill/>
        </p:spPr>
        <p:txBody>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fld id="{35F72D7A-60EF-4A6F-B3A1-EB5D1427849E}" type="slidenum">
              <a:rPr lang="en-US" altLang="zh-CN" sz="1200">
                <a:solidFill>
                  <a:srgbClr val="000000"/>
                </a:solidFill>
              </a:rPr>
              <a:pPr eaLnBrk="1" hangingPunct="1"/>
              <a:t>19</a:t>
            </a:fld>
            <a:endParaRPr lang="en-US" altLang="zh-CN" sz="1200">
              <a:solidFill>
                <a:srgbClr val="000000"/>
              </a:solidFill>
            </a:endParaRPr>
          </a:p>
        </p:txBody>
      </p:sp>
      <p:sp>
        <p:nvSpPr>
          <p:cNvPr id="870403" name="Rectangle 2"/>
          <p:cNvSpPr>
            <a:spLocks noGrp="1" noRot="1" noChangeAspect="1" noChangeArrowheads="1" noTextEdit="1"/>
          </p:cNvSpPr>
          <p:nvPr>
            <p:ph type="sldImg"/>
          </p:nvPr>
        </p:nvSpPr>
        <p:spPr>
          <a:ln/>
        </p:spPr>
      </p:sp>
      <p:sp>
        <p:nvSpPr>
          <p:cNvPr id="870404" name="Rectangle 3"/>
          <p:cNvSpPr>
            <a:spLocks noGrp="1" noChangeArrowheads="1"/>
          </p:cNvSpPr>
          <p:nvPr>
            <p:ph type="body" idx="1"/>
          </p:nvPr>
        </p:nvSpPr>
        <p:spPr>
          <a:noFill/>
        </p:spPr>
        <p:txBody>
          <a:bodyPr/>
          <a:lstStyle/>
          <a:p>
            <a:r>
              <a:rPr lang="zh-CN" altLang="en-US"/>
              <a:t>片选信号和我们的电话区位号差不多。</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2.xml"/><Relationship Id="rId4" Type="http://schemas.openxmlformats.org/officeDocument/2006/relationships/image" Target="../media/image1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8.xml"/><Relationship Id="rId1" Type="http://schemas.openxmlformats.org/officeDocument/2006/relationships/vmlDrawing" Target="../drawings/vmlDrawing1.v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gray">
          <a:xfrm>
            <a:off x="0" y="0"/>
            <a:ext cx="9144000" cy="1828800"/>
          </a:xfrm>
          <a:prstGeom prst="rect">
            <a:avLst/>
          </a:prstGeom>
          <a:gradFill rotWithShape="1">
            <a:gsLst>
              <a:gs pos="0">
                <a:schemeClr val="accent1"/>
              </a:gs>
              <a:gs pos="100000">
                <a:schemeClr val="accent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5" name="Group 3"/>
          <p:cNvGrpSpPr>
            <a:grpSpLocks/>
          </p:cNvGrpSpPr>
          <p:nvPr/>
        </p:nvGrpSpPr>
        <p:grpSpPr bwMode="auto">
          <a:xfrm>
            <a:off x="152400" y="381000"/>
            <a:ext cx="6838950" cy="3365500"/>
            <a:chOff x="664" y="1951"/>
            <a:chExt cx="4308" cy="2120"/>
          </a:xfrm>
        </p:grpSpPr>
        <p:sp>
          <p:nvSpPr>
            <p:cNvPr id="6" name="Freeform 4"/>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 name="Freeform 5"/>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 name="Freeform 6"/>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 name="Freeform 7"/>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 name="Freeform 8"/>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1" name="Freeform 9"/>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2" name="Freeform 10"/>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3" name="Freeform 11"/>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4" name="Freeform 12"/>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5" name="Freeform 13"/>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6" name="Freeform 14"/>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7" name="Freeform 15"/>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8" name="Freeform 16"/>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9" name="Freeform 17"/>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20" name="Freeform 18"/>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21" name="Freeform 19"/>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22" name="Freeform 20"/>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23" name="Freeform 21"/>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24" name="Freeform 22"/>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25" name="Freeform 23"/>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26" name="Freeform 24"/>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27" name="Freeform 25"/>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28" name="Freeform 26"/>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29" name="Freeform 27"/>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30" name="Freeform 28"/>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31" name="Freeform 29"/>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32" name="Freeform 30"/>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33" name="Freeform 31"/>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34" name="Freeform 32"/>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35" name="Freeform 33"/>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36" name="Freeform 34"/>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37" name="Freeform 35"/>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38" name="Freeform 36"/>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39" name="Freeform 37"/>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40" name="Freeform 38"/>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41" name="Freeform 39"/>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42" name="Freeform 40"/>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43" name="Freeform 41"/>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44" name="Freeform 42"/>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45" name="Freeform 43"/>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46" name="Freeform 44"/>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47" name="Freeform 45"/>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48" name="Freeform 46"/>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49" name="Freeform 47"/>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50" name="Freeform 48"/>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51" name="Freeform 49"/>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52" name="Freeform 50"/>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53" name="Freeform 51"/>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54" name="Freeform 52"/>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55" name="Freeform 53"/>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56" name="Freeform 54"/>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57" name="Freeform 55"/>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58" name="Freeform 56"/>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59" name="Freeform 57"/>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60" name="Freeform 58"/>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61" name="Freeform 59"/>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62" name="Freeform 60"/>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63" name="Freeform 61"/>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64" name="Freeform 62"/>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65" name="Freeform 63"/>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66" name="Freeform 64"/>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67" name="Freeform 65"/>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68" name="Freeform 66"/>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69" name="Freeform 67"/>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0" name="Freeform 68"/>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1" name="Freeform 69"/>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2" name="Freeform 70"/>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3" name="Freeform 71"/>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4" name="Freeform 72"/>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5" name="Freeform 73"/>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6" name="Freeform 74"/>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7" name="Freeform 75"/>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8" name="Freeform 76"/>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9" name="Freeform 77"/>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0" name="Freeform 78"/>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1" name="Freeform 79"/>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2" name="Freeform 80"/>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3" name="Freeform 81"/>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4" name="Freeform 82"/>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5" name="Freeform 83"/>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6" name="Freeform 84"/>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7" name="Freeform 85"/>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8" name="Freeform 86"/>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9" name="Freeform 87"/>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0" name="Freeform 88"/>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1" name="Freeform 89"/>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2" name="Freeform 90"/>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3" name="Freeform 91"/>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4" name="Freeform 92"/>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5" name="Freeform 93"/>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6" name="Freeform 94"/>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7" name="Freeform 95"/>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8" name="Freeform 96"/>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9" name="Freeform 97"/>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0" name="Freeform 98"/>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1" name="Freeform 99"/>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2" name="Freeform 100"/>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3" name="Freeform 101"/>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4" name="Freeform 102"/>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5" name="Freeform 103"/>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 name="Freeform 104"/>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7" name="Freeform 105"/>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8" name="Freeform 106"/>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9" name="Freeform 107"/>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10" name="Freeform 108"/>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11" name="Freeform 109"/>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12" name="Freeform 110"/>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13" name="Freeform 111"/>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pic>
        <p:nvPicPr>
          <p:cNvPr id="114" name="Picture 115"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18" descr="artplus_nature_naturalcity42_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19" descr="artplus_nature_naturalcity42_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20" descr="artplus_nature_naturalcity42_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508" name="Rectangle 116"/>
          <p:cNvSpPr>
            <a:spLocks noGrp="1" noChangeArrowheads="1"/>
          </p:cNvSpPr>
          <p:nvPr>
            <p:ph type="ctrTitle"/>
          </p:nvPr>
        </p:nvSpPr>
        <p:spPr>
          <a:xfrm>
            <a:off x="304800" y="4419600"/>
            <a:ext cx="6400800" cy="1143000"/>
          </a:xfrm>
        </p:spPr>
        <p:txBody>
          <a:bodyPr/>
          <a:lstStyle>
            <a:lvl1pPr>
              <a:defRPr sz="4300">
                <a:solidFill>
                  <a:schemeClr val="bg1"/>
                </a:solidFill>
              </a:defRPr>
            </a:lvl1pPr>
          </a:lstStyle>
          <a:p>
            <a:pPr lvl="0"/>
            <a:r>
              <a:rPr lang="zh-CN" altLang="en-US" noProof="0"/>
              <a:t>单击此处编辑母版标题样式</a:t>
            </a:r>
          </a:p>
        </p:txBody>
      </p:sp>
      <p:sp>
        <p:nvSpPr>
          <p:cNvPr id="443509" name="Rectangle 117"/>
          <p:cNvSpPr>
            <a:spLocks noGrp="1" noChangeArrowheads="1"/>
          </p:cNvSpPr>
          <p:nvPr>
            <p:ph type="subTitle" idx="1"/>
          </p:nvPr>
        </p:nvSpPr>
        <p:spPr>
          <a:xfrm>
            <a:off x="304800" y="5715000"/>
            <a:ext cx="6400800" cy="381000"/>
          </a:xfrm>
        </p:spPr>
        <p:txBody>
          <a:bodyPr/>
          <a:lstStyle>
            <a:lvl1pPr marL="0" indent="0">
              <a:buFont typeface="Wingdings" pitchFamily="2" charset="2"/>
              <a:buNone/>
              <a:defRPr sz="1800" b="1" i="1">
                <a:solidFill>
                  <a:schemeClr val="bg1"/>
                </a:solidFill>
              </a:defRPr>
            </a:lvl1pPr>
          </a:lstStyle>
          <a:p>
            <a:pPr lvl="0"/>
            <a:r>
              <a:rPr lang="zh-CN" altLang="en-US" noProof="0"/>
              <a:t>单击此处编辑母版副标题样式</a:t>
            </a:r>
          </a:p>
        </p:txBody>
      </p:sp>
      <p:sp>
        <p:nvSpPr>
          <p:cNvPr id="118" name="Rectangle 112"/>
          <p:cNvSpPr>
            <a:spLocks noGrp="1" noChangeArrowheads="1"/>
          </p:cNvSpPr>
          <p:nvPr>
            <p:ph type="dt" sz="half" idx="10"/>
          </p:nvPr>
        </p:nvSpPr>
        <p:spPr>
          <a:xfrm>
            <a:off x="304800" y="6477000"/>
            <a:ext cx="2133600" cy="168275"/>
          </a:xfrm>
        </p:spPr>
        <p:txBody>
          <a:bodyPr/>
          <a:lstStyle>
            <a:lvl1pPr>
              <a:defRPr/>
            </a:lvl1pPr>
          </a:lstStyle>
          <a:p>
            <a:pPr>
              <a:defRPr/>
            </a:pPr>
            <a:endParaRPr lang="en-US" altLang="zh-CN"/>
          </a:p>
        </p:txBody>
      </p:sp>
      <p:sp>
        <p:nvSpPr>
          <p:cNvPr id="119" name="Rectangle 113"/>
          <p:cNvSpPr>
            <a:spLocks noGrp="1" noChangeArrowheads="1"/>
          </p:cNvSpPr>
          <p:nvPr>
            <p:ph type="ftr" sz="quarter" idx="11"/>
          </p:nvPr>
        </p:nvSpPr>
        <p:spPr>
          <a:xfrm>
            <a:off x="6705600" y="6477000"/>
            <a:ext cx="2286000" cy="168275"/>
          </a:xfrm>
        </p:spPr>
        <p:txBody>
          <a:bodyPr/>
          <a:lstStyle>
            <a:lvl1pPr algn="r">
              <a:defRPr sz="1200">
                <a:solidFill>
                  <a:schemeClr val="bg1"/>
                </a:solidFill>
                <a:latin typeface="+mn-lt"/>
                <a:ea typeface="+mn-ea"/>
              </a:defRPr>
            </a:lvl1pPr>
          </a:lstStyle>
          <a:p>
            <a:pPr>
              <a:defRPr/>
            </a:pPr>
            <a:endParaRPr lang="en-US" altLang="zh-CN"/>
          </a:p>
        </p:txBody>
      </p:sp>
      <p:sp>
        <p:nvSpPr>
          <p:cNvPr id="120" name="Rectangle 114"/>
          <p:cNvSpPr>
            <a:spLocks noGrp="1" noChangeArrowheads="1"/>
          </p:cNvSpPr>
          <p:nvPr>
            <p:ph type="sldNum" sz="quarter" idx="12"/>
          </p:nvPr>
        </p:nvSpPr>
        <p:spPr>
          <a:xfrm>
            <a:off x="3657600" y="6477000"/>
            <a:ext cx="2133600" cy="168275"/>
          </a:xfrm>
        </p:spPr>
        <p:txBody>
          <a:bodyPr/>
          <a:lstStyle>
            <a:lvl1pPr algn="ctr">
              <a:defRPr/>
            </a:lvl1pPr>
          </a:lstStyle>
          <a:p>
            <a:pPr>
              <a:defRPr/>
            </a:pPr>
            <a:fld id="{E8E50930-00D7-4D45-9459-9AB51B70F56A}" type="slidenum">
              <a:rPr lang="en-US" altLang="zh-CN"/>
              <a:pPr>
                <a:defRPr/>
              </a:pPr>
              <a:t>‹#›</a:t>
            </a:fld>
            <a:endParaRPr lang="en-US" altLang="zh-CN"/>
          </a:p>
        </p:txBody>
      </p:sp>
    </p:spTree>
    <p:extLst>
      <p:ext uri="{BB962C8B-B14F-4D97-AF65-F5344CB8AC3E}">
        <p14:creationId xmlns:p14="http://schemas.microsoft.com/office/powerpoint/2010/main" val="95002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2000"/>
                                        <p:tgtEl>
                                          <p:spTgt spid="11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15"/>
                                        </p:tgtEl>
                                        <p:attrNameLst>
                                          <p:attrName>style.visibility</p:attrName>
                                        </p:attrNameLst>
                                      </p:cBhvr>
                                      <p:to>
                                        <p:strVal val="visible"/>
                                      </p:to>
                                    </p:set>
                                    <p:animEffect transition="in" filter="fade">
                                      <p:cBhvr>
                                        <p:cTn id="14" dur="1000"/>
                                        <p:tgtEl>
                                          <p:spTgt spid="115"/>
                                        </p:tgtEl>
                                      </p:cBhvr>
                                    </p:animEffect>
                                  </p:childTnLst>
                                </p:cTn>
                              </p:par>
                            </p:childTnLst>
                          </p:cTn>
                        </p:par>
                        <p:par>
                          <p:cTn id="15" fill="hold">
                            <p:stCondLst>
                              <p:cond delay="3000"/>
                            </p:stCondLst>
                            <p:childTnLst>
                              <p:par>
                                <p:cTn id="16" presetID="22" presetClass="entr" presetSubtype="4" fill="hold" nodeType="after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wipe(down)">
                                      <p:cBhvr>
                                        <p:cTn id="18" dur="500"/>
                                        <p:tgtEl>
                                          <p:spTgt spid="117"/>
                                        </p:tgtEl>
                                      </p:cBhvr>
                                    </p:animEffect>
                                  </p:childTnLst>
                                </p:cTn>
                              </p:par>
                            </p:childTnLst>
                          </p:cTn>
                        </p:par>
                        <p:par>
                          <p:cTn id="19" fill="hold">
                            <p:stCondLst>
                              <p:cond delay="3500"/>
                            </p:stCondLst>
                            <p:childTnLst>
                              <p:par>
                                <p:cTn id="20" presetID="22" presetClass="entr" presetSubtype="4" fill="hold" nodeType="after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wipe(down)">
                                      <p:cBhvr>
                                        <p:cTn id="22" dur="500"/>
                                        <p:tgtEl>
                                          <p:spTgt spid="116"/>
                                        </p:tgtEl>
                                      </p:cBhvr>
                                    </p:animEffect>
                                  </p:childTnLst>
                                </p:cTn>
                              </p:par>
                              <p:par>
                                <p:cTn id="23" presetID="10" presetClass="entr" presetSubtype="0" fill="hold" nodeType="withEffect">
                                  <p:stCondLst>
                                    <p:cond delay="8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    </a:t>
            </a:r>
            <a:fld id="{C752E00D-B855-4B23-9A29-122569CFA9ED}" type="slidenum">
              <a:rPr lang="en-US" altLang="zh-CN" sz="1200"/>
              <a:pPr>
                <a:defRPr/>
              </a:pPr>
              <a:t>‹#›</a:t>
            </a:fld>
            <a:endParaRPr lang="en-US" altLang="zh-CN" sz="1200"/>
          </a:p>
        </p:txBody>
      </p:sp>
      <p:sp>
        <p:nvSpPr>
          <p:cNvPr id="6" name="Rectangle 6"/>
          <p:cNvSpPr>
            <a:spLocks noGrp="1" noChangeArrowheads="1"/>
          </p:cNvSpPr>
          <p:nvPr>
            <p:ph type="sldNum" sz="quarter" idx="12"/>
          </p:nvPr>
        </p:nvSpPr>
        <p:spPr>
          <a:ln/>
        </p:spPr>
        <p:txBody>
          <a:bodyPr/>
          <a:lstStyle>
            <a:lvl1pPr>
              <a:defRPr/>
            </a:lvl1pPr>
          </a:lstStyle>
          <a:p>
            <a:pPr>
              <a:defRPr/>
            </a:pPr>
            <a:fld id="{3BF65A37-ACD1-4DF4-AD48-45D5AB9CE9CF}" type="slidenum">
              <a:rPr lang="en-US" altLang="zh-CN"/>
              <a:pPr>
                <a:defRPr/>
              </a:pPr>
              <a:t>‹#›</a:t>
            </a:fld>
            <a:endParaRPr lang="en-US" altLang="zh-CN"/>
          </a:p>
        </p:txBody>
      </p:sp>
    </p:spTree>
    <p:extLst>
      <p:ext uri="{BB962C8B-B14F-4D97-AF65-F5344CB8AC3E}">
        <p14:creationId xmlns:p14="http://schemas.microsoft.com/office/powerpoint/2010/main" val="2630920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4BE750F-4B30-4999-B6FC-DF882902F8A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128283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61F213C-3857-4DF1-BCD6-84C2DB139E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520520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E63DD7E2-5D58-4493-813C-3CB4164EE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94230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9B63A304-78DE-4F95-9FFE-9D1420CAF2B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8521848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0D5E43CC-CF49-461E-9A76-F67EB31B0A1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65248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7579F2A9-07EB-43BC-9BE9-F2361AE3CA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25993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C00AFE5D-A00E-4297-8F7D-196D63F68AB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765228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8D75166E-1026-40F5-B00F-4A483828E7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44983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8F8398B-CCFD-4183-ADD4-C86782EA052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5229504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A88B7C9-8461-4E31-B22B-17CCAFD7F1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6146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    </a:t>
            </a:r>
            <a:fld id="{3A70ECF6-3162-4E7B-960A-E631F81F1E0E}" type="slidenum">
              <a:rPr lang="en-US" altLang="zh-CN" sz="1200"/>
              <a:pPr>
                <a:defRPr/>
              </a:pPr>
              <a:t>‹#›</a:t>
            </a:fld>
            <a:endParaRPr lang="en-US" altLang="zh-CN" sz="1200"/>
          </a:p>
        </p:txBody>
      </p:sp>
      <p:sp>
        <p:nvSpPr>
          <p:cNvPr id="6" name="Rectangle 6"/>
          <p:cNvSpPr>
            <a:spLocks noGrp="1" noChangeArrowheads="1"/>
          </p:cNvSpPr>
          <p:nvPr>
            <p:ph type="sldNum" sz="quarter" idx="12"/>
          </p:nvPr>
        </p:nvSpPr>
        <p:spPr>
          <a:ln/>
        </p:spPr>
        <p:txBody>
          <a:bodyPr/>
          <a:lstStyle>
            <a:lvl1pPr>
              <a:defRPr/>
            </a:lvl1pPr>
          </a:lstStyle>
          <a:p>
            <a:pPr>
              <a:defRPr/>
            </a:pPr>
            <a:fld id="{1776DE92-F01F-4199-8304-7F5E4D1E6910}" type="slidenum">
              <a:rPr lang="en-US" altLang="zh-CN"/>
              <a:pPr>
                <a:defRPr/>
              </a:pPr>
              <a:t>‹#›</a:t>
            </a:fld>
            <a:endParaRPr lang="en-US" altLang="zh-CN"/>
          </a:p>
        </p:txBody>
      </p:sp>
    </p:spTree>
    <p:extLst>
      <p:ext uri="{BB962C8B-B14F-4D97-AF65-F5344CB8AC3E}">
        <p14:creationId xmlns:p14="http://schemas.microsoft.com/office/powerpoint/2010/main" val="5347698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20000"/>
                </a:spcBef>
                <a:spcAft>
                  <a:spcPct val="0"/>
                </a:spcAft>
                <a:buClrTx/>
                <a:defRPr/>
              </a:pPr>
              <a:endParaRPr lang="zh-CN" altLang="en-US" sz="800">
                <a:solidFill>
                  <a:srgbClr val="FFFFFF"/>
                </a:solidFill>
                <a:latin typeface="宋体" pitchFamily="2" charset="-122"/>
                <a:ea typeface="宋体" pitchFamily="2" charset="-122"/>
              </a:endParaRPr>
            </a:p>
          </p:txBody>
        </p:sp>
        <p:sp>
          <p:nvSpPr>
            <p:cNvPr id="6" name="Arc 4"/>
            <p:cNvSpPr>
              <a:spLocks/>
            </p:cNvSpPr>
            <p:nvPr/>
          </p:nvSpPr>
          <p:spPr bwMode="auto">
            <a:xfrm>
              <a:off x="-652" y="978"/>
              <a:ext cx="4237" cy="3342"/>
            </a:xfrm>
            <a:custGeom>
              <a:avLst/>
              <a:gdLst>
                <a:gd name="T0" fmla="*/ 0 w 21600"/>
                <a:gd name="T1" fmla="*/ 0 h 21231"/>
                <a:gd name="T2" fmla="*/ 0 w 21600"/>
                <a:gd name="T3" fmla="*/ 0 h 21231"/>
                <a:gd name="T4" fmla="*/ 0 w 21600"/>
                <a:gd name="T5" fmla="*/ 0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sp>
        <p:nvSpPr>
          <p:cNvPr id="10245" name="Rectangle 5"/>
          <p:cNvSpPr>
            <a:spLocks noGrp="1" noChangeArrowheads="1"/>
          </p:cNvSpPr>
          <p:nvPr>
            <p:ph type="ctrTitle" sz="quarter"/>
          </p:nvPr>
        </p:nvSpPr>
        <p:spPr>
          <a:xfrm>
            <a:off x="1293813" y="762000"/>
            <a:ext cx="7772400" cy="1143000"/>
          </a:xfrm>
        </p:spPr>
        <p:txBody>
          <a:bodyPr anchor="b"/>
          <a:lstStyle>
            <a:lvl1pPr>
              <a:defRPr/>
            </a:lvl1pPr>
          </a:lstStyle>
          <a:p>
            <a:pPr lvl="0"/>
            <a:r>
              <a:rPr lang="zh-CN" altLang="en-US" noProof="0"/>
              <a:t>单击此处编辑母版标题样式</a:t>
            </a:r>
          </a:p>
        </p:txBody>
      </p:sp>
      <p:sp>
        <p:nvSpPr>
          <p:cNvPr id="10246"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pPr lvl="0"/>
            <a:r>
              <a:rPr lang="zh-CN" altLang="en-US" noProof="0"/>
              <a:t>单击此处编辑母版副标题样式</a:t>
            </a:r>
          </a:p>
        </p:txBody>
      </p:sp>
      <p:sp>
        <p:nvSpPr>
          <p:cNvPr id="7" name="Rectangle 7"/>
          <p:cNvSpPr>
            <a:spLocks noGrp="1" noChangeArrowheads="1"/>
          </p:cNvSpPr>
          <p:nvPr>
            <p:ph type="dt" sz="quarter" idx="10"/>
          </p:nvPr>
        </p:nvSpPr>
        <p:spPr/>
        <p:txBody>
          <a:bodyPr/>
          <a:lstStyle>
            <a:lvl1pPr>
              <a:defRPr/>
            </a:lvl1pPr>
          </a:lstStyle>
          <a:p>
            <a:pPr>
              <a:defRPr/>
            </a:pPr>
            <a:endParaRPr lang="en-US" altLang="zh-CN">
              <a:solidFill>
                <a:srgbClr val="FFFFFF"/>
              </a:solidFill>
            </a:endParaRPr>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9" name="Rectangle 9"/>
          <p:cNvSpPr>
            <a:spLocks noGrp="1" noChangeArrowheads="1"/>
          </p:cNvSpPr>
          <p:nvPr>
            <p:ph type="sldNum" sz="quarter" idx="12"/>
          </p:nvPr>
        </p:nvSpPr>
        <p:spPr/>
        <p:txBody>
          <a:bodyPr/>
          <a:lstStyle>
            <a:lvl1pPr>
              <a:defRPr/>
            </a:lvl1pPr>
          </a:lstStyle>
          <a:p>
            <a:pPr>
              <a:defRPr/>
            </a:pPr>
            <a:fld id="{7EBA3597-4C26-414D-9520-9EA8B6CC0CC8}"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6171916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901B856F-C1FB-4547-8B2B-11FD4065FA4A}"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55727831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A40F5754-B8B9-4C4A-BFCE-CEE4BF4BCB96}"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3751293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0608D028-D766-43E9-9971-F2DB82BD517A}"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7276920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1CE16E25-D6DA-4287-A06A-D6D2DA8D3CCE}"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1381705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37D8BA77-0DEB-46E0-9A25-BB779E2F2B8D}"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11635608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EBBD9565-360B-470C-878B-12B79CDBC949}"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9477667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2B7414C3-5DFD-4609-9BEE-27CACE94D890}"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2387229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385D5BDB-CD45-4317-8AD0-4BFFB803662E}"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0867473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10B8391-50AA-44C3-9728-E62A716FDC08}"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841477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868363"/>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95400"/>
            <a:ext cx="4038600" cy="5029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95400"/>
            <a:ext cx="4038600" cy="5029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    </a:t>
            </a:r>
            <a:fld id="{C8C351C1-F2DC-4CB2-93C0-8810FCC3C299}" type="slidenum">
              <a:rPr lang="en-US" altLang="zh-CN" sz="1200"/>
              <a:pPr>
                <a:defRPr/>
              </a:pPr>
              <a:t>‹#›</a:t>
            </a:fld>
            <a:endParaRPr lang="en-US" altLang="zh-CN" sz="1200"/>
          </a:p>
        </p:txBody>
      </p:sp>
      <p:sp>
        <p:nvSpPr>
          <p:cNvPr id="7" name="Rectangle 6"/>
          <p:cNvSpPr>
            <a:spLocks noGrp="1" noChangeArrowheads="1"/>
          </p:cNvSpPr>
          <p:nvPr>
            <p:ph type="sldNum" sz="quarter" idx="12"/>
          </p:nvPr>
        </p:nvSpPr>
        <p:spPr>
          <a:ln/>
        </p:spPr>
        <p:txBody>
          <a:bodyPr/>
          <a:lstStyle>
            <a:lvl1pPr>
              <a:defRPr/>
            </a:lvl1pPr>
          </a:lstStyle>
          <a:p>
            <a:pPr>
              <a:defRPr/>
            </a:pPr>
            <a:fld id="{5AE36EDE-2DE2-4B7E-97AC-1310B6D17536}" type="slidenum">
              <a:rPr lang="en-US" altLang="zh-CN"/>
              <a:pPr>
                <a:defRPr/>
              </a:pPr>
              <a:t>‹#›</a:t>
            </a:fld>
            <a:endParaRPr lang="en-US" altLang="zh-CN"/>
          </a:p>
        </p:txBody>
      </p:sp>
    </p:spTree>
    <p:extLst>
      <p:ext uri="{BB962C8B-B14F-4D97-AF65-F5344CB8AC3E}">
        <p14:creationId xmlns:p14="http://schemas.microsoft.com/office/powerpoint/2010/main" val="28005677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740E6170-CB40-4E8E-BD0C-3C63A4D7295F}"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02853215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314B9404-C24E-42C1-9515-4C9622687E68}"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90756032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20000"/>
                </a:spcBef>
                <a:spcAft>
                  <a:spcPct val="0"/>
                </a:spcAft>
                <a:buClrTx/>
                <a:defRPr/>
              </a:pPr>
              <a:endParaRPr lang="zh-CN" altLang="en-US" sz="800">
                <a:solidFill>
                  <a:srgbClr val="FFFFFF"/>
                </a:solidFill>
                <a:latin typeface="宋体" pitchFamily="2" charset="-122"/>
                <a:ea typeface="宋体" pitchFamily="2" charset="-122"/>
              </a:endParaRPr>
            </a:p>
          </p:txBody>
        </p:sp>
        <p:sp>
          <p:nvSpPr>
            <p:cNvPr id="6" name="Arc 4"/>
            <p:cNvSpPr>
              <a:spLocks/>
            </p:cNvSpPr>
            <p:nvPr/>
          </p:nvSpPr>
          <p:spPr bwMode="auto">
            <a:xfrm>
              <a:off x="-652" y="978"/>
              <a:ext cx="4237" cy="3342"/>
            </a:xfrm>
            <a:custGeom>
              <a:avLst/>
              <a:gdLst>
                <a:gd name="T0" fmla="*/ 0 w 21600"/>
                <a:gd name="T1" fmla="*/ 0 h 21231"/>
                <a:gd name="T2" fmla="*/ 0 w 21600"/>
                <a:gd name="T3" fmla="*/ 0 h 21231"/>
                <a:gd name="T4" fmla="*/ 0 w 21600"/>
                <a:gd name="T5" fmla="*/ 0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sp>
        <p:nvSpPr>
          <p:cNvPr id="10245" name="Rectangle 5"/>
          <p:cNvSpPr>
            <a:spLocks noGrp="1" noChangeArrowheads="1"/>
          </p:cNvSpPr>
          <p:nvPr>
            <p:ph type="ctrTitle" sz="quarter"/>
          </p:nvPr>
        </p:nvSpPr>
        <p:spPr>
          <a:xfrm>
            <a:off x="1293813" y="762000"/>
            <a:ext cx="7772400" cy="1143000"/>
          </a:xfrm>
        </p:spPr>
        <p:txBody>
          <a:bodyPr anchor="b"/>
          <a:lstStyle>
            <a:lvl1pPr>
              <a:defRPr/>
            </a:lvl1pPr>
          </a:lstStyle>
          <a:p>
            <a:pPr lvl="0"/>
            <a:r>
              <a:rPr lang="zh-CN" altLang="en-US" noProof="0"/>
              <a:t>单击此处编辑母版标题样式</a:t>
            </a:r>
          </a:p>
        </p:txBody>
      </p:sp>
      <p:sp>
        <p:nvSpPr>
          <p:cNvPr id="10246"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pPr lvl="0"/>
            <a:r>
              <a:rPr lang="zh-CN" altLang="en-US" noProof="0"/>
              <a:t>单击此处编辑母版副标题样式</a:t>
            </a:r>
          </a:p>
        </p:txBody>
      </p:sp>
      <p:sp>
        <p:nvSpPr>
          <p:cNvPr id="7" name="Rectangle 7"/>
          <p:cNvSpPr>
            <a:spLocks noGrp="1" noChangeArrowheads="1"/>
          </p:cNvSpPr>
          <p:nvPr>
            <p:ph type="dt" sz="quarter" idx="10"/>
          </p:nvPr>
        </p:nvSpPr>
        <p:spPr/>
        <p:txBody>
          <a:bodyPr/>
          <a:lstStyle>
            <a:lvl1pPr>
              <a:defRPr/>
            </a:lvl1pPr>
          </a:lstStyle>
          <a:p>
            <a:pPr>
              <a:defRPr/>
            </a:pPr>
            <a:endParaRPr lang="en-US" altLang="zh-CN">
              <a:solidFill>
                <a:srgbClr val="FFFFFF"/>
              </a:solidFill>
            </a:endParaRPr>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9" name="Rectangle 9"/>
          <p:cNvSpPr>
            <a:spLocks noGrp="1" noChangeArrowheads="1"/>
          </p:cNvSpPr>
          <p:nvPr>
            <p:ph type="sldNum" sz="quarter" idx="12"/>
          </p:nvPr>
        </p:nvSpPr>
        <p:spPr/>
        <p:txBody>
          <a:bodyPr/>
          <a:lstStyle>
            <a:lvl1pPr>
              <a:defRPr/>
            </a:lvl1pPr>
          </a:lstStyle>
          <a:p>
            <a:pPr>
              <a:defRPr/>
            </a:pPr>
            <a:fld id="{7EBA3597-4C26-414D-9520-9EA8B6CC0CC8}"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4368266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901B856F-C1FB-4547-8B2B-11FD4065FA4A}"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3501354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A40F5754-B8B9-4C4A-BFCE-CEE4BF4BCB96}"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06682585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0608D028-D766-43E9-9971-F2DB82BD517A}"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2217345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1CE16E25-D6DA-4287-A06A-D6D2DA8D3CCE}"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40799975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37D8BA77-0DEB-46E0-9A25-BB779E2F2B8D}"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4923014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EBBD9565-360B-470C-878B-12B79CDBC949}"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4784200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2B7414C3-5DFD-4609-9BEE-27CACE94D890}"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753790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868363"/>
          </a:xfrm>
        </p:spPr>
        <p:txBody>
          <a:bodyPr/>
          <a:lstStyle/>
          <a:p>
            <a:r>
              <a:rPr lang="zh-CN" altLang="en-US"/>
              <a:t>单击此处编辑母版标题样式</a:t>
            </a:r>
          </a:p>
        </p:txBody>
      </p:sp>
      <p:sp>
        <p:nvSpPr>
          <p:cNvPr id="3" name="表格占位符 2"/>
          <p:cNvSpPr>
            <a:spLocks noGrp="1"/>
          </p:cNvSpPr>
          <p:nvPr>
            <p:ph type="tbl" idx="1"/>
          </p:nvPr>
        </p:nvSpPr>
        <p:spPr>
          <a:xfrm>
            <a:off x="457200" y="1295400"/>
            <a:ext cx="8229600" cy="50292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    </a:t>
            </a:r>
            <a:fld id="{79593A6B-2F86-4674-B1E3-98573AA73004}" type="slidenum">
              <a:rPr lang="en-US" altLang="zh-CN" sz="1200"/>
              <a:pPr>
                <a:defRPr/>
              </a:pPr>
              <a:t>‹#›</a:t>
            </a:fld>
            <a:endParaRPr lang="en-US" altLang="zh-CN" sz="1200"/>
          </a:p>
        </p:txBody>
      </p:sp>
      <p:sp>
        <p:nvSpPr>
          <p:cNvPr id="6" name="Rectangle 6"/>
          <p:cNvSpPr>
            <a:spLocks noGrp="1" noChangeArrowheads="1"/>
          </p:cNvSpPr>
          <p:nvPr>
            <p:ph type="sldNum" sz="quarter" idx="12"/>
          </p:nvPr>
        </p:nvSpPr>
        <p:spPr>
          <a:ln/>
        </p:spPr>
        <p:txBody>
          <a:bodyPr/>
          <a:lstStyle>
            <a:lvl1pPr>
              <a:defRPr/>
            </a:lvl1pPr>
          </a:lstStyle>
          <a:p>
            <a:pPr>
              <a:defRPr/>
            </a:pPr>
            <a:fld id="{EDA4E8EE-99AF-4F0B-9F3C-F299DAD7A241}" type="slidenum">
              <a:rPr lang="en-US" altLang="zh-CN"/>
              <a:pPr>
                <a:defRPr/>
              </a:pPr>
              <a:t>‹#›</a:t>
            </a:fld>
            <a:endParaRPr lang="en-US" altLang="zh-CN"/>
          </a:p>
        </p:txBody>
      </p:sp>
    </p:spTree>
    <p:extLst>
      <p:ext uri="{BB962C8B-B14F-4D97-AF65-F5344CB8AC3E}">
        <p14:creationId xmlns:p14="http://schemas.microsoft.com/office/powerpoint/2010/main" val="41564427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385D5BDB-CD45-4317-8AD0-4BFFB803662E}"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42812363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10B8391-50AA-44C3-9728-E62A716FDC08}"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05909684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740E6170-CB40-4E8E-BD0C-3C63A4D7295F}"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6448837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314B9404-C24E-42C1-9515-4C9622687E68}" type="slidenum">
              <a:rPr lang="zh-CN" altLang="en-US">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42037707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pic>
          <p:nvPicPr>
            <p:cNvPr id="5"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3006"/>
              <a:ext cx="4704" cy="1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62" cy="4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preferRelativeResize="0">
              <a:picLocks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 y="864"/>
              <a:ext cx="5376" cy="2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7" name="Rectangle 9"/>
          <p:cNvSpPr>
            <a:spLocks noGrp="1" noChangeArrowheads="1"/>
          </p:cNvSpPr>
          <p:nvPr>
            <p:ph type="ctrTitle" sz="quarter" idx="3"/>
          </p:nvPr>
        </p:nvSpPr>
        <p:spPr>
          <a:xfrm>
            <a:off x="685800" y="2286000"/>
            <a:ext cx="7772400" cy="1143000"/>
          </a:xfrm>
        </p:spPr>
        <p:txBody>
          <a:bodyPr/>
          <a:lstStyle>
            <a:lvl1pPr>
              <a:defRPr>
                <a:solidFill>
                  <a:schemeClr val="tx1"/>
                </a:solidFill>
              </a:defRPr>
            </a:lvl1pPr>
          </a:lstStyle>
          <a:p>
            <a:pPr lvl="0"/>
            <a:r>
              <a:rPr lang="zh-CN" altLang="ru-RU" noProof="0"/>
              <a:t>单击此处编辑母版标题样式</a:t>
            </a:r>
          </a:p>
        </p:txBody>
      </p:sp>
      <p:sp>
        <p:nvSpPr>
          <p:cNvPr id="2058" name="Rectangle 10"/>
          <p:cNvSpPr>
            <a:spLocks noGrp="1" noChangeArrowheads="1"/>
          </p:cNvSpPr>
          <p:nvPr>
            <p:ph type="subTitle" sz="quarter" idx="4"/>
          </p:nvPr>
        </p:nvSpPr>
        <p:spPr>
          <a:xfrm>
            <a:off x="1371600" y="3886200"/>
            <a:ext cx="6400800" cy="1752600"/>
          </a:xfrm>
        </p:spPr>
        <p:txBody>
          <a:bodyPr/>
          <a:lstStyle>
            <a:lvl1pPr marL="0" indent="0" algn="ctr">
              <a:buFont typeface="Wingdings" pitchFamily="2" charset="2"/>
              <a:buNone/>
              <a:defRPr/>
            </a:lvl1pPr>
          </a:lstStyle>
          <a:p>
            <a:pPr lvl="0"/>
            <a:r>
              <a:rPr lang="zh-CN" altLang="ru-RU" noProof="0"/>
              <a:t>单击此处编辑母版副标题样式</a:t>
            </a:r>
          </a:p>
        </p:txBody>
      </p:sp>
      <p:sp>
        <p:nvSpPr>
          <p:cNvPr id="8" name="Rectangle 6"/>
          <p:cNvSpPr>
            <a:spLocks noGrp="1" noChangeArrowheads="1"/>
          </p:cNvSpPr>
          <p:nvPr>
            <p:ph type="dt" sz="half" idx="10"/>
          </p:nvPr>
        </p:nvSpPr>
        <p:spPr bwMode="auto">
          <a:xfrm>
            <a:off x="6858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lnSpc>
                <a:spcPct val="100000"/>
              </a:lnSpc>
              <a:spcAft>
                <a:spcPct val="0"/>
              </a:spcAft>
              <a:buClrTx/>
              <a:buSzPct val="100000"/>
              <a:defRPr/>
            </a:pPr>
            <a:endParaRPr kumimoji="0" lang="zh-CN" altLang="zh-CN" b="0">
              <a:solidFill>
                <a:srgbClr val="000000"/>
              </a:solidFill>
            </a:endParaRPr>
          </a:p>
        </p:txBody>
      </p:sp>
      <p:sp>
        <p:nvSpPr>
          <p:cNvPr id="9" name="Rectangle 7"/>
          <p:cNvSpPr>
            <a:spLocks noGrp="1" noChangeArrowheads="1"/>
          </p:cNvSpPr>
          <p:nvPr>
            <p:ph type="ftr" sz="quarter" idx="11"/>
          </p:nvPr>
        </p:nvSpPr>
        <p:spPr bwMode="auto">
          <a:xfrm>
            <a:off x="3124200" y="6248400"/>
            <a:ext cx="2895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lnSpc>
                <a:spcPct val="100000"/>
              </a:lnSpc>
              <a:spcAft>
                <a:spcPct val="0"/>
              </a:spcAft>
              <a:buClrTx/>
              <a:buSzPct val="100000"/>
              <a:defRPr/>
            </a:pPr>
            <a:endParaRPr kumimoji="0" lang="ru-RU" altLang="zh-CN" b="0">
              <a:solidFill>
                <a:srgbClr val="000000"/>
              </a:solidFill>
            </a:endParaRPr>
          </a:p>
        </p:txBody>
      </p:sp>
      <p:sp>
        <p:nvSpPr>
          <p:cNvPr id="10" name="Rectangle 8"/>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lnSpc>
                <a:spcPct val="100000"/>
              </a:lnSpc>
              <a:spcAft>
                <a:spcPct val="0"/>
              </a:spcAft>
              <a:buClrTx/>
              <a:buSzPct val="100000"/>
              <a:defRPr/>
            </a:pPr>
            <a:fld id="{8EF78F3E-E4FA-4759-8AFB-D4128DF00449}" type="slidenum">
              <a:rPr kumimoji="0" lang="ru-RU" altLang="zh-CN" b="0">
                <a:solidFill>
                  <a:srgbClr val="000000"/>
                </a:solidFill>
              </a:rPr>
              <a:pPr>
                <a:lnSpc>
                  <a:spcPct val="100000"/>
                </a:lnSpc>
                <a:spcAft>
                  <a:spcPct val="0"/>
                </a:spcAft>
                <a:buClrTx/>
                <a:buSzPct val="100000"/>
                <a:defRPr/>
              </a:pPr>
              <a:t>‹#›</a:t>
            </a:fld>
            <a:endParaRPr kumimoji="0" lang="ru-RU" altLang="zh-CN" b="0">
              <a:solidFill>
                <a:srgbClr val="000000"/>
              </a:solidFill>
            </a:endParaRPr>
          </a:p>
        </p:txBody>
      </p:sp>
    </p:spTree>
    <p:extLst>
      <p:ext uri="{BB962C8B-B14F-4D97-AF65-F5344CB8AC3E}">
        <p14:creationId xmlns:p14="http://schemas.microsoft.com/office/powerpoint/2010/main" val="3765191786"/>
      </p:ext>
    </p:extLst>
  </p:cSld>
  <p:clrMapOvr>
    <a:masterClrMapping/>
  </p:clrMapOvr>
  <p:transition spd="slow"/>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04186067"/>
      </p:ext>
    </p:extLst>
  </p:cSld>
  <p:clrMapOvr>
    <a:masterClrMapping/>
  </p:clrMapOvr>
  <p:transition spd="slow">
    <p:randomBar dir="vert"/>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51261"/>
      </p:ext>
    </p:extLst>
  </p:cSld>
  <p:clrMapOvr>
    <a:masterClrMapping/>
  </p:clrMapOvr>
  <p:transition spd="slow">
    <p:randomBar dir="vert"/>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667000" y="381000"/>
            <a:ext cx="2857500" cy="609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76900" y="381000"/>
            <a:ext cx="2857500" cy="609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59295835"/>
      </p:ext>
    </p:extLst>
  </p:cSld>
  <p:clrMapOvr>
    <a:masterClrMapping/>
  </p:clrMapOvr>
  <p:transition spd="slow">
    <p:randomBar dir="vert"/>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13128753"/>
      </p:ext>
    </p:extLst>
  </p:cSld>
  <p:clrMapOvr>
    <a:masterClrMapping/>
  </p:clrMapOvr>
  <p:transition spd="slow">
    <p:randomBar dir="vert"/>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00327915"/>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9394" name="Group 2"/>
          <p:cNvGrpSpPr>
            <a:grpSpLocks/>
          </p:cNvGrpSpPr>
          <p:nvPr/>
        </p:nvGrpSpPr>
        <p:grpSpPr bwMode="auto">
          <a:xfrm>
            <a:off x="0" y="2438400"/>
            <a:ext cx="9009063" cy="1052513"/>
            <a:chOff x="0" y="1536"/>
            <a:chExt cx="5675" cy="663"/>
          </a:xfrm>
        </p:grpSpPr>
        <p:grpSp>
          <p:nvGrpSpPr>
            <p:cNvPr id="59395" name="Group 3"/>
            <p:cNvGrpSpPr>
              <a:grpSpLocks/>
            </p:cNvGrpSpPr>
            <p:nvPr/>
          </p:nvGrpSpPr>
          <p:grpSpPr bwMode="auto">
            <a:xfrm>
              <a:off x="183" y="1604"/>
              <a:ext cx="448" cy="299"/>
              <a:chOff x="720" y="336"/>
              <a:chExt cx="624" cy="432"/>
            </a:xfrm>
          </p:grpSpPr>
          <p:sp>
            <p:nvSpPr>
              <p:cNvPr id="59396"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charset="0"/>
                  <a:ea typeface="宋体" charset="-122"/>
                </a:endParaRPr>
              </a:p>
            </p:txBody>
          </p:sp>
          <p:sp>
            <p:nvSpPr>
              <p:cNvPr id="59397"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charset="0"/>
                  <a:ea typeface="宋体" charset="-122"/>
                </a:endParaRPr>
              </a:p>
            </p:txBody>
          </p:sp>
        </p:grpSp>
        <p:grpSp>
          <p:nvGrpSpPr>
            <p:cNvPr id="59398" name="Group 6"/>
            <p:cNvGrpSpPr>
              <a:grpSpLocks/>
            </p:cNvGrpSpPr>
            <p:nvPr/>
          </p:nvGrpSpPr>
          <p:grpSpPr bwMode="auto">
            <a:xfrm>
              <a:off x="261" y="1870"/>
              <a:ext cx="465" cy="299"/>
              <a:chOff x="912" y="2640"/>
              <a:chExt cx="672" cy="432"/>
            </a:xfrm>
          </p:grpSpPr>
          <p:sp>
            <p:nvSpPr>
              <p:cNvPr id="59399"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charset="0"/>
                  <a:ea typeface="宋体" charset="-122"/>
                </a:endParaRPr>
              </a:p>
            </p:txBody>
          </p:sp>
          <p:sp>
            <p:nvSpPr>
              <p:cNvPr id="59400"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charset="0"/>
                  <a:ea typeface="宋体" charset="-122"/>
                </a:endParaRPr>
              </a:p>
            </p:txBody>
          </p:sp>
        </p:grpSp>
        <p:sp>
          <p:nvSpPr>
            <p:cNvPr id="59401"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charset="0"/>
                <a:ea typeface="宋体" charset="-122"/>
              </a:endParaRPr>
            </a:p>
          </p:txBody>
        </p:sp>
        <p:sp>
          <p:nvSpPr>
            <p:cNvPr id="59402"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charset="0"/>
                <a:ea typeface="宋体" charset="-122"/>
              </a:endParaRPr>
            </a:p>
          </p:txBody>
        </p:sp>
        <p:sp>
          <p:nvSpPr>
            <p:cNvPr id="59403"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charset="0"/>
                <a:ea typeface="宋体" charset="-122"/>
              </a:endParaRPr>
            </a:p>
          </p:txBody>
        </p:sp>
      </p:grpSp>
      <p:sp>
        <p:nvSpPr>
          <p:cNvPr id="59404"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a:t>单击此处编辑母版标题样式</a:t>
            </a:r>
          </a:p>
        </p:txBody>
      </p:sp>
      <p:sp>
        <p:nvSpPr>
          <p:cNvPr id="5940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59406"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solidFill>
                <a:srgbClr val="1C1C1C"/>
              </a:solidFill>
            </a:endParaRPr>
          </a:p>
        </p:txBody>
      </p:sp>
      <p:sp>
        <p:nvSpPr>
          <p:cNvPr id="59407"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solidFill>
                <a:srgbClr val="1C1C1C"/>
              </a:solidFill>
            </a:endParaRPr>
          </a:p>
        </p:txBody>
      </p:sp>
      <p:sp>
        <p:nvSpPr>
          <p:cNvPr id="59408"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30D73B20-9FB6-48DC-81F0-C7AA666CBDA1}" type="slidenum">
              <a:rPr lang="en-US" altLang="zh-CN">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49650257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412597"/>
      </p:ext>
    </p:extLst>
  </p:cSld>
  <p:clrMapOvr>
    <a:masterClrMapping/>
  </p:clrMapOvr>
  <p:transition spd="slow">
    <p:randomBar dir="vert"/>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18154504"/>
      </p:ext>
    </p:extLst>
  </p:cSld>
  <p:clrMapOvr>
    <a:masterClrMapping/>
  </p:clrMapOvr>
  <p:transition spd="slow">
    <p:randomBar dir="vert"/>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031844433"/>
      </p:ext>
    </p:extLst>
  </p:cSld>
  <p:clrMapOvr>
    <a:masterClrMapping/>
  </p:clrMapOvr>
  <p:transition spd="slow">
    <p:randomBar dir="vert"/>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0758521"/>
      </p:ext>
    </p:extLst>
  </p:cSld>
  <p:clrMapOvr>
    <a:masterClrMapping/>
  </p:clrMapOvr>
  <p:transition spd="slow">
    <p:randomBar dir="vert"/>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381000"/>
            <a:ext cx="1981200" cy="6172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81000"/>
            <a:ext cx="5791200" cy="6172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8633708"/>
      </p:ext>
    </p:extLst>
  </p:cSld>
  <p:clrMapOvr>
    <a:masterClrMapping/>
  </p:clrMapOvr>
  <p:transition spd="slow">
    <p:randomBar dir="vert"/>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2130425"/>
            <a:ext cx="7772400" cy="1470025"/>
          </a:xfrm>
          <a:effectLst>
            <a:outerShdw dist="63500" dir="3187806" algn="ctr" rotWithShape="0">
              <a:srgbClr val="111111">
                <a:alpha val="50000"/>
              </a:srgbClr>
            </a:outerShdw>
          </a:effectLst>
        </p:spPr>
        <p:txBody>
          <a:bodyPr/>
          <a:lstStyle>
            <a:lvl1pPr>
              <a:defRPr>
                <a:solidFill>
                  <a:srgbClr val="FF6600"/>
                </a:solidFill>
              </a:defRPr>
            </a:lvl1pPr>
          </a:lstStyle>
          <a:p>
            <a:pPr lvl="0"/>
            <a:r>
              <a:rPr lang="zh-CN" altLang="en-US" noProof="0"/>
              <a:t>单击此处编辑母版标题样式</a:t>
            </a:r>
          </a:p>
        </p:txBody>
      </p:sp>
      <p:sp>
        <p:nvSpPr>
          <p:cNvPr id="296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a:xfrm>
            <a:off x="457200" y="6245225"/>
            <a:ext cx="2133600" cy="476250"/>
          </a:xfrm>
        </p:spPr>
        <p:txBody>
          <a:bodyPr/>
          <a:lstStyle>
            <a:lvl1pPr>
              <a:spcBef>
                <a:spcPct val="20000"/>
              </a:spcBef>
              <a:defRPr kumimoji="1" b="1">
                <a:latin typeface="宋体" pitchFamily="2" charset="-122"/>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p:spPr>
        <p:txBody>
          <a:bodyPr/>
          <a:lstStyle>
            <a:lvl1pPr>
              <a:spcBef>
                <a:spcPct val="20000"/>
              </a:spcBef>
              <a:defRPr kumimoji="1" b="1">
                <a:latin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p:spPr>
        <p:txBody>
          <a:bodyPr/>
          <a:lstStyle>
            <a:lvl1pPr>
              <a:spcBef>
                <a:spcPct val="20000"/>
              </a:spcBef>
              <a:defRPr kumimoji="1" b="1">
                <a:latin typeface="宋体" pitchFamily="2" charset="-122"/>
              </a:defRPr>
            </a:lvl1pPr>
          </a:lstStyle>
          <a:p>
            <a:pPr>
              <a:defRPr/>
            </a:pPr>
            <a:fld id="{E1A34856-2524-4C8E-8004-F13114304D4A}" type="slidenum">
              <a:rPr lang="en-US" altLang="zh-CN"/>
              <a:pPr>
                <a:defRPr/>
              </a:pPr>
              <a:t>‹#›</a:t>
            </a:fld>
            <a:endParaRPr lang="en-US" altLang="zh-CN"/>
          </a:p>
        </p:txBody>
      </p:sp>
    </p:spTree>
    <p:extLst>
      <p:ext uri="{BB962C8B-B14F-4D97-AF65-F5344CB8AC3E}">
        <p14:creationId xmlns:p14="http://schemas.microsoft.com/office/powerpoint/2010/main" val="311417520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2438A1A6-0E4B-4F62-9894-6E02B77BD75E}" type="slidenum">
              <a:rPr lang="en-US" altLang="zh-CN"/>
              <a:pPr>
                <a:defRPr/>
              </a:pPr>
              <a:t>‹#›</a:t>
            </a:fld>
            <a:endParaRPr lang="en-US" altLang="zh-CN"/>
          </a:p>
        </p:txBody>
      </p:sp>
    </p:spTree>
    <p:extLst>
      <p:ext uri="{BB962C8B-B14F-4D97-AF65-F5344CB8AC3E}">
        <p14:creationId xmlns:p14="http://schemas.microsoft.com/office/powerpoint/2010/main" val="858008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DDF59BA5-1B1F-47F5-A64F-049B1DC1B333}" type="slidenum">
              <a:rPr lang="en-US" altLang="zh-CN"/>
              <a:pPr>
                <a:defRPr/>
              </a:pPr>
              <a:t>‹#›</a:t>
            </a:fld>
            <a:endParaRPr lang="en-US" altLang="zh-CN"/>
          </a:p>
        </p:txBody>
      </p:sp>
    </p:spTree>
    <p:extLst>
      <p:ext uri="{BB962C8B-B14F-4D97-AF65-F5344CB8AC3E}">
        <p14:creationId xmlns:p14="http://schemas.microsoft.com/office/powerpoint/2010/main" val="2640554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954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954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6" name="页脚占位符 5"/>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49862F8F-6E7C-4629-BCF2-C87D2CE8DEE7}" type="slidenum">
              <a:rPr lang="en-US" altLang="zh-CN"/>
              <a:pPr>
                <a:defRPr/>
              </a:pPr>
              <a:t>‹#›</a:t>
            </a:fld>
            <a:endParaRPr lang="en-US" altLang="zh-CN"/>
          </a:p>
        </p:txBody>
      </p:sp>
    </p:spTree>
    <p:extLst>
      <p:ext uri="{BB962C8B-B14F-4D97-AF65-F5344CB8AC3E}">
        <p14:creationId xmlns:p14="http://schemas.microsoft.com/office/powerpoint/2010/main" val="231289974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8" name="页脚占位符 7"/>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9" name="灯片编号占位符 8"/>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892A648C-57BE-4BBC-8C31-326E21885D3E}" type="slidenum">
              <a:rPr lang="en-US" altLang="zh-CN"/>
              <a:pPr>
                <a:defRPr/>
              </a:pPr>
              <a:t>‹#›</a:t>
            </a:fld>
            <a:endParaRPr lang="en-US" altLang="zh-CN"/>
          </a:p>
        </p:txBody>
      </p:sp>
    </p:spTree>
    <p:extLst>
      <p:ext uri="{BB962C8B-B14F-4D97-AF65-F5344CB8AC3E}">
        <p14:creationId xmlns:p14="http://schemas.microsoft.com/office/powerpoint/2010/main" val="3364537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1DDF439-8A22-452C-B938-AD82EE68789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01171030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4" name="页脚占位符 3"/>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5" name="灯片编号占位符 4"/>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540011AD-F13F-4328-91B0-55D6C3674CB4}" type="slidenum">
              <a:rPr lang="en-US" altLang="zh-CN"/>
              <a:pPr>
                <a:defRPr/>
              </a:pPr>
              <a:t>‹#›</a:t>
            </a:fld>
            <a:endParaRPr lang="en-US" altLang="zh-CN"/>
          </a:p>
        </p:txBody>
      </p:sp>
    </p:spTree>
    <p:extLst>
      <p:ext uri="{BB962C8B-B14F-4D97-AF65-F5344CB8AC3E}">
        <p14:creationId xmlns:p14="http://schemas.microsoft.com/office/powerpoint/2010/main" val="7013831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3" name="页脚占位符 2"/>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4" name="灯片编号占位符 3"/>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AD064920-45F2-4F5E-9505-1A7D28B8019C}" type="slidenum">
              <a:rPr lang="en-US" altLang="zh-CN"/>
              <a:pPr>
                <a:defRPr/>
              </a:pPr>
              <a:t>‹#›</a:t>
            </a:fld>
            <a:endParaRPr lang="en-US" altLang="zh-CN"/>
          </a:p>
        </p:txBody>
      </p:sp>
    </p:spTree>
    <p:extLst>
      <p:ext uri="{BB962C8B-B14F-4D97-AF65-F5344CB8AC3E}">
        <p14:creationId xmlns:p14="http://schemas.microsoft.com/office/powerpoint/2010/main" val="34162190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6" name="页脚占位符 5"/>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CBD4E48E-1EE1-4CB8-BC08-61894E2D685C}" type="slidenum">
              <a:rPr lang="en-US" altLang="zh-CN"/>
              <a:pPr>
                <a:defRPr/>
              </a:pPr>
              <a:t>‹#›</a:t>
            </a:fld>
            <a:endParaRPr lang="en-US" altLang="zh-CN"/>
          </a:p>
        </p:txBody>
      </p:sp>
    </p:spTree>
    <p:extLst>
      <p:ext uri="{BB962C8B-B14F-4D97-AF65-F5344CB8AC3E}">
        <p14:creationId xmlns:p14="http://schemas.microsoft.com/office/powerpoint/2010/main" val="336203585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6" name="页脚占位符 5"/>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D02A33E5-5B33-41AD-B89C-E756E039A9FC}" type="slidenum">
              <a:rPr lang="en-US" altLang="zh-CN"/>
              <a:pPr>
                <a:defRPr/>
              </a:pPr>
              <a:t>‹#›</a:t>
            </a:fld>
            <a:endParaRPr lang="en-US" altLang="zh-CN"/>
          </a:p>
        </p:txBody>
      </p:sp>
    </p:spTree>
    <p:extLst>
      <p:ext uri="{BB962C8B-B14F-4D97-AF65-F5344CB8AC3E}">
        <p14:creationId xmlns:p14="http://schemas.microsoft.com/office/powerpoint/2010/main" val="219253675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49EC5CA5-A477-4E24-8F9C-CF5CAB40ACAB}" type="slidenum">
              <a:rPr lang="en-US" altLang="zh-CN"/>
              <a:pPr>
                <a:defRPr/>
              </a:pPr>
              <a:t>‹#›</a:t>
            </a:fld>
            <a:endParaRPr lang="en-US" altLang="zh-CN"/>
          </a:p>
        </p:txBody>
      </p:sp>
    </p:spTree>
    <p:extLst>
      <p:ext uri="{BB962C8B-B14F-4D97-AF65-F5344CB8AC3E}">
        <p14:creationId xmlns:p14="http://schemas.microsoft.com/office/powerpoint/2010/main" val="1013758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1300" y="76200"/>
            <a:ext cx="2095500" cy="6324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76200"/>
            <a:ext cx="6134100" cy="6324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7437A51D-0F7C-4285-8041-B067F4A5E69E}" type="slidenum">
              <a:rPr lang="en-US" altLang="zh-CN"/>
              <a:pPr>
                <a:defRPr/>
              </a:pPr>
              <a:t>‹#›</a:t>
            </a:fld>
            <a:endParaRPr lang="en-US" altLang="zh-CN"/>
          </a:p>
        </p:txBody>
      </p:sp>
    </p:spTree>
    <p:extLst>
      <p:ext uri="{BB962C8B-B14F-4D97-AF65-F5344CB8AC3E}">
        <p14:creationId xmlns:p14="http://schemas.microsoft.com/office/powerpoint/2010/main" val="29889228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2130425"/>
            <a:ext cx="7772400" cy="1470025"/>
          </a:xfrm>
          <a:effectLst>
            <a:outerShdw dist="63500" dir="3187806" algn="ctr" rotWithShape="0">
              <a:srgbClr val="111111">
                <a:alpha val="50000"/>
              </a:srgbClr>
            </a:outerShdw>
          </a:effectLst>
        </p:spPr>
        <p:txBody>
          <a:bodyPr/>
          <a:lstStyle>
            <a:lvl1pPr>
              <a:defRPr>
                <a:solidFill>
                  <a:srgbClr val="FF6600"/>
                </a:solidFill>
              </a:defRPr>
            </a:lvl1pPr>
          </a:lstStyle>
          <a:p>
            <a:pPr lvl="0"/>
            <a:r>
              <a:rPr lang="zh-CN" altLang="en-US" noProof="0"/>
              <a:t>单击此处编辑母版标题样式</a:t>
            </a:r>
          </a:p>
        </p:txBody>
      </p:sp>
      <p:sp>
        <p:nvSpPr>
          <p:cNvPr id="296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a:xfrm>
            <a:off x="457200" y="6245225"/>
            <a:ext cx="2133600" cy="476250"/>
          </a:xfrm>
        </p:spPr>
        <p:txBody>
          <a:bodyPr/>
          <a:lstStyle>
            <a:lvl1pPr>
              <a:spcBef>
                <a:spcPct val="20000"/>
              </a:spcBef>
              <a:defRPr kumimoji="1" b="1">
                <a:latin typeface="宋体" pitchFamily="2" charset="-122"/>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p:spPr>
        <p:txBody>
          <a:bodyPr/>
          <a:lstStyle>
            <a:lvl1pPr>
              <a:spcBef>
                <a:spcPct val="20000"/>
              </a:spcBef>
              <a:defRPr kumimoji="1" b="1">
                <a:latin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p:spPr>
        <p:txBody>
          <a:bodyPr/>
          <a:lstStyle>
            <a:lvl1pPr>
              <a:spcBef>
                <a:spcPct val="20000"/>
              </a:spcBef>
              <a:defRPr kumimoji="1" b="1">
                <a:latin typeface="宋体" pitchFamily="2" charset="-122"/>
              </a:defRPr>
            </a:lvl1pPr>
          </a:lstStyle>
          <a:p>
            <a:pPr>
              <a:defRPr/>
            </a:pPr>
            <a:fld id="{41039C80-E5A1-41E3-9D11-C26BEF61AD8E}" type="slidenum">
              <a:rPr lang="en-US" altLang="zh-CN"/>
              <a:pPr>
                <a:defRPr/>
              </a:pPr>
              <a:t>‹#›</a:t>
            </a:fld>
            <a:endParaRPr lang="en-US" altLang="zh-CN"/>
          </a:p>
        </p:txBody>
      </p:sp>
    </p:spTree>
    <p:extLst>
      <p:ext uri="{BB962C8B-B14F-4D97-AF65-F5344CB8AC3E}">
        <p14:creationId xmlns:p14="http://schemas.microsoft.com/office/powerpoint/2010/main" val="173527282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CE7C5095-682C-47FD-9FF3-DDFF01A8C028}" type="slidenum">
              <a:rPr lang="en-US" altLang="zh-CN"/>
              <a:pPr>
                <a:defRPr/>
              </a:pPr>
              <a:t>‹#›</a:t>
            </a:fld>
            <a:endParaRPr lang="en-US" altLang="zh-CN"/>
          </a:p>
        </p:txBody>
      </p:sp>
    </p:spTree>
    <p:extLst>
      <p:ext uri="{BB962C8B-B14F-4D97-AF65-F5344CB8AC3E}">
        <p14:creationId xmlns:p14="http://schemas.microsoft.com/office/powerpoint/2010/main" val="53623168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A1D68170-BCF1-43EE-AB45-474F76904AF8}" type="slidenum">
              <a:rPr lang="en-US" altLang="zh-CN"/>
              <a:pPr>
                <a:defRPr/>
              </a:pPr>
              <a:t>‹#›</a:t>
            </a:fld>
            <a:endParaRPr lang="en-US" altLang="zh-CN"/>
          </a:p>
        </p:txBody>
      </p:sp>
    </p:spTree>
    <p:extLst>
      <p:ext uri="{BB962C8B-B14F-4D97-AF65-F5344CB8AC3E}">
        <p14:creationId xmlns:p14="http://schemas.microsoft.com/office/powerpoint/2010/main" val="151333882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954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954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6" name="页脚占位符 5"/>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84B4894D-BC8E-464D-A214-F9DC2D1ECB14}" type="slidenum">
              <a:rPr lang="en-US" altLang="zh-CN"/>
              <a:pPr>
                <a:defRPr/>
              </a:pPr>
              <a:t>‹#›</a:t>
            </a:fld>
            <a:endParaRPr lang="en-US" altLang="zh-CN"/>
          </a:p>
        </p:txBody>
      </p:sp>
    </p:spTree>
    <p:extLst>
      <p:ext uri="{BB962C8B-B14F-4D97-AF65-F5344CB8AC3E}">
        <p14:creationId xmlns:p14="http://schemas.microsoft.com/office/powerpoint/2010/main" val="1568115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5D25BD7-80FC-45F6-A490-0EF2EA127C9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3230747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8" name="页脚占位符 7"/>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9" name="灯片编号占位符 8"/>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245D369E-67AB-48FB-B928-59DDE16C50BD}" type="slidenum">
              <a:rPr lang="en-US" altLang="zh-CN"/>
              <a:pPr>
                <a:defRPr/>
              </a:pPr>
              <a:t>‹#›</a:t>
            </a:fld>
            <a:endParaRPr lang="en-US" altLang="zh-CN"/>
          </a:p>
        </p:txBody>
      </p:sp>
    </p:spTree>
    <p:extLst>
      <p:ext uri="{BB962C8B-B14F-4D97-AF65-F5344CB8AC3E}">
        <p14:creationId xmlns:p14="http://schemas.microsoft.com/office/powerpoint/2010/main" val="23722733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4" name="页脚占位符 3"/>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5" name="灯片编号占位符 4"/>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94DA3D67-F8A0-49A7-8AAC-F061D063315A}" type="slidenum">
              <a:rPr lang="en-US" altLang="zh-CN"/>
              <a:pPr>
                <a:defRPr/>
              </a:pPr>
              <a:t>‹#›</a:t>
            </a:fld>
            <a:endParaRPr lang="en-US" altLang="zh-CN"/>
          </a:p>
        </p:txBody>
      </p:sp>
    </p:spTree>
    <p:extLst>
      <p:ext uri="{BB962C8B-B14F-4D97-AF65-F5344CB8AC3E}">
        <p14:creationId xmlns:p14="http://schemas.microsoft.com/office/powerpoint/2010/main" val="263812767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3" name="页脚占位符 2"/>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4" name="灯片编号占位符 3"/>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2F180F44-6EAA-4EC6-B7AA-7559E48CCAD4}" type="slidenum">
              <a:rPr lang="en-US" altLang="zh-CN"/>
              <a:pPr>
                <a:defRPr/>
              </a:pPr>
              <a:t>‹#›</a:t>
            </a:fld>
            <a:endParaRPr lang="en-US" altLang="zh-CN"/>
          </a:p>
        </p:txBody>
      </p:sp>
    </p:spTree>
    <p:extLst>
      <p:ext uri="{BB962C8B-B14F-4D97-AF65-F5344CB8AC3E}">
        <p14:creationId xmlns:p14="http://schemas.microsoft.com/office/powerpoint/2010/main" val="331712198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6" name="页脚占位符 5"/>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44BEE0DB-21BD-4AFB-89D4-CFE12D0FA32B}" type="slidenum">
              <a:rPr lang="en-US" altLang="zh-CN"/>
              <a:pPr>
                <a:defRPr/>
              </a:pPr>
              <a:t>‹#›</a:t>
            </a:fld>
            <a:endParaRPr lang="en-US" altLang="zh-CN"/>
          </a:p>
        </p:txBody>
      </p:sp>
    </p:spTree>
    <p:extLst>
      <p:ext uri="{BB962C8B-B14F-4D97-AF65-F5344CB8AC3E}">
        <p14:creationId xmlns:p14="http://schemas.microsoft.com/office/powerpoint/2010/main" val="77515089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6" name="页脚占位符 5"/>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31CC9C45-1174-4A9B-9297-337365470883}" type="slidenum">
              <a:rPr lang="en-US" altLang="zh-CN"/>
              <a:pPr>
                <a:defRPr/>
              </a:pPr>
              <a:t>‹#›</a:t>
            </a:fld>
            <a:endParaRPr lang="en-US" altLang="zh-CN"/>
          </a:p>
        </p:txBody>
      </p:sp>
    </p:spTree>
    <p:extLst>
      <p:ext uri="{BB962C8B-B14F-4D97-AF65-F5344CB8AC3E}">
        <p14:creationId xmlns:p14="http://schemas.microsoft.com/office/powerpoint/2010/main" val="341875565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F546C877-0D7C-4ACB-8FD6-1D52F0A0C8A5}" type="slidenum">
              <a:rPr lang="en-US" altLang="zh-CN"/>
              <a:pPr>
                <a:defRPr/>
              </a:pPr>
              <a:t>‹#›</a:t>
            </a:fld>
            <a:endParaRPr lang="en-US" altLang="zh-CN"/>
          </a:p>
        </p:txBody>
      </p:sp>
    </p:spTree>
    <p:extLst>
      <p:ext uri="{BB962C8B-B14F-4D97-AF65-F5344CB8AC3E}">
        <p14:creationId xmlns:p14="http://schemas.microsoft.com/office/powerpoint/2010/main" val="224109806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1300" y="76200"/>
            <a:ext cx="2095500" cy="6324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76200"/>
            <a:ext cx="6134100" cy="6324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93A0E88D-A0B7-431E-BD0B-6826F0FC98D4}" type="slidenum">
              <a:rPr lang="en-US" altLang="zh-CN"/>
              <a:pPr>
                <a:defRPr/>
              </a:pPr>
              <a:t>‹#›</a:t>
            </a:fld>
            <a:endParaRPr lang="en-US" altLang="zh-CN"/>
          </a:p>
        </p:txBody>
      </p:sp>
    </p:spTree>
    <p:extLst>
      <p:ext uri="{BB962C8B-B14F-4D97-AF65-F5344CB8AC3E}">
        <p14:creationId xmlns:p14="http://schemas.microsoft.com/office/powerpoint/2010/main" val="130518137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2130425"/>
            <a:ext cx="7772400" cy="1470025"/>
          </a:xfrm>
          <a:effectLst>
            <a:outerShdw dist="63500" dir="3187806" algn="ctr" rotWithShape="0">
              <a:srgbClr val="111111">
                <a:alpha val="50000"/>
              </a:srgbClr>
            </a:outerShdw>
          </a:effectLst>
        </p:spPr>
        <p:txBody>
          <a:bodyPr/>
          <a:lstStyle>
            <a:lvl1pPr>
              <a:defRPr>
                <a:solidFill>
                  <a:srgbClr val="FF6600"/>
                </a:solidFill>
              </a:defRPr>
            </a:lvl1pPr>
          </a:lstStyle>
          <a:p>
            <a:pPr lvl="0"/>
            <a:r>
              <a:rPr lang="zh-CN" altLang="en-US" noProof="0"/>
              <a:t>单击此处编辑母版标题样式</a:t>
            </a:r>
          </a:p>
        </p:txBody>
      </p:sp>
      <p:sp>
        <p:nvSpPr>
          <p:cNvPr id="296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a:xfrm>
            <a:off x="457200" y="6245225"/>
            <a:ext cx="2133600" cy="476250"/>
          </a:xfrm>
        </p:spPr>
        <p:txBody>
          <a:bodyPr/>
          <a:lstStyle>
            <a:lvl1pPr>
              <a:spcBef>
                <a:spcPct val="20000"/>
              </a:spcBef>
              <a:defRPr kumimoji="1" b="1">
                <a:latin typeface="宋体" pitchFamily="2" charset="-122"/>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p:spPr>
        <p:txBody>
          <a:bodyPr/>
          <a:lstStyle>
            <a:lvl1pPr>
              <a:spcBef>
                <a:spcPct val="20000"/>
              </a:spcBef>
              <a:defRPr kumimoji="1" b="1">
                <a:latin typeface="宋体" pitchFamily="2" charset="-122"/>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p:spPr>
        <p:txBody>
          <a:bodyPr/>
          <a:lstStyle>
            <a:lvl1pPr>
              <a:spcBef>
                <a:spcPct val="20000"/>
              </a:spcBef>
              <a:defRPr kumimoji="1" b="1">
                <a:latin typeface="宋体" pitchFamily="2" charset="-122"/>
              </a:defRPr>
            </a:lvl1pPr>
          </a:lstStyle>
          <a:p>
            <a:pPr>
              <a:defRPr/>
            </a:pPr>
            <a:fld id="{C02AB463-8E1C-486F-A20C-6229B12630F0}" type="slidenum">
              <a:rPr lang="en-US" altLang="zh-CN"/>
              <a:pPr>
                <a:defRPr/>
              </a:pPr>
              <a:t>‹#›</a:t>
            </a:fld>
            <a:endParaRPr lang="en-US" altLang="zh-CN"/>
          </a:p>
        </p:txBody>
      </p:sp>
    </p:spTree>
    <p:extLst>
      <p:ext uri="{BB962C8B-B14F-4D97-AF65-F5344CB8AC3E}">
        <p14:creationId xmlns:p14="http://schemas.microsoft.com/office/powerpoint/2010/main" val="184603254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9FFBC307-C3C1-486D-BB3E-4715F910BD26}" type="slidenum">
              <a:rPr lang="en-US" altLang="zh-CN"/>
              <a:pPr>
                <a:defRPr/>
              </a:pPr>
              <a:t>‹#›</a:t>
            </a:fld>
            <a:endParaRPr lang="en-US" altLang="zh-CN"/>
          </a:p>
        </p:txBody>
      </p:sp>
    </p:spTree>
    <p:extLst>
      <p:ext uri="{BB962C8B-B14F-4D97-AF65-F5344CB8AC3E}">
        <p14:creationId xmlns:p14="http://schemas.microsoft.com/office/powerpoint/2010/main" val="408189364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3BB278B0-0449-4354-BFEA-88E743A9830E}" type="slidenum">
              <a:rPr lang="en-US" altLang="zh-CN"/>
              <a:pPr>
                <a:defRPr/>
              </a:pPr>
              <a:t>‹#›</a:t>
            </a:fld>
            <a:endParaRPr lang="en-US" altLang="zh-CN"/>
          </a:p>
        </p:txBody>
      </p:sp>
    </p:spTree>
    <p:extLst>
      <p:ext uri="{BB962C8B-B14F-4D97-AF65-F5344CB8AC3E}">
        <p14:creationId xmlns:p14="http://schemas.microsoft.com/office/powerpoint/2010/main" val="2357462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11DC6E0-7BD9-43EE-A5B6-1AD89FCFC05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9157695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954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954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6" name="页脚占位符 5"/>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CEFFB5EB-D0CF-48DD-951C-02241957F960}" type="slidenum">
              <a:rPr lang="en-US" altLang="zh-CN"/>
              <a:pPr>
                <a:defRPr/>
              </a:pPr>
              <a:t>‹#›</a:t>
            </a:fld>
            <a:endParaRPr lang="en-US" altLang="zh-CN"/>
          </a:p>
        </p:txBody>
      </p:sp>
    </p:spTree>
    <p:extLst>
      <p:ext uri="{BB962C8B-B14F-4D97-AF65-F5344CB8AC3E}">
        <p14:creationId xmlns:p14="http://schemas.microsoft.com/office/powerpoint/2010/main" val="401101139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8" name="页脚占位符 7"/>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9" name="灯片编号占位符 8"/>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417A5556-1164-4105-A579-EEE3E0AFD900}" type="slidenum">
              <a:rPr lang="en-US" altLang="zh-CN"/>
              <a:pPr>
                <a:defRPr/>
              </a:pPr>
              <a:t>‹#›</a:t>
            </a:fld>
            <a:endParaRPr lang="en-US" altLang="zh-CN"/>
          </a:p>
        </p:txBody>
      </p:sp>
    </p:spTree>
    <p:extLst>
      <p:ext uri="{BB962C8B-B14F-4D97-AF65-F5344CB8AC3E}">
        <p14:creationId xmlns:p14="http://schemas.microsoft.com/office/powerpoint/2010/main" val="265385300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4" name="页脚占位符 3"/>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5" name="灯片编号占位符 4"/>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53640370-226B-4C0D-A08F-C65E52FA71A2}" type="slidenum">
              <a:rPr lang="en-US" altLang="zh-CN"/>
              <a:pPr>
                <a:defRPr/>
              </a:pPr>
              <a:t>‹#›</a:t>
            </a:fld>
            <a:endParaRPr lang="en-US" altLang="zh-CN"/>
          </a:p>
        </p:txBody>
      </p:sp>
    </p:spTree>
    <p:extLst>
      <p:ext uri="{BB962C8B-B14F-4D97-AF65-F5344CB8AC3E}">
        <p14:creationId xmlns:p14="http://schemas.microsoft.com/office/powerpoint/2010/main" val="240922381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3" name="页脚占位符 2"/>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4" name="灯片编号占位符 3"/>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44D5ADA2-B6F0-466B-8420-B2B26DECC5F8}" type="slidenum">
              <a:rPr lang="en-US" altLang="zh-CN"/>
              <a:pPr>
                <a:defRPr/>
              </a:pPr>
              <a:t>‹#›</a:t>
            </a:fld>
            <a:endParaRPr lang="en-US" altLang="zh-CN"/>
          </a:p>
        </p:txBody>
      </p:sp>
    </p:spTree>
    <p:extLst>
      <p:ext uri="{BB962C8B-B14F-4D97-AF65-F5344CB8AC3E}">
        <p14:creationId xmlns:p14="http://schemas.microsoft.com/office/powerpoint/2010/main" val="38979187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6" name="页脚占位符 5"/>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53D2AF0F-2FC8-4474-A81F-2F015089AD1D}" type="slidenum">
              <a:rPr lang="en-US" altLang="zh-CN"/>
              <a:pPr>
                <a:defRPr/>
              </a:pPr>
              <a:t>‹#›</a:t>
            </a:fld>
            <a:endParaRPr lang="en-US" altLang="zh-CN"/>
          </a:p>
        </p:txBody>
      </p:sp>
    </p:spTree>
    <p:extLst>
      <p:ext uri="{BB962C8B-B14F-4D97-AF65-F5344CB8AC3E}">
        <p14:creationId xmlns:p14="http://schemas.microsoft.com/office/powerpoint/2010/main" val="137574410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6" name="页脚占位符 5"/>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3DFA23F5-D90D-4FE7-A8DA-FE3282F7411E}" type="slidenum">
              <a:rPr lang="en-US" altLang="zh-CN"/>
              <a:pPr>
                <a:defRPr/>
              </a:pPr>
              <a:t>‹#›</a:t>
            </a:fld>
            <a:endParaRPr lang="en-US" altLang="zh-CN"/>
          </a:p>
        </p:txBody>
      </p:sp>
    </p:spTree>
    <p:extLst>
      <p:ext uri="{BB962C8B-B14F-4D97-AF65-F5344CB8AC3E}">
        <p14:creationId xmlns:p14="http://schemas.microsoft.com/office/powerpoint/2010/main" val="20105318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F93B46A0-671E-4E94-B76D-362EF97F0E37}" type="slidenum">
              <a:rPr lang="en-US" altLang="zh-CN"/>
              <a:pPr>
                <a:defRPr/>
              </a:pPr>
              <a:t>‹#›</a:t>
            </a:fld>
            <a:endParaRPr lang="en-US" altLang="zh-CN"/>
          </a:p>
        </p:txBody>
      </p:sp>
    </p:spTree>
    <p:extLst>
      <p:ext uri="{BB962C8B-B14F-4D97-AF65-F5344CB8AC3E}">
        <p14:creationId xmlns:p14="http://schemas.microsoft.com/office/powerpoint/2010/main" val="2583867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1300" y="76200"/>
            <a:ext cx="2095500" cy="6324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76200"/>
            <a:ext cx="6134100" cy="6324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spcBef>
                <a:spcPct val="20000"/>
              </a:spcBef>
              <a:defRPr kumimoji="1" b="1">
                <a:latin typeface="宋体" pitchFamily="2" charset="-122"/>
              </a:defRPr>
            </a:lvl1pPr>
          </a:lstStyle>
          <a:p>
            <a:pPr>
              <a:defRPr/>
            </a:pPr>
            <a:endParaRPr lang="en-US" altLang="zh-CN"/>
          </a:p>
        </p:txBody>
      </p:sp>
      <p:sp>
        <p:nvSpPr>
          <p:cNvPr id="5" name="页脚占位符 4"/>
          <p:cNvSpPr>
            <a:spLocks noGrp="1"/>
          </p:cNvSpPr>
          <p:nvPr>
            <p:ph type="ftr" sz="quarter" idx="11"/>
          </p:nvPr>
        </p:nvSpPr>
        <p:spPr/>
        <p:txBody>
          <a:bodyPr/>
          <a:lstStyle>
            <a:lvl1pPr>
              <a:spcBef>
                <a:spcPct val="20000"/>
              </a:spcBef>
              <a:defRPr kumimoji="1" b="1">
                <a:latin typeface="宋体" pitchFamily="2"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spcBef>
                <a:spcPct val="20000"/>
              </a:spcBef>
              <a:defRPr kumimoji="1" b="1">
                <a:latin typeface="宋体" pitchFamily="2" charset="-122"/>
              </a:defRPr>
            </a:lvl1pPr>
          </a:lstStyle>
          <a:p>
            <a:pPr>
              <a:defRPr/>
            </a:pPr>
            <a:fld id="{60FD9862-1349-46EB-9E03-61920176B295}" type="slidenum">
              <a:rPr lang="en-US" altLang="zh-CN"/>
              <a:pPr>
                <a:defRPr/>
              </a:pPr>
              <a:t>‹#›</a:t>
            </a:fld>
            <a:endParaRPr lang="en-US" altLang="zh-CN"/>
          </a:p>
        </p:txBody>
      </p:sp>
    </p:spTree>
    <p:extLst>
      <p:ext uri="{BB962C8B-B14F-4D97-AF65-F5344CB8AC3E}">
        <p14:creationId xmlns:p14="http://schemas.microsoft.com/office/powerpoint/2010/main" val="331805023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0242" name="Group 2"/>
          <p:cNvGrpSpPr>
            <a:grpSpLocks/>
          </p:cNvGrpSpPr>
          <p:nvPr/>
        </p:nvGrpSpPr>
        <p:grpSpPr bwMode="auto">
          <a:xfrm>
            <a:off x="-1035050" y="1552575"/>
            <a:ext cx="10179050" cy="5305425"/>
            <a:chOff x="-652" y="978"/>
            <a:chExt cx="6412" cy="3342"/>
          </a:xfrm>
        </p:grpSpPr>
        <p:sp>
          <p:nvSpPr>
            <p:cNvPr id="10243" name="Freeform 3"/>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sp>
          <p:nvSpPr>
            <p:cNvPr id="10244"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grpSp>
      <p:sp>
        <p:nvSpPr>
          <p:cNvPr id="10245" name="Rectangle 5"/>
          <p:cNvSpPr>
            <a:spLocks noGrp="1" noChangeArrowheads="1"/>
          </p:cNvSpPr>
          <p:nvPr>
            <p:ph type="ctrTitle" sz="quarter"/>
          </p:nvPr>
        </p:nvSpPr>
        <p:spPr>
          <a:xfrm>
            <a:off x="1293813" y="762000"/>
            <a:ext cx="7772400" cy="1143000"/>
          </a:xfrm>
        </p:spPr>
        <p:txBody>
          <a:bodyPr anchor="b"/>
          <a:lstStyle>
            <a:lvl1pPr>
              <a:defRPr/>
            </a:lvl1pPr>
          </a:lstStyle>
          <a:p>
            <a:pPr lvl="0"/>
            <a:r>
              <a:rPr lang="zh-CN" altLang="en-US" noProof="0"/>
              <a:t>单击此处编辑母版标题样式</a:t>
            </a:r>
          </a:p>
        </p:txBody>
      </p:sp>
      <p:sp>
        <p:nvSpPr>
          <p:cNvPr id="10246"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pPr lvl="0"/>
            <a:r>
              <a:rPr lang="zh-CN" altLang="en-US" noProof="0"/>
              <a:t>单击此处编辑母版副标题样式</a:t>
            </a:r>
          </a:p>
        </p:txBody>
      </p:sp>
      <p:sp>
        <p:nvSpPr>
          <p:cNvPr id="10247" name="Rectangle 7"/>
          <p:cNvSpPr>
            <a:spLocks noGrp="1" noChangeArrowheads="1"/>
          </p:cNvSpPr>
          <p:nvPr>
            <p:ph type="dt" sz="quarter" idx="2"/>
          </p:nvPr>
        </p:nvSpPr>
        <p:spPr/>
        <p:txBody>
          <a:bodyPr/>
          <a:lstStyle>
            <a:lvl1pPr>
              <a:defRPr/>
            </a:lvl1pPr>
          </a:lstStyle>
          <a:p>
            <a:endParaRPr lang="en-US" altLang="zh-CN">
              <a:solidFill>
                <a:srgbClr val="FFFFFF"/>
              </a:solidFill>
            </a:endParaRPr>
          </a:p>
        </p:txBody>
      </p:sp>
      <p:sp>
        <p:nvSpPr>
          <p:cNvPr id="10248" name="Rectangle 8"/>
          <p:cNvSpPr>
            <a:spLocks noGrp="1" noChangeArrowheads="1"/>
          </p:cNvSpPr>
          <p:nvPr>
            <p:ph type="ftr" sz="quarter" idx="3"/>
          </p:nvPr>
        </p:nvSpPr>
        <p:spPr/>
        <p:txBody>
          <a:bodyPr/>
          <a:lstStyle>
            <a:lvl1pPr>
              <a:defRPr/>
            </a:lvl1pPr>
          </a:lstStyle>
          <a:p>
            <a:endParaRPr lang="en-US" altLang="zh-CN">
              <a:solidFill>
                <a:srgbClr val="FFFFFF"/>
              </a:solidFill>
            </a:endParaRPr>
          </a:p>
        </p:txBody>
      </p:sp>
      <p:sp>
        <p:nvSpPr>
          <p:cNvPr id="10249" name="Rectangle 9"/>
          <p:cNvSpPr>
            <a:spLocks noGrp="1" noChangeArrowheads="1"/>
          </p:cNvSpPr>
          <p:nvPr>
            <p:ph type="sldNum" sz="quarter" idx="4"/>
          </p:nvPr>
        </p:nvSpPr>
        <p:spPr/>
        <p:txBody>
          <a:bodyPr/>
          <a:lstStyle>
            <a:lvl1pPr>
              <a:defRPr/>
            </a:lvl1pPr>
          </a:lstStyle>
          <a:p>
            <a:fld id="{955ECFFA-A7FF-4938-8380-AA995318BF71}"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9670702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40DAE2B0-DBC1-42D4-B526-21F358245647}"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198501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215BD9F2-2F1B-4CA5-850F-2DF927A8C02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7039342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F42D9D93-A5ED-4FC6-B4D4-32C3E046B6BF}"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187530619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70E24D87-C55B-4C73-983E-DA547F8FA454}"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78084137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FFFFFF"/>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FFFFFF"/>
              </a:solidFill>
            </a:endParaRPr>
          </a:p>
        </p:txBody>
      </p:sp>
      <p:sp>
        <p:nvSpPr>
          <p:cNvPr id="9" name="灯片编号占位符 8"/>
          <p:cNvSpPr>
            <a:spLocks noGrp="1"/>
          </p:cNvSpPr>
          <p:nvPr>
            <p:ph type="sldNum" sz="quarter" idx="12"/>
          </p:nvPr>
        </p:nvSpPr>
        <p:spPr/>
        <p:txBody>
          <a:bodyPr/>
          <a:lstStyle>
            <a:lvl1pPr>
              <a:defRPr/>
            </a:lvl1pPr>
          </a:lstStyle>
          <a:p>
            <a:fld id="{0B0785DA-855C-4AFC-87BE-2B4FCF17050F}"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114613621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FFFFFF"/>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FFFFFF"/>
              </a:solidFill>
            </a:endParaRPr>
          </a:p>
        </p:txBody>
      </p:sp>
      <p:sp>
        <p:nvSpPr>
          <p:cNvPr id="5" name="灯片编号占位符 4"/>
          <p:cNvSpPr>
            <a:spLocks noGrp="1"/>
          </p:cNvSpPr>
          <p:nvPr>
            <p:ph type="sldNum" sz="quarter" idx="12"/>
          </p:nvPr>
        </p:nvSpPr>
        <p:spPr/>
        <p:txBody>
          <a:bodyPr/>
          <a:lstStyle>
            <a:lvl1pPr>
              <a:defRPr/>
            </a:lvl1pPr>
          </a:lstStyle>
          <a:p>
            <a:fld id="{BDD197AD-0B16-479F-8450-FF5228EEAFC4}"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38290126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FFFFFF"/>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FFFFFF"/>
              </a:solidFill>
            </a:endParaRPr>
          </a:p>
        </p:txBody>
      </p:sp>
      <p:sp>
        <p:nvSpPr>
          <p:cNvPr id="4" name="灯片编号占位符 3"/>
          <p:cNvSpPr>
            <a:spLocks noGrp="1"/>
          </p:cNvSpPr>
          <p:nvPr>
            <p:ph type="sldNum" sz="quarter" idx="12"/>
          </p:nvPr>
        </p:nvSpPr>
        <p:spPr/>
        <p:txBody>
          <a:bodyPr/>
          <a:lstStyle>
            <a:lvl1pPr>
              <a:defRPr/>
            </a:lvl1pPr>
          </a:lstStyle>
          <a:p>
            <a:fld id="{6476BCAC-1B80-42AE-B0BE-EF9B80CE01C8}"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34164849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C74A5F04-34B0-4669-90F2-E217B6D12F39}"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426717069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B1BC27CE-4CA9-4369-912C-33650F0B76D0}"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60649989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BCDF9C1B-21CE-4DC2-BDF7-7E7FE68D2A0A}"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198129510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AFB3A3DD-E1AA-4B5B-B728-52B50C3122C2}"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383737773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685800" y="6248400"/>
            <a:ext cx="1905000" cy="457200"/>
          </a:xfrm>
        </p:spPr>
        <p:txBody>
          <a:bodyPr/>
          <a:lstStyle>
            <a:lvl1pPr>
              <a:defRPr/>
            </a:lvl1pPr>
          </a:lstStyle>
          <a:p>
            <a:endParaRPr lang="en-US" altLang="zh-CN">
              <a:solidFill>
                <a:srgbClr val="FFFFFF"/>
              </a:solidFill>
            </a:endParaRPr>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solidFill>
                <a:srgbClr val="FFFFFF"/>
              </a:solidFill>
            </a:endParaRPr>
          </a:p>
        </p:txBody>
      </p:sp>
      <p:sp>
        <p:nvSpPr>
          <p:cNvPr id="5" name="灯片编号占位符 4"/>
          <p:cNvSpPr>
            <a:spLocks noGrp="1"/>
          </p:cNvSpPr>
          <p:nvPr>
            <p:ph type="sldNum" sz="quarter" idx="12"/>
          </p:nvPr>
        </p:nvSpPr>
        <p:spPr>
          <a:xfrm>
            <a:off x="6553200" y="6248400"/>
            <a:ext cx="1905000" cy="457200"/>
          </a:xfrm>
        </p:spPr>
        <p:txBody>
          <a:bodyPr/>
          <a:lstStyle>
            <a:lvl1pPr>
              <a:defRPr/>
            </a:lvl1pPr>
          </a:lstStyle>
          <a:p>
            <a:fld id="{73BA0507-8D8A-462D-A225-B5E401D83147}"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322463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FA0E429A-5560-4C45-A72C-51E886A5250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54966448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endParaRPr lang="zh-CN" altLang="en-US"/>
          </a:p>
        </p:txBody>
      </p:sp>
      <p:sp>
        <p:nvSpPr>
          <p:cNvPr id="4" name="日期占位符 3"/>
          <p:cNvSpPr>
            <a:spLocks noGrp="1"/>
          </p:cNvSpPr>
          <p:nvPr>
            <p:ph type="dt" sz="half" idx="10"/>
          </p:nvPr>
        </p:nvSpPr>
        <p:spPr>
          <a:xfrm>
            <a:off x="685800" y="6248400"/>
            <a:ext cx="1905000" cy="457200"/>
          </a:xfrm>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fld id="{7B5C6387-AAF8-4C2E-8EB7-D2EFA32575EC}"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86238733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67F69214-547C-4218-AAFE-7E62DFF8A3AE}"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22257876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0242" name="Group 2"/>
          <p:cNvGrpSpPr>
            <a:grpSpLocks/>
          </p:cNvGrpSpPr>
          <p:nvPr/>
        </p:nvGrpSpPr>
        <p:grpSpPr bwMode="auto">
          <a:xfrm>
            <a:off x="-1035050" y="1552575"/>
            <a:ext cx="10179050" cy="5305425"/>
            <a:chOff x="-652" y="978"/>
            <a:chExt cx="6412" cy="3342"/>
          </a:xfrm>
        </p:grpSpPr>
        <p:sp>
          <p:nvSpPr>
            <p:cNvPr id="10243" name="Freeform 3"/>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sp>
          <p:nvSpPr>
            <p:cNvPr id="10244"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grpSp>
      <p:sp>
        <p:nvSpPr>
          <p:cNvPr id="10245" name="Rectangle 5"/>
          <p:cNvSpPr>
            <a:spLocks noGrp="1" noChangeArrowheads="1"/>
          </p:cNvSpPr>
          <p:nvPr>
            <p:ph type="ctrTitle" sz="quarter"/>
          </p:nvPr>
        </p:nvSpPr>
        <p:spPr>
          <a:xfrm>
            <a:off x="1293813" y="762000"/>
            <a:ext cx="7772400" cy="1143000"/>
          </a:xfrm>
        </p:spPr>
        <p:txBody>
          <a:bodyPr anchor="b"/>
          <a:lstStyle>
            <a:lvl1pPr>
              <a:defRPr/>
            </a:lvl1pPr>
          </a:lstStyle>
          <a:p>
            <a:pPr lvl="0"/>
            <a:r>
              <a:rPr lang="zh-CN" altLang="en-US" noProof="0"/>
              <a:t>单击此处编辑母版标题样式</a:t>
            </a:r>
          </a:p>
        </p:txBody>
      </p:sp>
      <p:sp>
        <p:nvSpPr>
          <p:cNvPr id="10246"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pPr lvl="0"/>
            <a:r>
              <a:rPr lang="zh-CN" altLang="en-US" noProof="0"/>
              <a:t>单击此处编辑母版副标题样式</a:t>
            </a:r>
          </a:p>
        </p:txBody>
      </p:sp>
      <p:sp>
        <p:nvSpPr>
          <p:cNvPr id="10247" name="Rectangle 7"/>
          <p:cNvSpPr>
            <a:spLocks noGrp="1" noChangeArrowheads="1"/>
          </p:cNvSpPr>
          <p:nvPr>
            <p:ph type="dt" sz="quarter" idx="2"/>
          </p:nvPr>
        </p:nvSpPr>
        <p:spPr/>
        <p:txBody>
          <a:bodyPr/>
          <a:lstStyle>
            <a:lvl1pPr>
              <a:defRPr/>
            </a:lvl1pPr>
          </a:lstStyle>
          <a:p>
            <a:endParaRPr lang="en-US" altLang="zh-CN">
              <a:solidFill>
                <a:srgbClr val="FFFFFF"/>
              </a:solidFill>
            </a:endParaRPr>
          </a:p>
        </p:txBody>
      </p:sp>
      <p:sp>
        <p:nvSpPr>
          <p:cNvPr id="10248" name="Rectangle 8"/>
          <p:cNvSpPr>
            <a:spLocks noGrp="1" noChangeArrowheads="1"/>
          </p:cNvSpPr>
          <p:nvPr>
            <p:ph type="ftr" sz="quarter" idx="3"/>
          </p:nvPr>
        </p:nvSpPr>
        <p:spPr/>
        <p:txBody>
          <a:bodyPr/>
          <a:lstStyle>
            <a:lvl1pPr>
              <a:defRPr/>
            </a:lvl1pPr>
          </a:lstStyle>
          <a:p>
            <a:endParaRPr lang="en-US" altLang="zh-CN">
              <a:solidFill>
                <a:srgbClr val="FFFFFF"/>
              </a:solidFill>
            </a:endParaRPr>
          </a:p>
        </p:txBody>
      </p:sp>
      <p:sp>
        <p:nvSpPr>
          <p:cNvPr id="10249" name="Rectangle 9"/>
          <p:cNvSpPr>
            <a:spLocks noGrp="1" noChangeArrowheads="1"/>
          </p:cNvSpPr>
          <p:nvPr>
            <p:ph type="sldNum" sz="quarter" idx="4"/>
          </p:nvPr>
        </p:nvSpPr>
        <p:spPr/>
        <p:txBody>
          <a:bodyPr/>
          <a:lstStyle>
            <a:lvl1pPr>
              <a:defRPr/>
            </a:lvl1pPr>
          </a:lstStyle>
          <a:p>
            <a:fld id="{955ECFFA-A7FF-4938-8380-AA995318BF71}"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13945319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40DAE2B0-DBC1-42D4-B526-21F358245647}"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174389274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F42D9D93-A5ED-4FC6-B4D4-32C3E046B6BF}"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401395207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70E24D87-C55B-4C73-983E-DA547F8FA454}"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309859173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FFFFFF"/>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FFFFFF"/>
              </a:solidFill>
            </a:endParaRPr>
          </a:p>
        </p:txBody>
      </p:sp>
      <p:sp>
        <p:nvSpPr>
          <p:cNvPr id="9" name="灯片编号占位符 8"/>
          <p:cNvSpPr>
            <a:spLocks noGrp="1"/>
          </p:cNvSpPr>
          <p:nvPr>
            <p:ph type="sldNum" sz="quarter" idx="12"/>
          </p:nvPr>
        </p:nvSpPr>
        <p:spPr/>
        <p:txBody>
          <a:bodyPr/>
          <a:lstStyle>
            <a:lvl1pPr>
              <a:defRPr/>
            </a:lvl1pPr>
          </a:lstStyle>
          <a:p>
            <a:fld id="{0B0785DA-855C-4AFC-87BE-2B4FCF17050F}"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85593199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FFFFFF"/>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FFFFFF"/>
              </a:solidFill>
            </a:endParaRPr>
          </a:p>
        </p:txBody>
      </p:sp>
      <p:sp>
        <p:nvSpPr>
          <p:cNvPr id="5" name="灯片编号占位符 4"/>
          <p:cNvSpPr>
            <a:spLocks noGrp="1"/>
          </p:cNvSpPr>
          <p:nvPr>
            <p:ph type="sldNum" sz="quarter" idx="12"/>
          </p:nvPr>
        </p:nvSpPr>
        <p:spPr/>
        <p:txBody>
          <a:bodyPr/>
          <a:lstStyle>
            <a:lvl1pPr>
              <a:defRPr/>
            </a:lvl1pPr>
          </a:lstStyle>
          <a:p>
            <a:fld id="{BDD197AD-0B16-479F-8450-FF5228EEAFC4}"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301041897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FFFFFF"/>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FFFFFF"/>
              </a:solidFill>
            </a:endParaRPr>
          </a:p>
        </p:txBody>
      </p:sp>
      <p:sp>
        <p:nvSpPr>
          <p:cNvPr id="4" name="灯片编号占位符 3"/>
          <p:cNvSpPr>
            <a:spLocks noGrp="1"/>
          </p:cNvSpPr>
          <p:nvPr>
            <p:ph type="sldNum" sz="quarter" idx="12"/>
          </p:nvPr>
        </p:nvSpPr>
        <p:spPr/>
        <p:txBody>
          <a:bodyPr/>
          <a:lstStyle>
            <a:lvl1pPr>
              <a:defRPr/>
            </a:lvl1pPr>
          </a:lstStyle>
          <a:p>
            <a:fld id="{6476BCAC-1B80-42AE-B0BE-EF9B80CE01C8}"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303471221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C74A5F04-34B0-4669-90F2-E217B6D12F39}"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48076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    </a:t>
            </a:r>
            <a:fld id="{1920CC29-DFBC-415A-AD8B-AE450F2E5A00}" type="slidenum">
              <a:rPr lang="en-US" altLang="zh-CN" sz="1200"/>
              <a:pPr>
                <a:defRPr/>
              </a:pPr>
              <a:t>‹#›</a:t>
            </a:fld>
            <a:endParaRPr lang="en-US" altLang="zh-CN" sz="1200"/>
          </a:p>
        </p:txBody>
      </p:sp>
      <p:sp>
        <p:nvSpPr>
          <p:cNvPr id="6" name="Rectangle 6"/>
          <p:cNvSpPr>
            <a:spLocks noGrp="1" noChangeArrowheads="1"/>
          </p:cNvSpPr>
          <p:nvPr>
            <p:ph type="sldNum" sz="quarter" idx="12"/>
          </p:nvPr>
        </p:nvSpPr>
        <p:spPr>
          <a:ln/>
        </p:spPr>
        <p:txBody>
          <a:bodyPr/>
          <a:lstStyle>
            <a:lvl1pPr>
              <a:defRPr/>
            </a:lvl1pPr>
          </a:lstStyle>
          <a:p>
            <a:pPr>
              <a:defRPr/>
            </a:pPr>
            <a:fld id="{D6977FD3-5501-4260-941D-A74F93986BC4}" type="slidenum">
              <a:rPr lang="en-US" altLang="zh-CN"/>
              <a:pPr>
                <a:defRPr/>
              </a:pPr>
              <a:t>‹#›</a:t>
            </a:fld>
            <a:endParaRPr lang="en-US" altLang="zh-CN"/>
          </a:p>
        </p:txBody>
      </p:sp>
    </p:spTree>
    <p:extLst>
      <p:ext uri="{BB962C8B-B14F-4D97-AF65-F5344CB8AC3E}">
        <p14:creationId xmlns:p14="http://schemas.microsoft.com/office/powerpoint/2010/main" val="3967143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195B0A01-3DEB-465E-A806-27517145489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94001736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B1BC27CE-4CA9-4369-912C-33650F0B76D0}"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52519781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BCDF9C1B-21CE-4DC2-BDF7-7E7FE68D2A0A}"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404361834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AFB3A3DD-E1AA-4B5B-B728-52B50C3122C2}"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55712316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685800" y="6248400"/>
            <a:ext cx="1905000" cy="457200"/>
          </a:xfrm>
        </p:spPr>
        <p:txBody>
          <a:bodyPr/>
          <a:lstStyle>
            <a:lvl1pPr>
              <a:defRPr/>
            </a:lvl1pPr>
          </a:lstStyle>
          <a:p>
            <a:endParaRPr lang="en-US" altLang="zh-CN">
              <a:solidFill>
                <a:srgbClr val="FFFFFF"/>
              </a:solidFill>
            </a:endParaRPr>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solidFill>
                <a:srgbClr val="FFFFFF"/>
              </a:solidFill>
            </a:endParaRPr>
          </a:p>
        </p:txBody>
      </p:sp>
      <p:sp>
        <p:nvSpPr>
          <p:cNvPr id="5" name="灯片编号占位符 4"/>
          <p:cNvSpPr>
            <a:spLocks noGrp="1"/>
          </p:cNvSpPr>
          <p:nvPr>
            <p:ph type="sldNum" sz="quarter" idx="12"/>
          </p:nvPr>
        </p:nvSpPr>
        <p:spPr>
          <a:xfrm>
            <a:off x="6553200" y="6248400"/>
            <a:ext cx="1905000" cy="457200"/>
          </a:xfrm>
        </p:spPr>
        <p:txBody>
          <a:bodyPr/>
          <a:lstStyle>
            <a:lvl1pPr>
              <a:defRPr/>
            </a:lvl1pPr>
          </a:lstStyle>
          <a:p>
            <a:fld id="{73BA0507-8D8A-462D-A225-B5E401D83147}"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23921056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endParaRPr lang="zh-CN" altLang="en-US"/>
          </a:p>
        </p:txBody>
      </p:sp>
      <p:sp>
        <p:nvSpPr>
          <p:cNvPr id="4" name="日期占位符 3"/>
          <p:cNvSpPr>
            <a:spLocks noGrp="1"/>
          </p:cNvSpPr>
          <p:nvPr>
            <p:ph type="dt" sz="half" idx="10"/>
          </p:nvPr>
        </p:nvSpPr>
        <p:spPr>
          <a:xfrm>
            <a:off x="685800" y="6248400"/>
            <a:ext cx="1905000" cy="457200"/>
          </a:xfrm>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fld id="{7B5C6387-AAF8-4C2E-8EB7-D2EFA32575EC}"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33927685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67F69214-547C-4218-AAFE-7E62DFF8A3AE}"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62116333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0">
          <a:gsLst>
            <a:gs pos="0">
              <a:schemeClr val="bg1"/>
            </a:gs>
            <a:gs pos="100000">
              <a:schemeClr val="bg1">
                <a:gamma/>
                <a:shade val="66275"/>
                <a:invGamma/>
              </a:schemeClr>
            </a:gs>
          </a:gsLst>
          <a:lin ang="5400000" scaled="1"/>
        </a:gradFill>
        <a:effectLst/>
      </p:bgPr>
    </p:bg>
    <p:spTree>
      <p:nvGrpSpPr>
        <p:cNvPr id="1" name=""/>
        <p:cNvGrpSpPr/>
        <p:nvPr/>
      </p:nvGrpSpPr>
      <p:grpSpPr>
        <a:xfrm>
          <a:off x="0" y="0"/>
          <a:ext cx="0" cy="0"/>
          <a:chOff x="0" y="0"/>
          <a:chExt cx="0" cy="0"/>
        </a:xfrm>
      </p:grpSpPr>
      <p:sp>
        <p:nvSpPr>
          <p:cNvPr id="4" name="Freeform 2"/>
          <p:cNvSpPr>
            <a:spLocks/>
          </p:cNvSpPr>
          <p:nvPr/>
        </p:nvSpPr>
        <p:spPr bwMode="gray">
          <a:xfrm>
            <a:off x="690563" y="3340100"/>
            <a:ext cx="7653337" cy="485775"/>
          </a:xfrm>
          <a:custGeom>
            <a:avLst/>
            <a:gdLst/>
            <a:ahLst/>
            <a:cxnLst>
              <a:cxn ang="0">
                <a:pos x="163" y="200"/>
              </a:cxn>
              <a:cxn ang="0">
                <a:pos x="4128" y="200"/>
              </a:cxn>
              <a:cxn ang="0">
                <a:pos x="4128" y="429"/>
              </a:cxn>
              <a:cxn ang="0">
                <a:pos x="0" y="441"/>
              </a:cxn>
              <a:cxn ang="0">
                <a:pos x="163" y="200"/>
              </a:cxn>
            </a:cxnLst>
            <a:rect l="0" t="0" r="r" b="b"/>
            <a:pathLst>
              <a:path w="4128" h="479">
                <a:moveTo>
                  <a:pt x="163" y="200"/>
                </a:moveTo>
                <a:cubicBezTo>
                  <a:pt x="163" y="200"/>
                  <a:pt x="2054" y="0"/>
                  <a:pt x="4128" y="200"/>
                </a:cubicBezTo>
                <a:cubicBezTo>
                  <a:pt x="4128" y="200"/>
                  <a:pt x="4128" y="314"/>
                  <a:pt x="4128" y="429"/>
                </a:cubicBezTo>
                <a:cubicBezTo>
                  <a:pt x="2371" y="200"/>
                  <a:pt x="688" y="479"/>
                  <a:pt x="0" y="441"/>
                </a:cubicBezTo>
                <a:lnTo>
                  <a:pt x="163" y="200"/>
                </a:lnTo>
                <a:close/>
              </a:path>
            </a:pathLst>
          </a:custGeom>
          <a:solidFill>
            <a:schemeClr val="hlink">
              <a:alpha val="50000"/>
            </a:schemeClr>
          </a:solidFill>
          <a:ln w="9525">
            <a:noFill/>
            <a:round/>
            <a:headEnd/>
            <a:tailEnd/>
          </a:ln>
        </p:spPr>
        <p:txBody>
          <a:bodyPr wrap="none" anchor="ct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graphicFrame>
        <p:nvGraphicFramePr>
          <p:cNvPr id="5" name="Rectangle 8"/>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98310" name="Clip" r:id="rId3" imgW="0" imgH="0" progId="MS_ClipArt_Gallery.2">
                  <p:embed/>
                </p:oleObj>
              </mc:Choice>
              <mc:Fallback>
                <p:oleObj name="Clip" r:id="rId3" imgW="0" imgH="0" progId="MS_ClipArt_Gallery.2">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55" name="Rectangle 3"/>
          <p:cNvSpPr>
            <a:spLocks noGrp="1" noChangeArrowheads="1"/>
          </p:cNvSpPr>
          <p:nvPr>
            <p:ph type="ctrTitle"/>
          </p:nvPr>
        </p:nvSpPr>
        <p:spPr>
          <a:xfrm>
            <a:off x="685800" y="2286000"/>
            <a:ext cx="7772400" cy="1143000"/>
          </a:xfrm>
        </p:spPr>
        <p:txBody>
          <a:bodyPr/>
          <a:lstStyle>
            <a:lvl1pPr>
              <a:defRPr/>
            </a:lvl1pPr>
          </a:lstStyle>
          <a:p>
            <a:r>
              <a:rPr lang="en-US" altLang="zh-CN" dirty="0"/>
              <a:t>Click to edit Master title style</a:t>
            </a:r>
          </a:p>
        </p:txBody>
      </p:sp>
      <p:sp>
        <p:nvSpPr>
          <p:cNvPr id="151556" name="Rectangle 4"/>
          <p:cNvSpPr>
            <a:spLocks noGrp="1" noChangeArrowheads="1"/>
          </p:cNvSpPr>
          <p:nvPr>
            <p:ph type="subTitle" idx="1"/>
          </p:nvPr>
        </p:nvSpPr>
        <p:spPr>
          <a:xfrm>
            <a:off x="1371600" y="3886200"/>
            <a:ext cx="6400800" cy="1752600"/>
          </a:xfrm>
        </p:spPr>
        <p:txBody>
          <a:bodyPr/>
          <a:lstStyle>
            <a:lvl1pPr marL="0" indent="0" algn="ctr">
              <a:buFont typeface="Monotype Sorts" pitchFamily="2" charset="2"/>
              <a:buNone/>
              <a:defRPr/>
            </a:lvl1pPr>
          </a:lstStyle>
          <a:p>
            <a:r>
              <a:rPr lang="en-US" altLang="zh-CN" dirty="0"/>
              <a:t>Click to edit Master subtitle style</a:t>
            </a:r>
          </a:p>
        </p:txBody>
      </p:sp>
      <p:sp>
        <p:nvSpPr>
          <p:cNvPr id="6" name="Rectangle 5"/>
          <p:cNvSpPr>
            <a:spLocks noGrp="1" noChangeArrowheads="1"/>
          </p:cNvSpPr>
          <p:nvPr>
            <p:ph type="dt" sz="half" idx="10"/>
          </p:nvPr>
        </p:nvSpPr>
        <p:spPr/>
        <p:txBody>
          <a:bodyPr/>
          <a:lstStyle>
            <a:lvl1pPr>
              <a:defRPr>
                <a:solidFill>
                  <a:srgbClr val="578963"/>
                </a:solidFill>
              </a:defRPr>
            </a:lvl1pPr>
          </a:lstStyle>
          <a:p>
            <a:pPr>
              <a:defRPr/>
            </a:pPr>
            <a:fld id="{A7313563-792D-437C-9CD7-CFCF68F9CF22}" type="datetime1">
              <a:rPr lang="zh-CN" altLang="en-US"/>
              <a:pPr>
                <a:defRPr/>
              </a:pPr>
              <a:t>2021/1/10</a:t>
            </a:fld>
            <a:endParaRPr lang="en-US" altLang="zh-CN"/>
          </a:p>
        </p:txBody>
      </p:sp>
      <p:sp>
        <p:nvSpPr>
          <p:cNvPr id="7" name="Rectangle 6"/>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buClrTx/>
              <a:buSzTx/>
              <a:buFontTx/>
              <a:buNone/>
              <a:defRPr kumimoji="0" sz="1400" b="0">
                <a:solidFill>
                  <a:srgbClr val="578963"/>
                </a:solidFill>
                <a:latin typeface="Times New Roman" pitchFamily="18" charset="0"/>
              </a:defRPr>
            </a:lvl1pPr>
          </a:lstStyle>
          <a:p>
            <a:pPr eaLnBrk="0" hangingPunct="0">
              <a:lnSpc>
                <a:spcPct val="100000"/>
              </a:lnSpc>
              <a:spcAft>
                <a:spcPct val="0"/>
              </a:spcAft>
              <a:defRPr/>
            </a:pPr>
            <a:r>
              <a:rPr lang="zh-CN" altLang="en-US">
                <a:ea typeface="宋体" pitchFamily="2" charset="-122"/>
              </a:rPr>
              <a:t>计算机组成原理</a:t>
            </a:r>
            <a:endParaRPr lang="en-US" altLang="zh-CN" dirty="0">
              <a:ea typeface="宋体" pitchFamily="2" charset="-122"/>
            </a:endParaRPr>
          </a:p>
        </p:txBody>
      </p:sp>
      <p:sp>
        <p:nvSpPr>
          <p:cNvPr id="8" name="Rectangle 7"/>
          <p:cNvSpPr>
            <a:spLocks noGrp="1" noChangeArrowheads="1"/>
          </p:cNvSpPr>
          <p:nvPr>
            <p:ph type="sldNum" sz="quarter" idx="12"/>
          </p:nvPr>
        </p:nvSpPr>
        <p:spPr/>
        <p:txBody>
          <a:bodyPr/>
          <a:lstStyle>
            <a:lvl1pPr>
              <a:defRPr>
                <a:solidFill>
                  <a:srgbClr val="578963"/>
                </a:solidFill>
              </a:defRPr>
            </a:lvl1pPr>
          </a:lstStyle>
          <a:p>
            <a:pPr>
              <a:defRPr/>
            </a:pPr>
            <a:fld id="{EB7763CB-9BFA-40D0-B4F9-AE60293BDAF8}" type="slidenum">
              <a:rPr lang="zh-CN" altLang="en-US"/>
              <a:pPr>
                <a:defRPr/>
              </a:pPr>
              <a:t>‹#›</a:t>
            </a:fld>
            <a:endParaRPr lang="en-US" altLang="zh-CN" dirty="0"/>
          </a:p>
        </p:txBody>
      </p:sp>
    </p:spTree>
    <p:extLst>
      <p:ext uri="{BB962C8B-B14F-4D97-AF65-F5344CB8AC3E}">
        <p14:creationId xmlns:p14="http://schemas.microsoft.com/office/powerpoint/2010/main" val="158351251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xfrm>
            <a:off x="3178175" y="6516688"/>
            <a:ext cx="1428750" cy="457200"/>
          </a:xfrm>
        </p:spPr>
        <p:txBody>
          <a:bodyPr/>
          <a:lstStyle>
            <a:lvl1pPr>
              <a:defRPr sz="1800" b="1">
                <a:solidFill>
                  <a:srgbClr val="FF0000"/>
                </a:solidFill>
              </a:defRPr>
            </a:lvl1pPr>
          </a:lstStyle>
          <a:p>
            <a:pPr>
              <a:defRPr/>
            </a:pPr>
            <a:fld id="{8B455134-9555-4ED6-8504-3D5D776DA74F}" type="datetime1">
              <a:rPr lang="zh-CN" altLang="en-US"/>
              <a:pPr>
                <a:defRPr/>
              </a:pPr>
              <a:t>2021/1/10</a:t>
            </a:fld>
            <a:endParaRPr lang="en-US" altLang="zh-CN" dirty="0"/>
          </a:p>
        </p:txBody>
      </p:sp>
      <p:sp>
        <p:nvSpPr>
          <p:cNvPr id="5" name="灯片编号占位符 5"/>
          <p:cNvSpPr>
            <a:spLocks noGrp="1"/>
          </p:cNvSpPr>
          <p:nvPr>
            <p:ph type="sldNum" sz="quarter" idx="11"/>
          </p:nvPr>
        </p:nvSpPr>
        <p:spPr/>
        <p:txBody>
          <a:bodyPr/>
          <a:lstStyle>
            <a:lvl1pPr>
              <a:defRPr/>
            </a:lvl1pPr>
          </a:lstStyle>
          <a:p>
            <a:pPr>
              <a:defRPr/>
            </a:pPr>
            <a:fld id="{ADD11C36-DFA1-45D4-8320-CD1EBC519755}" type="slidenum">
              <a:rPr lang="zh-CN" altLang="en-US">
                <a:solidFill>
                  <a:srgbClr val="666699"/>
                </a:solidFill>
              </a:rPr>
              <a:pPr>
                <a:defRPr/>
              </a:pPr>
              <a:t>‹#›</a:t>
            </a:fld>
            <a:endParaRPr lang="en-US" altLang="zh-CN">
              <a:solidFill>
                <a:srgbClr val="666699"/>
              </a:solidFill>
            </a:endParaRPr>
          </a:p>
        </p:txBody>
      </p:sp>
    </p:spTree>
    <p:extLst>
      <p:ext uri="{BB962C8B-B14F-4D97-AF65-F5344CB8AC3E}">
        <p14:creationId xmlns:p14="http://schemas.microsoft.com/office/powerpoint/2010/main" val="209920296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0D5358CE-378A-418F-9FB8-F82D4F387349}" type="datetime1">
              <a:rPr lang="zh-CN" altLang="en-US"/>
              <a:pPr>
                <a:defRPr/>
              </a:pPr>
              <a:t>2021/1/10</a:t>
            </a:fld>
            <a:endParaRPr lang="en-US" altLang="zh-CN" dirty="0"/>
          </a:p>
        </p:txBody>
      </p:sp>
      <p:sp>
        <p:nvSpPr>
          <p:cNvPr id="4" name="Rectangle 5"/>
          <p:cNvSpPr>
            <a:spLocks noGrp="1" noChangeArrowheads="1"/>
          </p:cNvSpPr>
          <p:nvPr>
            <p:ph type="sldNum" sz="quarter" idx="11"/>
          </p:nvPr>
        </p:nvSpPr>
        <p:spPr>
          <a:ln/>
        </p:spPr>
        <p:txBody>
          <a:bodyPr/>
          <a:lstStyle>
            <a:lvl1pPr>
              <a:defRPr/>
            </a:lvl1pPr>
          </a:lstStyle>
          <a:p>
            <a:pPr>
              <a:defRPr/>
            </a:pPr>
            <a:fld id="{910FD2AE-567C-4FF7-A050-79E0D2DE9C1C}" type="slidenum">
              <a:rPr lang="zh-CN" altLang="en-US">
                <a:solidFill>
                  <a:srgbClr val="666699"/>
                </a:solidFill>
              </a:rPr>
              <a:pPr>
                <a:defRPr/>
              </a:pPr>
              <a:t>‹#›</a:t>
            </a:fld>
            <a:endParaRPr lang="en-US" altLang="zh-CN" dirty="0">
              <a:solidFill>
                <a:srgbClr val="666699"/>
              </a:solidFill>
            </a:endParaRPr>
          </a:p>
        </p:txBody>
      </p:sp>
    </p:spTree>
    <p:extLst>
      <p:ext uri="{BB962C8B-B14F-4D97-AF65-F5344CB8AC3E}">
        <p14:creationId xmlns:p14="http://schemas.microsoft.com/office/powerpoint/2010/main" val="19813407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29E67D67-6E92-4874-A3D6-1BAE2A4C000E}" type="datetime1">
              <a:rPr lang="zh-CN" altLang="en-US"/>
              <a:pPr>
                <a:defRPr/>
              </a:pPr>
              <a:t>2021/1/10</a:t>
            </a:fld>
            <a:endParaRPr lang="en-US" altLang="zh-CN" dirty="0"/>
          </a:p>
        </p:txBody>
      </p:sp>
      <p:sp>
        <p:nvSpPr>
          <p:cNvPr id="5" name="Rectangle 5"/>
          <p:cNvSpPr>
            <a:spLocks noGrp="1" noChangeArrowheads="1"/>
          </p:cNvSpPr>
          <p:nvPr>
            <p:ph type="sldNum" sz="quarter" idx="11"/>
          </p:nvPr>
        </p:nvSpPr>
        <p:spPr>
          <a:ln/>
        </p:spPr>
        <p:txBody>
          <a:bodyPr/>
          <a:lstStyle>
            <a:lvl1pPr>
              <a:defRPr/>
            </a:lvl1pPr>
          </a:lstStyle>
          <a:p>
            <a:pPr>
              <a:defRPr/>
            </a:pPr>
            <a:fld id="{31C34E9B-73B7-4A62-A898-27DCD29FEF35}" type="slidenum">
              <a:rPr lang="zh-CN" altLang="en-US">
                <a:solidFill>
                  <a:srgbClr val="666699"/>
                </a:solidFill>
              </a:rPr>
              <a:pPr>
                <a:defRPr/>
              </a:pPr>
              <a:t>‹#›</a:t>
            </a:fld>
            <a:endParaRPr lang="en-US" altLang="zh-CN" dirty="0">
              <a:solidFill>
                <a:srgbClr val="666699"/>
              </a:solidFill>
            </a:endParaRPr>
          </a:p>
        </p:txBody>
      </p:sp>
    </p:spTree>
    <p:extLst>
      <p:ext uri="{BB962C8B-B14F-4D97-AF65-F5344CB8AC3E}">
        <p14:creationId xmlns:p14="http://schemas.microsoft.com/office/powerpoint/2010/main" val="189794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D038E4EC-702B-4CB3-BCD9-E2F724207F9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75267138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90600" y="1114425"/>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53000" y="1114425"/>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66299890-C18B-4640-A756-BC223AF16B28}" type="datetime1">
              <a:rPr lang="zh-CN" altLang="en-US"/>
              <a:pPr>
                <a:defRPr/>
              </a:pPr>
              <a:t>2021/1/10</a:t>
            </a:fld>
            <a:endParaRPr lang="en-US" altLang="zh-CN" dirty="0"/>
          </a:p>
        </p:txBody>
      </p:sp>
      <p:sp>
        <p:nvSpPr>
          <p:cNvPr id="6" name="Rectangle 5"/>
          <p:cNvSpPr>
            <a:spLocks noGrp="1" noChangeArrowheads="1"/>
          </p:cNvSpPr>
          <p:nvPr>
            <p:ph type="sldNum" sz="quarter" idx="11"/>
          </p:nvPr>
        </p:nvSpPr>
        <p:spPr>
          <a:ln/>
        </p:spPr>
        <p:txBody>
          <a:bodyPr/>
          <a:lstStyle>
            <a:lvl1pPr>
              <a:defRPr/>
            </a:lvl1pPr>
          </a:lstStyle>
          <a:p>
            <a:pPr>
              <a:defRPr/>
            </a:pPr>
            <a:fld id="{C43AD090-BEDE-4C44-A68D-B2CB89B3EE3C}" type="slidenum">
              <a:rPr lang="zh-CN" altLang="en-US">
                <a:solidFill>
                  <a:srgbClr val="666699"/>
                </a:solidFill>
              </a:rPr>
              <a:pPr>
                <a:defRPr/>
              </a:pPr>
              <a:t>‹#›</a:t>
            </a:fld>
            <a:endParaRPr lang="en-US" altLang="zh-CN" dirty="0">
              <a:solidFill>
                <a:srgbClr val="666699"/>
              </a:solidFill>
            </a:endParaRPr>
          </a:p>
        </p:txBody>
      </p:sp>
    </p:spTree>
    <p:extLst>
      <p:ext uri="{BB962C8B-B14F-4D97-AF65-F5344CB8AC3E}">
        <p14:creationId xmlns:p14="http://schemas.microsoft.com/office/powerpoint/2010/main" val="308411494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F191EDB1-C84A-42B6-AED1-4FAB55BEEE8F}" type="datetime1">
              <a:rPr lang="zh-CN" altLang="en-US"/>
              <a:pPr>
                <a:defRPr/>
              </a:pPr>
              <a:t>2021/1/10</a:t>
            </a:fld>
            <a:endParaRPr lang="en-US" altLang="zh-CN" dirty="0"/>
          </a:p>
        </p:txBody>
      </p:sp>
      <p:sp>
        <p:nvSpPr>
          <p:cNvPr id="8" name="Rectangle 5"/>
          <p:cNvSpPr>
            <a:spLocks noGrp="1" noChangeArrowheads="1"/>
          </p:cNvSpPr>
          <p:nvPr>
            <p:ph type="sldNum" sz="quarter" idx="11"/>
          </p:nvPr>
        </p:nvSpPr>
        <p:spPr>
          <a:ln/>
        </p:spPr>
        <p:txBody>
          <a:bodyPr/>
          <a:lstStyle>
            <a:lvl1pPr>
              <a:defRPr/>
            </a:lvl1pPr>
          </a:lstStyle>
          <a:p>
            <a:pPr>
              <a:defRPr/>
            </a:pPr>
            <a:fld id="{9B8169CF-B117-4557-88C2-EE648D943868}" type="slidenum">
              <a:rPr lang="zh-CN" altLang="en-US">
                <a:solidFill>
                  <a:srgbClr val="666699"/>
                </a:solidFill>
              </a:rPr>
              <a:pPr>
                <a:defRPr/>
              </a:pPr>
              <a:t>‹#›</a:t>
            </a:fld>
            <a:endParaRPr lang="en-US" altLang="zh-CN" dirty="0">
              <a:solidFill>
                <a:srgbClr val="666699"/>
              </a:solidFill>
            </a:endParaRPr>
          </a:p>
        </p:txBody>
      </p:sp>
    </p:spTree>
    <p:extLst>
      <p:ext uri="{BB962C8B-B14F-4D97-AF65-F5344CB8AC3E}">
        <p14:creationId xmlns:p14="http://schemas.microsoft.com/office/powerpoint/2010/main" val="362067670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B10E7EAC-0C6B-40D9-92B6-C0D424DB8425}" type="datetime1">
              <a:rPr lang="zh-CN" altLang="en-US"/>
              <a:pPr>
                <a:defRPr/>
              </a:pPr>
              <a:t>2021/1/10</a:t>
            </a:fld>
            <a:endParaRPr lang="en-US" altLang="zh-CN" dirty="0"/>
          </a:p>
        </p:txBody>
      </p:sp>
      <p:sp>
        <p:nvSpPr>
          <p:cNvPr id="4" name="Rectangle 5"/>
          <p:cNvSpPr>
            <a:spLocks noGrp="1" noChangeArrowheads="1"/>
          </p:cNvSpPr>
          <p:nvPr>
            <p:ph type="sldNum" sz="quarter" idx="11"/>
          </p:nvPr>
        </p:nvSpPr>
        <p:spPr>
          <a:ln/>
        </p:spPr>
        <p:txBody>
          <a:bodyPr/>
          <a:lstStyle>
            <a:lvl1pPr>
              <a:defRPr/>
            </a:lvl1pPr>
          </a:lstStyle>
          <a:p>
            <a:pPr>
              <a:defRPr/>
            </a:pPr>
            <a:fld id="{26EC8B0A-63AD-44F7-BFBD-B6FBCC7F8576}" type="slidenum">
              <a:rPr lang="zh-CN" altLang="en-US">
                <a:solidFill>
                  <a:srgbClr val="666699"/>
                </a:solidFill>
              </a:rPr>
              <a:pPr>
                <a:defRPr/>
              </a:pPr>
              <a:t>‹#›</a:t>
            </a:fld>
            <a:endParaRPr lang="en-US" altLang="zh-CN" dirty="0">
              <a:solidFill>
                <a:srgbClr val="666699"/>
              </a:solidFill>
            </a:endParaRPr>
          </a:p>
        </p:txBody>
      </p:sp>
    </p:spTree>
    <p:extLst>
      <p:ext uri="{BB962C8B-B14F-4D97-AF65-F5344CB8AC3E}">
        <p14:creationId xmlns:p14="http://schemas.microsoft.com/office/powerpoint/2010/main" val="404407722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B679D33-9A7A-4BF2-9969-6ADBCFF1F4C9}" type="datetime1">
              <a:rPr lang="zh-CN" altLang="en-US"/>
              <a:pPr>
                <a:defRPr/>
              </a:pPr>
              <a:t>2021/1/10</a:t>
            </a:fld>
            <a:endParaRPr lang="en-US" altLang="zh-CN" dirty="0"/>
          </a:p>
        </p:txBody>
      </p:sp>
      <p:sp>
        <p:nvSpPr>
          <p:cNvPr id="3" name="Rectangle 5"/>
          <p:cNvSpPr>
            <a:spLocks noGrp="1" noChangeArrowheads="1"/>
          </p:cNvSpPr>
          <p:nvPr>
            <p:ph type="sldNum" sz="quarter" idx="11"/>
          </p:nvPr>
        </p:nvSpPr>
        <p:spPr>
          <a:ln/>
        </p:spPr>
        <p:txBody>
          <a:bodyPr/>
          <a:lstStyle>
            <a:lvl1pPr>
              <a:defRPr/>
            </a:lvl1pPr>
          </a:lstStyle>
          <a:p>
            <a:pPr>
              <a:defRPr/>
            </a:pPr>
            <a:fld id="{C00063CD-5E25-42D1-8919-2C4441713B29}" type="slidenum">
              <a:rPr lang="zh-CN" altLang="en-US">
                <a:solidFill>
                  <a:srgbClr val="666699"/>
                </a:solidFill>
              </a:rPr>
              <a:pPr>
                <a:defRPr/>
              </a:pPr>
              <a:t>‹#›</a:t>
            </a:fld>
            <a:endParaRPr lang="en-US" altLang="zh-CN" dirty="0">
              <a:solidFill>
                <a:srgbClr val="666699"/>
              </a:solidFill>
            </a:endParaRPr>
          </a:p>
        </p:txBody>
      </p:sp>
    </p:spTree>
    <p:extLst>
      <p:ext uri="{BB962C8B-B14F-4D97-AF65-F5344CB8AC3E}">
        <p14:creationId xmlns:p14="http://schemas.microsoft.com/office/powerpoint/2010/main" val="378087667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D8C16001-5F05-4BF7-9B6D-1DF8945D7B83}" type="datetime1">
              <a:rPr lang="zh-CN" altLang="en-US"/>
              <a:pPr>
                <a:defRPr/>
              </a:pPr>
              <a:t>2021/1/10</a:t>
            </a:fld>
            <a:endParaRPr lang="en-US" altLang="zh-CN" dirty="0"/>
          </a:p>
        </p:txBody>
      </p:sp>
      <p:sp>
        <p:nvSpPr>
          <p:cNvPr id="6" name="Rectangle 5"/>
          <p:cNvSpPr>
            <a:spLocks noGrp="1" noChangeArrowheads="1"/>
          </p:cNvSpPr>
          <p:nvPr>
            <p:ph type="sldNum" sz="quarter" idx="11"/>
          </p:nvPr>
        </p:nvSpPr>
        <p:spPr>
          <a:ln/>
        </p:spPr>
        <p:txBody>
          <a:bodyPr/>
          <a:lstStyle>
            <a:lvl1pPr>
              <a:defRPr/>
            </a:lvl1pPr>
          </a:lstStyle>
          <a:p>
            <a:pPr>
              <a:defRPr/>
            </a:pPr>
            <a:fld id="{72FCE908-CCCA-44C5-AFD3-C9F55188E087}" type="slidenum">
              <a:rPr lang="zh-CN" altLang="en-US">
                <a:solidFill>
                  <a:srgbClr val="666699"/>
                </a:solidFill>
              </a:rPr>
              <a:pPr>
                <a:defRPr/>
              </a:pPr>
              <a:t>‹#›</a:t>
            </a:fld>
            <a:endParaRPr lang="en-US" altLang="zh-CN" dirty="0">
              <a:solidFill>
                <a:srgbClr val="666699"/>
              </a:solidFill>
            </a:endParaRPr>
          </a:p>
        </p:txBody>
      </p:sp>
    </p:spTree>
    <p:extLst>
      <p:ext uri="{BB962C8B-B14F-4D97-AF65-F5344CB8AC3E}">
        <p14:creationId xmlns:p14="http://schemas.microsoft.com/office/powerpoint/2010/main" val="391629119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9DAB4337-34B4-407D-939E-1F9C8B2EDD76}" type="datetime1">
              <a:rPr lang="zh-CN" altLang="en-US"/>
              <a:pPr>
                <a:defRPr/>
              </a:pPr>
              <a:t>2021/1/10</a:t>
            </a:fld>
            <a:endParaRPr lang="en-US" altLang="zh-CN" dirty="0"/>
          </a:p>
        </p:txBody>
      </p:sp>
      <p:sp>
        <p:nvSpPr>
          <p:cNvPr id="6" name="Rectangle 5"/>
          <p:cNvSpPr>
            <a:spLocks noGrp="1" noChangeArrowheads="1"/>
          </p:cNvSpPr>
          <p:nvPr>
            <p:ph type="sldNum" sz="quarter" idx="11"/>
          </p:nvPr>
        </p:nvSpPr>
        <p:spPr>
          <a:ln/>
        </p:spPr>
        <p:txBody>
          <a:bodyPr/>
          <a:lstStyle>
            <a:lvl1pPr>
              <a:defRPr/>
            </a:lvl1pPr>
          </a:lstStyle>
          <a:p>
            <a:pPr>
              <a:defRPr/>
            </a:pPr>
            <a:fld id="{C998D429-F956-4365-9572-BDEA5466334A}" type="slidenum">
              <a:rPr lang="zh-CN" altLang="en-US">
                <a:solidFill>
                  <a:srgbClr val="666699"/>
                </a:solidFill>
              </a:rPr>
              <a:pPr>
                <a:defRPr/>
              </a:pPr>
              <a:t>‹#›</a:t>
            </a:fld>
            <a:endParaRPr lang="en-US" altLang="zh-CN" dirty="0">
              <a:solidFill>
                <a:srgbClr val="666699"/>
              </a:solidFill>
            </a:endParaRPr>
          </a:p>
        </p:txBody>
      </p:sp>
    </p:spTree>
    <p:extLst>
      <p:ext uri="{BB962C8B-B14F-4D97-AF65-F5344CB8AC3E}">
        <p14:creationId xmlns:p14="http://schemas.microsoft.com/office/powerpoint/2010/main" val="92855468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2EDB7D8C-FB5E-4665-A42C-1D03FAA0BB65}" type="datetime1">
              <a:rPr lang="zh-CN" altLang="en-US"/>
              <a:pPr>
                <a:defRPr/>
              </a:pPr>
              <a:t>2021/1/10</a:t>
            </a:fld>
            <a:endParaRPr lang="en-US" altLang="zh-CN" dirty="0"/>
          </a:p>
        </p:txBody>
      </p:sp>
      <p:sp>
        <p:nvSpPr>
          <p:cNvPr id="5" name="Rectangle 5"/>
          <p:cNvSpPr>
            <a:spLocks noGrp="1" noChangeArrowheads="1"/>
          </p:cNvSpPr>
          <p:nvPr>
            <p:ph type="sldNum" sz="quarter" idx="11"/>
          </p:nvPr>
        </p:nvSpPr>
        <p:spPr>
          <a:ln/>
        </p:spPr>
        <p:txBody>
          <a:bodyPr/>
          <a:lstStyle>
            <a:lvl1pPr>
              <a:defRPr/>
            </a:lvl1pPr>
          </a:lstStyle>
          <a:p>
            <a:pPr>
              <a:defRPr/>
            </a:pPr>
            <a:fld id="{2D04DDBA-F39D-4706-BEFA-B22F1BF2A3E5}" type="slidenum">
              <a:rPr lang="zh-CN" altLang="en-US">
                <a:solidFill>
                  <a:srgbClr val="666699"/>
                </a:solidFill>
              </a:rPr>
              <a:pPr>
                <a:defRPr/>
              </a:pPr>
              <a:t>‹#›</a:t>
            </a:fld>
            <a:endParaRPr lang="en-US" altLang="zh-CN" dirty="0">
              <a:solidFill>
                <a:srgbClr val="666699"/>
              </a:solidFill>
            </a:endParaRPr>
          </a:p>
        </p:txBody>
      </p:sp>
    </p:spTree>
    <p:extLst>
      <p:ext uri="{BB962C8B-B14F-4D97-AF65-F5344CB8AC3E}">
        <p14:creationId xmlns:p14="http://schemas.microsoft.com/office/powerpoint/2010/main" val="385698129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0"/>
            <a:ext cx="2019300" cy="5991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0"/>
            <a:ext cx="5905500" cy="5991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5726ADAC-2EFD-4EE5-901A-1F27EFC36C4A}" type="datetime1">
              <a:rPr lang="zh-CN" altLang="en-US"/>
              <a:pPr>
                <a:defRPr/>
              </a:pPr>
              <a:t>2021/1/10</a:t>
            </a:fld>
            <a:endParaRPr lang="en-US" altLang="zh-CN" dirty="0"/>
          </a:p>
        </p:txBody>
      </p:sp>
      <p:sp>
        <p:nvSpPr>
          <p:cNvPr id="5" name="Rectangle 5"/>
          <p:cNvSpPr>
            <a:spLocks noGrp="1" noChangeArrowheads="1"/>
          </p:cNvSpPr>
          <p:nvPr>
            <p:ph type="sldNum" sz="quarter" idx="11"/>
          </p:nvPr>
        </p:nvSpPr>
        <p:spPr>
          <a:ln/>
        </p:spPr>
        <p:txBody>
          <a:bodyPr/>
          <a:lstStyle>
            <a:lvl1pPr>
              <a:defRPr/>
            </a:lvl1pPr>
          </a:lstStyle>
          <a:p>
            <a:pPr>
              <a:defRPr/>
            </a:pPr>
            <a:fld id="{98069228-5A74-4637-8ABE-509A17834B9C}" type="slidenum">
              <a:rPr lang="zh-CN" altLang="en-US">
                <a:solidFill>
                  <a:srgbClr val="666699"/>
                </a:solidFill>
              </a:rPr>
              <a:pPr>
                <a:defRPr/>
              </a:pPr>
              <a:t>‹#›</a:t>
            </a:fld>
            <a:endParaRPr lang="en-US" altLang="zh-CN" dirty="0">
              <a:solidFill>
                <a:srgbClr val="666699"/>
              </a:solidFill>
            </a:endParaRPr>
          </a:p>
        </p:txBody>
      </p:sp>
    </p:spTree>
    <p:extLst>
      <p:ext uri="{BB962C8B-B14F-4D97-AF65-F5344CB8AC3E}">
        <p14:creationId xmlns:p14="http://schemas.microsoft.com/office/powerpoint/2010/main" val="295117955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0"/>
            <a:ext cx="8077200"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990600" y="1114425"/>
            <a:ext cx="38100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53000" y="1114425"/>
            <a:ext cx="38100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CA3171A5-E7E6-4569-879D-60B6637B7C79}" type="datetime1">
              <a:rPr lang="zh-CN" altLang="en-US"/>
              <a:pPr>
                <a:defRPr/>
              </a:pPr>
              <a:t>2021/1/10</a:t>
            </a:fld>
            <a:endParaRPr lang="en-US" altLang="zh-CN" dirty="0"/>
          </a:p>
        </p:txBody>
      </p:sp>
      <p:sp>
        <p:nvSpPr>
          <p:cNvPr id="6" name="Rectangle 5"/>
          <p:cNvSpPr>
            <a:spLocks noGrp="1" noChangeArrowheads="1"/>
          </p:cNvSpPr>
          <p:nvPr>
            <p:ph type="sldNum" sz="quarter" idx="11"/>
          </p:nvPr>
        </p:nvSpPr>
        <p:spPr>
          <a:ln/>
        </p:spPr>
        <p:txBody>
          <a:bodyPr/>
          <a:lstStyle>
            <a:lvl1pPr>
              <a:defRPr/>
            </a:lvl1pPr>
          </a:lstStyle>
          <a:p>
            <a:pPr>
              <a:defRPr/>
            </a:pPr>
            <a:fld id="{DD62D59F-5B23-40FE-AAEA-1824DB907DCA}" type="slidenum">
              <a:rPr lang="zh-CN" altLang="en-US">
                <a:solidFill>
                  <a:srgbClr val="666699"/>
                </a:solidFill>
              </a:rPr>
              <a:pPr>
                <a:defRPr/>
              </a:pPr>
              <a:t>‹#›</a:t>
            </a:fld>
            <a:endParaRPr lang="en-US" altLang="zh-CN" dirty="0">
              <a:solidFill>
                <a:srgbClr val="666699"/>
              </a:solidFill>
            </a:endParaRPr>
          </a:p>
        </p:txBody>
      </p:sp>
    </p:spTree>
    <p:extLst>
      <p:ext uri="{BB962C8B-B14F-4D97-AF65-F5344CB8AC3E}">
        <p14:creationId xmlns:p14="http://schemas.microsoft.com/office/powerpoint/2010/main" val="2107497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46564F86-5976-443C-832E-2D72AF0327E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099649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3271A62-F4D4-4E7F-8E1A-1351546F906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316362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B005A0D9-196C-4B74-BADA-CF2A7DF26CC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8851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lang="zh-CN" altLang="en-US" b="0">
                  <a:solidFill>
                    <a:srgbClr val="40458C"/>
                  </a:solidFill>
                  <a:latin typeface="Tahoma" pitchFamily="34" charset="0"/>
                  <a:ea typeface="黑体" pitchFamily="49" charset="-122"/>
                </a:endParaRPr>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14" name="Arc 62"/>
              <p:cNvSpPr>
                <a:spLocks/>
              </p:cNvSpPr>
              <p:nvPr/>
            </p:nvSpPr>
            <p:spPr bwMode="ltGray">
              <a:xfrm rot="16200000" flipH="1">
                <a:off x="426" y="860"/>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sp>
            <p:nvSpPr>
              <p:cNvPr id="10" name="Arc 66"/>
              <p:cNvSpPr>
                <a:spLocks/>
              </p:cNvSpPr>
              <p:nvPr/>
            </p:nvSpPr>
            <p:spPr bwMode="ltGray">
              <a:xfrm rot="5400000">
                <a:off x="5097" y="3346"/>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40458C"/>
                  </a:solidFill>
                  <a:latin typeface="宋体" pitchFamily="2" charset="-122"/>
                  <a:ea typeface="宋体" pitchFamily="2" charset="-122"/>
                </a:endParaRPr>
              </a:p>
            </p:txBody>
          </p:sp>
        </p:grpSp>
      </p:grpSp>
      <p:sp>
        <p:nvSpPr>
          <p:cNvPr id="206915" name="Rectangle 67"/>
          <p:cNvSpPr>
            <a:spLocks noGrp="1" noChangeArrowheads="1"/>
          </p:cNvSpPr>
          <p:nvPr>
            <p:ph type="ctrTitle"/>
          </p:nvPr>
        </p:nvSpPr>
        <p:spPr>
          <a:xfrm>
            <a:off x="990600" y="1752600"/>
            <a:ext cx="7772400" cy="1143000"/>
          </a:xfrm>
        </p:spPr>
        <p:txBody>
          <a:bodyPr/>
          <a:lstStyle>
            <a:lvl1pPr>
              <a:defRPr/>
            </a:lvl1pPr>
          </a:lstStyle>
          <a:p>
            <a:pPr lvl="0"/>
            <a:r>
              <a:rPr lang="zh-CN" altLang="en-US" noProof="0"/>
              <a:t>单击此处编辑母版标题样式</a:t>
            </a:r>
          </a:p>
        </p:txBody>
      </p:sp>
      <p:sp>
        <p:nvSpPr>
          <p:cNvPr id="206916"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pPr lvl="0"/>
            <a:r>
              <a:rPr lang="zh-CN" altLang="en-US" noProof="0"/>
              <a:t>单击此处编辑母版副标题样式</a:t>
            </a:r>
          </a:p>
        </p:txBody>
      </p:sp>
      <p:sp>
        <p:nvSpPr>
          <p:cNvPr id="69" name="Rectangle 69"/>
          <p:cNvSpPr>
            <a:spLocks noGrp="1" noChangeArrowheads="1"/>
          </p:cNvSpPr>
          <p:nvPr>
            <p:ph type="dt" sz="quarter"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70" name="Rectangle 7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71" name="Rectangle 7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C8A2759B-4AF5-4F1B-837C-98281082B916}" type="slidenum">
              <a:rPr lang="en-US" altLang="zh-CN"/>
              <a:pPr>
                <a:buClr>
                  <a:srgbClr val="40458C"/>
                </a:buClr>
                <a:defRPr/>
              </a:pPr>
              <a:t>‹#›</a:t>
            </a:fld>
            <a:endParaRPr lang="en-US" altLang="zh-CN"/>
          </a:p>
        </p:txBody>
      </p:sp>
    </p:spTree>
    <p:extLst>
      <p:ext uri="{BB962C8B-B14F-4D97-AF65-F5344CB8AC3E}">
        <p14:creationId xmlns:p14="http://schemas.microsoft.com/office/powerpoint/2010/main" val="918018431"/>
      </p:ext>
    </p:extLst>
  </p:cSld>
  <p:clrMapOvr>
    <a:masterClrMapping/>
  </p:clrMapOvr>
  <p:transition>
    <p:pull dir="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5"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6"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5FA4728B-9BE3-4E75-A07A-91E8C75F3428}" type="slidenum">
              <a:rPr lang="en-US" altLang="zh-CN"/>
              <a:pPr>
                <a:buClr>
                  <a:srgbClr val="40458C"/>
                </a:buClr>
                <a:defRPr/>
              </a:pPr>
              <a:t>‹#›</a:t>
            </a:fld>
            <a:endParaRPr lang="en-US" altLang="zh-CN"/>
          </a:p>
        </p:txBody>
      </p:sp>
    </p:spTree>
    <p:extLst>
      <p:ext uri="{BB962C8B-B14F-4D97-AF65-F5344CB8AC3E}">
        <p14:creationId xmlns:p14="http://schemas.microsoft.com/office/powerpoint/2010/main" val="3375387447"/>
      </p:ext>
    </p:extLst>
  </p:cSld>
  <p:clrMapOvr>
    <a:masterClrMapping/>
  </p:clrMapOvr>
  <p:transition>
    <p:pull dir="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5"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6"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A28AC89D-F1CC-409E-B038-B8E2EE583C70}" type="slidenum">
              <a:rPr lang="en-US" altLang="zh-CN"/>
              <a:pPr>
                <a:buClr>
                  <a:srgbClr val="40458C"/>
                </a:buClr>
                <a:defRPr/>
              </a:pPr>
              <a:t>‹#›</a:t>
            </a:fld>
            <a:endParaRPr lang="en-US" altLang="zh-CN"/>
          </a:p>
        </p:txBody>
      </p:sp>
    </p:spTree>
    <p:extLst>
      <p:ext uri="{BB962C8B-B14F-4D97-AF65-F5344CB8AC3E}">
        <p14:creationId xmlns:p14="http://schemas.microsoft.com/office/powerpoint/2010/main" val="3132129590"/>
      </p:ext>
    </p:extLst>
  </p:cSld>
  <p:clrMapOvr>
    <a:masterClrMapping/>
  </p:clrMapOvr>
  <p:transition>
    <p:pull dir="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6"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7"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326DDFD4-16F6-4934-8E26-AA7434085FFF}" type="slidenum">
              <a:rPr lang="en-US" altLang="zh-CN"/>
              <a:pPr>
                <a:buClr>
                  <a:srgbClr val="40458C"/>
                </a:buClr>
                <a:defRPr/>
              </a:pPr>
              <a:t>‹#›</a:t>
            </a:fld>
            <a:endParaRPr lang="en-US" altLang="zh-CN"/>
          </a:p>
        </p:txBody>
      </p:sp>
    </p:spTree>
    <p:extLst>
      <p:ext uri="{BB962C8B-B14F-4D97-AF65-F5344CB8AC3E}">
        <p14:creationId xmlns:p14="http://schemas.microsoft.com/office/powerpoint/2010/main" val="119803239"/>
      </p:ext>
    </p:extLst>
  </p:cSld>
  <p:clrMapOvr>
    <a:masterClrMapping/>
  </p:clrMapOvr>
  <p:transition>
    <p:pull dir="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8"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9"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EE4DCB61-2ED8-43F3-B931-C50FD287A08F}" type="slidenum">
              <a:rPr lang="en-US" altLang="zh-CN"/>
              <a:pPr>
                <a:buClr>
                  <a:srgbClr val="40458C"/>
                </a:buClr>
                <a:defRPr/>
              </a:pPr>
              <a:t>‹#›</a:t>
            </a:fld>
            <a:endParaRPr lang="en-US" altLang="zh-CN"/>
          </a:p>
        </p:txBody>
      </p:sp>
    </p:spTree>
    <p:extLst>
      <p:ext uri="{BB962C8B-B14F-4D97-AF65-F5344CB8AC3E}">
        <p14:creationId xmlns:p14="http://schemas.microsoft.com/office/powerpoint/2010/main" val="2110473552"/>
      </p:ext>
    </p:extLst>
  </p:cSld>
  <p:clrMapOvr>
    <a:masterClrMapping/>
  </p:clrMapOvr>
  <p:transition>
    <p:pull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    </a:t>
            </a:r>
            <a:fld id="{A05AF02A-6FA2-4A09-9DF8-95A1FF1EE1B0}" type="slidenum">
              <a:rPr lang="en-US" altLang="zh-CN" sz="1200"/>
              <a:pPr>
                <a:defRPr/>
              </a:pPr>
              <a:t>‹#›</a:t>
            </a:fld>
            <a:endParaRPr lang="en-US" altLang="zh-CN" sz="1200"/>
          </a:p>
        </p:txBody>
      </p:sp>
      <p:sp>
        <p:nvSpPr>
          <p:cNvPr id="6" name="Rectangle 6"/>
          <p:cNvSpPr>
            <a:spLocks noGrp="1" noChangeArrowheads="1"/>
          </p:cNvSpPr>
          <p:nvPr>
            <p:ph type="sldNum" sz="quarter" idx="12"/>
          </p:nvPr>
        </p:nvSpPr>
        <p:spPr>
          <a:ln/>
        </p:spPr>
        <p:txBody>
          <a:bodyPr/>
          <a:lstStyle>
            <a:lvl1pPr>
              <a:defRPr/>
            </a:lvl1pPr>
          </a:lstStyle>
          <a:p>
            <a:pPr>
              <a:defRPr/>
            </a:pPr>
            <a:fld id="{7702DD04-CD5E-4D45-AC04-519E25805333}" type="slidenum">
              <a:rPr lang="en-US" altLang="zh-CN"/>
              <a:pPr>
                <a:defRPr/>
              </a:pPr>
              <a:t>‹#›</a:t>
            </a:fld>
            <a:endParaRPr lang="en-US" altLang="zh-CN"/>
          </a:p>
        </p:txBody>
      </p:sp>
    </p:spTree>
    <p:extLst>
      <p:ext uri="{BB962C8B-B14F-4D97-AF65-F5344CB8AC3E}">
        <p14:creationId xmlns:p14="http://schemas.microsoft.com/office/powerpoint/2010/main" val="21721221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4"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5"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DFC3EEB4-4694-49F6-8BBA-8E0437828889}" type="slidenum">
              <a:rPr lang="en-US" altLang="zh-CN"/>
              <a:pPr>
                <a:buClr>
                  <a:srgbClr val="40458C"/>
                </a:buClr>
                <a:defRPr/>
              </a:pPr>
              <a:t>‹#›</a:t>
            </a:fld>
            <a:endParaRPr lang="en-US" altLang="zh-CN"/>
          </a:p>
        </p:txBody>
      </p:sp>
    </p:spTree>
    <p:extLst>
      <p:ext uri="{BB962C8B-B14F-4D97-AF65-F5344CB8AC3E}">
        <p14:creationId xmlns:p14="http://schemas.microsoft.com/office/powerpoint/2010/main" val="1733391787"/>
      </p:ext>
    </p:extLst>
  </p:cSld>
  <p:clrMapOvr>
    <a:masterClrMapping/>
  </p:clrMapOvr>
  <p:transition>
    <p:pull dir="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3"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4"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370CC053-0B39-4A50-9845-7474F12CA55D}" type="slidenum">
              <a:rPr lang="en-US" altLang="zh-CN"/>
              <a:pPr>
                <a:buClr>
                  <a:srgbClr val="40458C"/>
                </a:buClr>
                <a:defRPr/>
              </a:pPr>
              <a:t>‹#›</a:t>
            </a:fld>
            <a:endParaRPr lang="en-US" altLang="zh-CN"/>
          </a:p>
        </p:txBody>
      </p:sp>
    </p:spTree>
    <p:extLst>
      <p:ext uri="{BB962C8B-B14F-4D97-AF65-F5344CB8AC3E}">
        <p14:creationId xmlns:p14="http://schemas.microsoft.com/office/powerpoint/2010/main" val="2789356175"/>
      </p:ext>
    </p:extLst>
  </p:cSld>
  <p:clrMapOvr>
    <a:masterClrMapping/>
  </p:clrMapOvr>
  <p:transition>
    <p:pull dir="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6"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7"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513F5954-0698-4248-835A-AD559B3C324A}" type="slidenum">
              <a:rPr lang="en-US" altLang="zh-CN"/>
              <a:pPr>
                <a:buClr>
                  <a:srgbClr val="40458C"/>
                </a:buClr>
                <a:defRPr/>
              </a:pPr>
              <a:t>‹#›</a:t>
            </a:fld>
            <a:endParaRPr lang="en-US" altLang="zh-CN"/>
          </a:p>
        </p:txBody>
      </p:sp>
    </p:spTree>
    <p:extLst>
      <p:ext uri="{BB962C8B-B14F-4D97-AF65-F5344CB8AC3E}">
        <p14:creationId xmlns:p14="http://schemas.microsoft.com/office/powerpoint/2010/main" val="3991906461"/>
      </p:ext>
    </p:extLst>
  </p:cSld>
  <p:clrMapOvr>
    <a:masterClrMapping/>
  </p:clrMapOvr>
  <p:transition>
    <p:pull dir="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6"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7"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4494D7E2-EE0C-4B09-9E55-F68A7A23090B}" type="slidenum">
              <a:rPr lang="en-US" altLang="zh-CN"/>
              <a:pPr>
                <a:buClr>
                  <a:srgbClr val="40458C"/>
                </a:buClr>
                <a:defRPr/>
              </a:pPr>
              <a:t>‹#›</a:t>
            </a:fld>
            <a:endParaRPr lang="en-US" altLang="zh-CN"/>
          </a:p>
        </p:txBody>
      </p:sp>
    </p:spTree>
    <p:extLst>
      <p:ext uri="{BB962C8B-B14F-4D97-AF65-F5344CB8AC3E}">
        <p14:creationId xmlns:p14="http://schemas.microsoft.com/office/powerpoint/2010/main" val="2696438974"/>
      </p:ext>
    </p:extLst>
  </p:cSld>
  <p:clrMapOvr>
    <a:masterClrMapping/>
  </p:clrMapOvr>
  <p:transition>
    <p:pull dir="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5"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6"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5A35EAC0-C8C1-4855-B085-E8EA3085F441}" type="slidenum">
              <a:rPr lang="en-US" altLang="zh-CN"/>
              <a:pPr>
                <a:buClr>
                  <a:srgbClr val="40458C"/>
                </a:buClr>
                <a:defRPr/>
              </a:pPr>
              <a:t>‹#›</a:t>
            </a:fld>
            <a:endParaRPr lang="en-US" altLang="zh-CN"/>
          </a:p>
        </p:txBody>
      </p:sp>
    </p:spTree>
    <p:extLst>
      <p:ext uri="{BB962C8B-B14F-4D97-AF65-F5344CB8AC3E}">
        <p14:creationId xmlns:p14="http://schemas.microsoft.com/office/powerpoint/2010/main" val="1609035503"/>
      </p:ext>
    </p:extLst>
  </p:cSld>
  <p:clrMapOvr>
    <a:masterClrMapping/>
  </p:clrMapOvr>
  <p:transition>
    <p:pull dir="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5150" y="247650"/>
            <a:ext cx="2076450" cy="59245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247650"/>
            <a:ext cx="6076950" cy="59245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5"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6"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684588AF-A62F-4694-A68E-45471A3D3BCA}" type="slidenum">
              <a:rPr lang="en-US" altLang="zh-CN"/>
              <a:pPr>
                <a:buClr>
                  <a:srgbClr val="40458C"/>
                </a:buClr>
                <a:defRPr/>
              </a:pPr>
              <a:t>‹#›</a:t>
            </a:fld>
            <a:endParaRPr lang="en-US" altLang="zh-CN"/>
          </a:p>
        </p:txBody>
      </p:sp>
    </p:spTree>
    <p:extLst>
      <p:ext uri="{BB962C8B-B14F-4D97-AF65-F5344CB8AC3E}">
        <p14:creationId xmlns:p14="http://schemas.microsoft.com/office/powerpoint/2010/main" val="3761696669"/>
      </p:ext>
    </p:extLst>
  </p:cSld>
  <p:clrMapOvr>
    <a:masterClrMapping/>
  </p:clrMapOvr>
  <p:transition>
    <p:pull dir="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86200" y="247650"/>
            <a:ext cx="5105400" cy="381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8100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38100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6"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7"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A42C671B-31E6-4332-98A5-C71E72871FCD}" type="slidenum">
              <a:rPr lang="en-US" altLang="zh-CN"/>
              <a:pPr>
                <a:buClr>
                  <a:srgbClr val="40458C"/>
                </a:buClr>
                <a:defRPr/>
              </a:pPr>
              <a:t>‹#›</a:t>
            </a:fld>
            <a:endParaRPr lang="en-US" altLang="zh-CN"/>
          </a:p>
        </p:txBody>
      </p:sp>
    </p:spTree>
    <p:extLst>
      <p:ext uri="{BB962C8B-B14F-4D97-AF65-F5344CB8AC3E}">
        <p14:creationId xmlns:p14="http://schemas.microsoft.com/office/powerpoint/2010/main" val="4061392066"/>
      </p:ext>
    </p:extLst>
  </p:cSld>
  <p:clrMapOvr>
    <a:masterClrMapping/>
  </p:clrMapOvr>
  <p:transition>
    <p:pull dir="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86200" y="247650"/>
            <a:ext cx="5105400" cy="381000"/>
          </a:xfrm>
        </p:spPr>
        <p:txBody>
          <a:bodyPr/>
          <a:lstStyle/>
          <a:p>
            <a:r>
              <a:rPr lang="zh-CN" altLang="en-US"/>
              <a:t>单击此处编辑母版标题样式</a:t>
            </a:r>
          </a:p>
        </p:txBody>
      </p:sp>
      <p:sp>
        <p:nvSpPr>
          <p:cNvPr id="3" name="表格占位符 2"/>
          <p:cNvSpPr>
            <a:spLocks noGrp="1"/>
          </p:cNvSpPr>
          <p:nvPr>
            <p:ph type="tbl" idx="1"/>
          </p:nvPr>
        </p:nvSpPr>
        <p:spPr>
          <a:xfrm>
            <a:off x="685800" y="1219200"/>
            <a:ext cx="7772400" cy="4953000"/>
          </a:xfrm>
        </p:spPr>
        <p:txBody>
          <a:bodyPr/>
          <a:lstStyle/>
          <a:p>
            <a:pPr lvl="0"/>
            <a:endParaRPr lang="zh-CN" altLang="en-US" noProof="0"/>
          </a:p>
        </p:txBody>
      </p:sp>
      <p:sp>
        <p:nvSpPr>
          <p:cNvPr id="4"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5"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6"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7028C9ED-F469-4CCA-AA34-5A731D234D14}" type="slidenum">
              <a:rPr lang="en-US" altLang="zh-CN"/>
              <a:pPr>
                <a:buClr>
                  <a:srgbClr val="40458C"/>
                </a:buClr>
                <a:defRPr/>
              </a:pPr>
              <a:t>‹#›</a:t>
            </a:fld>
            <a:endParaRPr lang="en-US" altLang="zh-CN"/>
          </a:p>
        </p:txBody>
      </p:sp>
    </p:spTree>
    <p:extLst>
      <p:ext uri="{BB962C8B-B14F-4D97-AF65-F5344CB8AC3E}">
        <p14:creationId xmlns:p14="http://schemas.microsoft.com/office/powerpoint/2010/main" val="1955153196"/>
      </p:ext>
    </p:extLst>
  </p:cSld>
  <p:clrMapOvr>
    <a:masterClrMapping/>
  </p:clrMapOvr>
  <p:transition>
    <p:pull dir="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247650"/>
            <a:ext cx="8305800" cy="5924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29"/>
          <p:cNvSpPr>
            <a:spLocks noGrp="1" noChangeArrowheads="1"/>
          </p:cNvSpPr>
          <p:nvPr>
            <p:ph type="dt" sz="half" idx="10"/>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4" name="Rectangle 1030"/>
          <p:cNvSpPr>
            <a:spLocks noGrp="1" noChangeArrowheads="1"/>
          </p:cNvSpPr>
          <p:nvPr>
            <p:ph type="ftr" sz="quarter" idx="11"/>
          </p:nvPr>
        </p:nvSpPr>
        <p:spPr/>
        <p:txBody>
          <a:bodyPr/>
          <a:lstStyle>
            <a:lvl1pPr>
              <a:spcBef>
                <a:spcPct val="20000"/>
              </a:spcBef>
              <a:defRPr b="1">
                <a:latin typeface="宋体" pitchFamily="2" charset="-122"/>
              </a:defRPr>
            </a:lvl1pPr>
          </a:lstStyle>
          <a:p>
            <a:pPr>
              <a:buClr>
                <a:srgbClr val="40458C"/>
              </a:buClr>
              <a:defRPr/>
            </a:pPr>
            <a:endParaRPr lang="en-US" altLang="zh-CN"/>
          </a:p>
        </p:txBody>
      </p:sp>
      <p:sp>
        <p:nvSpPr>
          <p:cNvPr id="5" name="Rectangle 1031"/>
          <p:cNvSpPr>
            <a:spLocks noGrp="1" noChangeArrowheads="1"/>
          </p:cNvSpPr>
          <p:nvPr>
            <p:ph type="sldNum" sz="quarter" idx="12"/>
          </p:nvPr>
        </p:nvSpPr>
        <p:spPr/>
        <p:txBody>
          <a:bodyPr/>
          <a:lstStyle>
            <a:lvl1pPr>
              <a:spcBef>
                <a:spcPct val="20000"/>
              </a:spcBef>
              <a:defRPr b="1">
                <a:latin typeface="宋体" pitchFamily="2" charset="-122"/>
              </a:defRPr>
            </a:lvl1pPr>
          </a:lstStyle>
          <a:p>
            <a:pPr>
              <a:buClr>
                <a:srgbClr val="40458C"/>
              </a:buClr>
              <a:defRPr/>
            </a:pPr>
            <a:fld id="{C3741833-BBE7-4019-A608-733124059DB8}" type="slidenum">
              <a:rPr lang="en-US" altLang="zh-CN"/>
              <a:pPr>
                <a:buClr>
                  <a:srgbClr val="40458C"/>
                </a:buClr>
                <a:defRPr/>
              </a:pPr>
              <a:t>‹#›</a:t>
            </a:fld>
            <a:endParaRPr lang="en-US" altLang="zh-CN"/>
          </a:p>
        </p:txBody>
      </p:sp>
    </p:spTree>
    <p:extLst>
      <p:ext uri="{BB962C8B-B14F-4D97-AF65-F5344CB8AC3E}">
        <p14:creationId xmlns:p14="http://schemas.microsoft.com/office/powerpoint/2010/main" val="3977929464"/>
      </p:ext>
    </p:extLst>
  </p:cSld>
  <p:clrMapOvr>
    <a:masterClrMapping/>
  </p:clrMapOvr>
  <p:transition>
    <p:pull dir="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lnSpc>
                  <a:spcPct val="100000"/>
                </a:lnSpc>
                <a:spcBef>
                  <a:spcPct val="20000"/>
                </a:spcBef>
                <a:spcAft>
                  <a:spcPct val="0"/>
                </a:spcAft>
                <a:buClrTx/>
                <a:defRPr/>
              </a:pPr>
              <a:endParaRPr lang="zh-CN" altLang="en-US" sz="1200">
                <a:solidFill>
                  <a:srgbClr val="FFFFFF"/>
                </a:solidFill>
                <a:latin typeface="宋体" pitchFamily="2" charset="-122"/>
                <a:ea typeface="宋体"/>
              </a:endParaRPr>
            </a:p>
          </p:txBody>
        </p:sp>
        <p:sp>
          <p:nvSpPr>
            <p:cNvPr id="6" name="Arc 4"/>
            <p:cNvSpPr>
              <a:spLocks/>
            </p:cNvSpPr>
            <p:nvPr/>
          </p:nvSpPr>
          <p:spPr bwMode="auto">
            <a:xfrm>
              <a:off x="-652" y="978"/>
              <a:ext cx="4237" cy="3342"/>
            </a:xfrm>
            <a:custGeom>
              <a:avLst/>
              <a:gdLst>
                <a:gd name="T0" fmla="*/ 0 w 21600"/>
                <a:gd name="T1" fmla="*/ 0 h 21231"/>
                <a:gd name="T2" fmla="*/ 0 w 21600"/>
                <a:gd name="T3" fmla="*/ 0 h 21231"/>
                <a:gd name="T4" fmla="*/ 0 w 21600"/>
                <a:gd name="T5" fmla="*/ 0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pitchFamily="2" charset="-122"/>
                <a:ea typeface="宋体" pitchFamily="2" charset="-122"/>
              </a:endParaRPr>
            </a:p>
          </p:txBody>
        </p:sp>
      </p:grpSp>
      <p:sp>
        <p:nvSpPr>
          <p:cNvPr id="10245" name="Rectangle 5"/>
          <p:cNvSpPr>
            <a:spLocks noGrp="1" noChangeArrowheads="1"/>
          </p:cNvSpPr>
          <p:nvPr>
            <p:ph type="ctrTitle" sz="quarter"/>
          </p:nvPr>
        </p:nvSpPr>
        <p:spPr>
          <a:xfrm>
            <a:off x="1293813" y="762000"/>
            <a:ext cx="7772400" cy="1143000"/>
          </a:xfrm>
        </p:spPr>
        <p:txBody>
          <a:bodyPr anchor="b"/>
          <a:lstStyle>
            <a:lvl1pPr>
              <a:defRPr/>
            </a:lvl1pPr>
          </a:lstStyle>
          <a:p>
            <a:r>
              <a:rPr lang="zh-CN" altLang="en-US"/>
              <a:t>单击此处编辑母版标题样式</a:t>
            </a:r>
          </a:p>
        </p:txBody>
      </p:sp>
      <p:sp>
        <p:nvSpPr>
          <p:cNvPr id="10246"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zh-CN" altLang="en-US"/>
              <a:t>单击此处编辑母版副标题样式</a:t>
            </a:r>
          </a:p>
        </p:txBody>
      </p:sp>
      <p:sp>
        <p:nvSpPr>
          <p:cNvPr id="7" name="Rectangle 7"/>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spcBef>
                <a:spcPct val="0"/>
              </a:spcBef>
              <a:defRPr kumimoji="0" sz="1400" b="0">
                <a:solidFill>
                  <a:srgbClr val="FFFFFF"/>
                </a:solidFill>
                <a:latin typeface="+mn-lt"/>
                <a:ea typeface="宋体"/>
              </a:defRPr>
            </a:lvl1pPr>
          </a:lstStyle>
          <a:p>
            <a:pPr>
              <a:lnSpc>
                <a:spcPct val="100000"/>
              </a:lnSpc>
              <a:spcAft>
                <a:spcPct val="0"/>
              </a:spcAft>
              <a:buClrTx/>
              <a:defRPr/>
            </a:pPr>
            <a:fld id="{E79A2CD8-4AA6-4AB2-8646-3897535CF0AB}" type="datetime1">
              <a:rPr lang="zh-CN" altLang="en-US"/>
              <a:pPr>
                <a:lnSpc>
                  <a:spcPct val="100000"/>
                </a:lnSpc>
                <a:spcAft>
                  <a:spcPct val="0"/>
                </a:spcAft>
                <a:buClrTx/>
                <a:defRPr/>
              </a:pPr>
              <a:t>2021/1/10</a:t>
            </a:fld>
            <a:endParaRPr lang="en-US" altLang="zh-CN"/>
          </a:p>
        </p:txBody>
      </p:sp>
      <p:sp>
        <p:nvSpPr>
          <p:cNvPr id="8" name="Rectangle 8"/>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ctr">
              <a:spcBef>
                <a:spcPct val="0"/>
              </a:spcBef>
              <a:defRPr kumimoji="0" sz="1400" b="0">
                <a:solidFill>
                  <a:srgbClr val="FFFFFF"/>
                </a:solidFill>
                <a:latin typeface="+mn-lt"/>
                <a:ea typeface="宋体"/>
              </a:defRPr>
            </a:lvl1pPr>
          </a:lstStyle>
          <a:p>
            <a:pPr>
              <a:lnSpc>
                <a:spcPct val="100000"/>
              </a:lnSpc>
              <a:spcAft>
                <a:spcPct val="0"/>
              </a:spcAft>
              <a:buClrTx/>
              <a:defRPr/>
            </a:pPr>
            <a:r>
              <a:rPr lang="zh-CN" altLang="en-US"/>
              <a:t>哈尔滨工业大学    唐朔飞教授</a:t>
            </a:r>
            <a:endParaRPr lang="en-US" altLang="zh-CN"/>
          </a:p>
        </p:txBody>
      </p:sp>
      <p:sp>
        <p:nvSpPr>
          <p:cNvPr id="9" name="Rectangle 9"/>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r">
              <a:spcBef>
                <a:spcPct val="0"/>
              </a:spcBef>
              <a:defRPr kumimoji="0" sz="1400" b="0">
                <a:solidFill>
                  <a:srgbClr val="FFFFFF"/>
                </a:solidFill>
                <a:latin typeface="+mn-lt"/>
                <a:ea typeface="宋体"/>
              </a:defRPr>
            </a:lvl1pPr>
          </a:lstStyle>
          <a:p>
            <a:pPr>
              <a:lnSpc>
                <a:spcPct val="100000"/>
              </a:lnSpc>
              <a:spcAft>
                <a:spcPct val="0"/>
              </a:spcAft>
              <a:buClrTx/>
              <a:defRPr/>
            </a:pPr>
            <a:fld id="{CE15F0D6-7EBA-4BE1-B784-F5EFB6C0E287}" type="slidenum">
              <a:rPr lang="zh-CN" altLang="en-US"/>
              <a:pPr>
                <a:lnSpc>
                  <a:spcPct val="100000"/>
                </a:lnSpc>
                <a:spcAft>
                  <a:spcPct val="0"/>
                </a:spcAft>
                <a:buClrTx/>
                <a:defRPr/>
              </a:pPr>
              <a:t>‹#›</a:t>
            </a:fld>
            <a:endParaRPr lang="en-US" altLang="zh-CN"/>
          </a:p>
        </p:txBody>
      </p:sp>
    </p:spTree>
    <p:extLst>
      <p:ext uri="{BB962C8B-B14F-4D97-AF65-F5344CB8AC3E}">
        <p14:creationId xmlns:p14="http://schemas.microsoft.com/office/powerpoint/2010/main" val="1776141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    </a:t>
            </a:r>
            <a:fld id="{C765FB75-A8D3-401A-A1B3-8290E087ED74}" type="slidenum">
              <a:rPr lang="en-US" altLang="zh-CN" sz="1200"/>
              <a:pPr>
                <a:defRPr/>
              </a:pPr>
              <a:t>‹#›</a:t>
            </a:fld>
            <a:endParaRPr lang="en-US" altLang="zh-CN" sz="1200"/>
          </a:p>
        </p:txBody>
      </p:sp>
      <p:sp>
        <p:nvSpPr>
          <p:cNvPr id="7" name="Rectangle 6"/>
          <p:cNvSpPr>
            <a:spLocks noGrp="1" noChangeArrowheads="1"/>
          </p:cNvSpPr>
          <p:nvPr>
            <p:ph type="sldNum" sz="quarter" idx="12"/>
          </p:nvPr>
        </p:nvSpPr>
        <p:spPr>
          <a:ln/>
        </p:spPr>
        <p:txBody>
          <a:bodyPr/>
          <a:lstStyle>
            <a:lvl1pPr>
              <a:defRPr/>
            </a:lvl1pPr>
          </a:lstStyle>
          <a:p>
            <a:pPr>
              <a:defRPr/>
            </a:pPr>
            <a:fld id="{D9B7CB70-943F-405C-9DAC-DA308D343D9C}" type="slidenum">
              <a:rPr lang="en-US" altLang="zh-CN"/>
              <a:pPr>
                <a:defRPr/>
              </a:pPr>
              <a:t>‹#›</a:t>
            </a:fld>
            <a:endParaRPr lang="en-US" altLang="zh-CN"/>
          </a:p>
        </p:txBody>
      </p:sp>
    </p:spTree>
    <p:extLst>
      <p:ext uri="{BB962C8B-B14F-4D97-AF65-F5344CB8AC3E}">
        <p14:creationId xmlns:p14="http://schemas.microsoft.com/office/powerpoint/2010/main" val="15757173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155902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9777879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65435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883812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304439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6520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829940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6483192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924988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21027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    </a:t>
            </a:r>
            <a:fld id="{A3471504-0B38-433F-8310-7ABA8B5A004C}" type="slidenum">
              <a:rPr lang="en-US" altLang="zh-CN" sz="1200"/>
              <a:pPr>
                <a:defRPr/>
              </a:pPr>
              <a:t>‹#›</a:t>
            </a:fld>
            <a:endParaRPr lang="en-US" altLang="zh-CN" sz="1200"/>
          </a:p>
        </p:txBody>
      </p:sp>
      <p:sp>
        <p:nvSpPr>
          <p:cNvPr id="9" name="Rectangle 6"/>
          <p:cNvSpPr>
            <a:spLocks noGrp="1" noChangeArrowheads="1"/>
          </p:cNvSpPr>
          <p:nvPr>
            <p:ph type="sldNum" sz="quarter" idx="12"/>
          </p:nvPr>
        </p:nvSpPr>
        <p:spPr>
          <a:ln/>
        </p:spPr>
        <p:txBody>
          <a:bodyPr/>
          <a:lstStyle>
            <a:lvl1pPr>
              <a:defRPr/>
            </a:lvl1pPr>
          </a:lstStyle>
          <a:p>
            <a:pPr>
              <a:defRPr/>
            </a:pPr>
            <a:fld id="{980DC381-6612-4322-B7D0-C868194569E8}" type="slidenum">
              <a:rPr lang="en-US" altLang="zh-CN"/>
              <a:pPr>
                <a:defRPr/>
              </a:pPr>
              <a:t>‹#›</a:t>
            </a:fld>
            <a:endParaRPr lang="en-US" altLang="zh-CN"/>
          </a:p>
        </p:txBody>
      </p:sp>
    </p:spTree>
    <p:extLst>
      <p:ext uri="{BB962C8B-B14F-4D97-AF65-F5344CB8AC3E}">
        <p14:creationId xmlns:p14="http://schemas.microsoft.com/office/powerpoint/2010/main" val="21442210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0242" name="Group 2"/>
          <p:cNvGrpSpPr>
            <a:grpSpLocks/>
          </p:cNvGrpSpPr>
          <p:nvPr/>
        </p:nvGrpSpPr>
        <p:grpSpPr bwMode="auto">
          <a:xfrm>
            <a:off x="-1035050" y="1552575"/>
            <a:ext cx="10179050" cy="5305425"/>
            <a:chOff x="-652" y="978"/>
            <a:chExt cx="6412" cy="3342"/>
          </a:xfrm>
        </p:grpSpPr>
        <p:sp>
          <p:nvSpPr>
            <p:cNvPr id="10243" name="Freeform 3"/>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sp>
          <p:nvSpPr>
            <p:cNvPr id="10244"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grpSp>
      <p:sp>
        <p:nvSpPr>
          <p:cNvPr id="10245" name="Rectangle 5"/>
          <p:cNvSpPr>
            <a:spLocks noGrp="1" noChangeArrowheads="1"/>
          </p:cNvSpPr>
          <p:nvPr>
            <p:ph type="ctrTitle" sz="quarter"/>
          </p:nvPr>
        </p:nvSpPr>
        <p:spPr>
          <a:xfrm>
            <a:off x="1293813" y="762000"/>
            <a:ext cx="7772400" cy="1143000"/>
          </a:xfrm>
        </p:spPr>
        <p:txBody>
          <a:bodyPr anchor="b"/>
          <a:lstStyle>
            <a:lvl1pPr>
              <a:defRPr/>
            </a:lvl1pPr>
          </a:lstStyle>
          <a:p>
            <a:pPr lvl="0"/>
            <a:r>
              <a:rPr lang="zh-CN" altLang="en-US" noProof="0"/>
              <a:t>单击此处编辑母版标题样式</a:t>
            </a:r>
          </a:p>
        </p:txBody>
      </p:sp>
      <p:sp>
        <p:nvSpPr>
          <p:cNvPr id="10246"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pPr lvl="0"/>
            <a:r>
              <a:rPr lang="zh-CN" altLang="en-US" noProof="0"/>
              <a:t>单击此处编辑母版副标题样式</a:t>
            </a:r>
          </a:p>
        </p:txBody>
      </p:sp>
      <p:sp>
        <p:nvSpPr>
          <p:cNvPr id="10247" name="Rectangle 7"/>
          <p:cNvSpPr>
            <a:spLocks noGrp="1" noChangeArrowheads="1"/>
          </p:cNvSpPr>
          <p:nvPr>
            <p:ph type="dt" sz="quarter" idx="2"/>
          </p:nvPr>
        </p:nvSpPr>
        <p:spPr/>
        <p:txBody>
          <a:bodyPr/>
          <a:lstStyle>
            <a:lvl1pPr>
              <a:defRPr/>
            </a:lvl1pPr>
          </a:lstStyle>
          <a:p>
            <a:endParaRPr lang="en-US" altLang="zh-CN">
              <a:solidFill>
                <a:srgbClr val="FFFFFF"/>
              </a:solidFill>
            </a:endParaRPr>
          </a:p>
        </p:txBody>
      </p:sp>
      <p:sp>
        <p:nvSpPr>
          <p:cNvPr id="10248" name="Rectangle 8"/>
          <p:cNvSpPr>
            <a:spLocks noGrp="1" noChangeArrowheads="1"/>
          </p:cNvSpPr>
          <p:nvPr>
            <p:ph type="ftr" sz="quarter" idx="3"/>
          </p:nvPr>
        </p:nvSpPr>
        <p:spPr/>
        <p:txBody>
          <a:bodyPr/>
          <a:lstStyle>
            <a:lvl1pPr>
              <a:defRPr/>
            </a:lvl1pPr>
          </a:lstStyle>
          <a:p>
            <a:endParaRPr lang="en-US" altLang="zh-CN">
              <a:solidFill>
                <a:srgbClr val="FFFFFF"/>
              </a:solidFill>
            </a:endParaRPr>
          </a:p>
        </p:txBody>
      </p:sp>
      <p:sp>
        <p:nvSpPr>
          <p:cNvPr id="10249" name="Rectangle 9"/>
          <p:cNvSpPr>
            <a:spLocks noGrp="1" noChangeArrowheads="1"/>
          </p:cNvSpPr>
          <p:nvPr>
            <p:ph type="sldNum" sz="quarter" idx="4"/>
          </p:nvPr>
        </p:nvSpPr>
        <p:spPr/>
        <p:txBody>
          <a:bodyPr/>
          <a:lstStyle>
            <a:lvl1pPr>
              <a:defRPr/>
            </a:lvl1pPr>
          </a:lstStyle>
          <a:p>
            <a:fld id="{955ECFFA-A7FF-4938-8380-AA995318BF71}"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8041572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40DAE2B0-DBC1-42D4-B526-21F358245647}"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5781380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F42D9D93-A5ED-4FC6-B4D4-32C3E046B6BF}"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11899638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70E24D87-C55B-4C73-983E-DA547F8FA454}"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1996228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FFFFFF"/>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FFFFFF"/>
              </a:solidFill>
            </a:endParaRPr>
          </a:p>
        </p:txBody>
      </p:sp>
      <p:sp>
        <p:nvSpPr>
          <p:cNvPr id="9" name="灯片编号占位符 8"/>
          <p:cNvSpPr>
            <a:spLocks noGrp="1"/>
          </p:cNvSpPr>
          <p:nvPr>
            <p:ph type="sldNum" sz="quarter" idx="12"/>
          </p:nvPr>
        </p:nvSpPr>
        <p:spPr/>
        <p:txBody>
          <a:bodyPr/>
          <a:lstStyle>
            <a:lvl1pPr>
              <a:defRPr/>
            </a:lvl1pPr>
          </a:lstStyle>
          <a:p>
            <a:fld id="{0B0785DA-855C-4AFC-87BE-2B4FCF17050F}"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38466413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FFFFFF"/>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FFFFFF"/>
              </a:solidFill>
            </a:endParaRPr>
          </a:p>
        </p:txBody>
      </p:sp>
      <p:sp>
        <p:nvSpPr>
          <p:cNvPr id="5" name="灯片编号占位符 4"/>
          <p:cNvSpPr>
            <a:spLocks noGrp="1"/>
          </p:cNvSpPr>
          <p:nvPr>
            <p:ph type="sldNum" sz="quarter" idx="12"/>
          </p:nvPr>
        </p:nvSpPr>
        <p:spPr/>
        <p:txBody>
          <a:bodyPr/>
          <a:lstStyle>
            <a:lvl1pPr>
              <a:defRPr/>
            </a:lvl1pPr>
          </a:lstStyle>
          <a:p>
            <a:fld id="{BDD197AD-0B16-479F-8450-FF5228EEAFC4}"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1990462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FFFFFF"/>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FFFFFF"/>
              </a:solidFill>
            </a:endParaRPr>
          </a:p>
        </p:txBody>
      </p:sp>
      <p:sp>
        <p:nvSpPr>
          <p:cNvPr id="4" name="灯片编号占位符 3"/>
          <p:cNvSpPr>
            <a:spLocks noGrp="1"/>
          </p:cNvSpPr>
          <p:nvPr>
            <p:ph type="sldNum" sz="quarter" idx="12"/>
          </p:nvPr>
        </p:nvSpPr>
        <p:spPr/>
        <p:txBody>
          <a:bodyPr/>
          <a:lstStyle>
            <a:lvl1pPr>
              <a:defRPr/>
            </a:lvl1pPr>
          </a:lstStyle>
          <a:p>
            <a:fld id="{6476BCAC-1B80-42AE-B0BE-EF9B80CE01C8}"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34447146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C74A5F04-34B0-4669-90F2-E217B6D12F39}"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4091027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B1BC27CE-4CA9-4369-912C-33650F0B76D0}"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12402445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BCDF9C1B-21CE-4DC2-BDF7-7E7FE68D2A0A}"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226713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    </a:t>
            </a:r>
            <a:fld id="{0E32E275-449E-4494-A156-66669941A9DF}" type="slidenum">
              <a:rPr lang="en-US" altLang="zh-CN" sz="1200"/>
              <a:pPr>
                <a:defRPr/>
              </a:pPr>
              <a:t>‹#›</a:t>
            </a:fld>
            <a:endParaRPr lang="en-US" altLang="zh-CN" sz="1200"/>
          </a:p>
        </p:txBody>
      </p:sp>
      <p:sp>
        <p:nvSpPr>
          <p:cNvPr id="5" name="Rectangle 6"/>
          <p:cNvSpPr>
            <a:spLocks noGrp="1" noChangeArrowheads="1"/>
          </p:cNvSpPr>
          <p:nvPr>
            <p:ph type="sldNum" sz="quarter" idx="12"/>
          </p:nvPr>
        </p:nvSpPr>
        <p:spPr>
          <a:ln/>
        </p:spPr>
        <p:txBody>
          <a:bodyPr/>
          <a:lstStyle>
            <a:lvl1pPr>
              <a:defRPr/>
            </a:lvl1pPr>
          </a:lstStyle>
          <a:p>
            <a:pPr>
              <a:defRPr/>
            </a:pPr>
            <a:fld id="{62E5CF1A-2CF9-46B5-B721-EC70E4B058BC}" type="slidenum">
              <a:rPr lang="en-US" altLang="zh-CN"/>
              <a:pPr>
                <a:defRPr/>
              </a:pPr>
              <a:t>‹#›</a:t>
            </a:fld>
            <a:endParaRPr lang="en-US" altLang="zh-CN"/>
          </a:p>
        </p:txBody>
      </p:sp>
    </p:spTree>
    <p:extLst>
      <p:ext uri="{BB962C8B-B14F-4D97-AF65-F5344CB8AC3E}">
        <p14:creationId xmlns:p14="http://schemas.microsoft.com/office/powerpoint/2010/main" val="41463285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AFB3A3DD-E1AA-4B5B-B728-52B50C3122C2}"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31267573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685800" y="6248400"/>
            <a:ext cx="1905000" cy="457200"/>
          </a:xfrm>
        </p:spPr>
        <p:txBody>
          <a:bodyPr/>
          <a:lstStyle>
            <a:lvl1pPr>
              <a:defRPr/>
            </a:lvl1pPr>
          </a:lstStyle>
          <a:p>
            <a:endParaRPr lang="en-US" altLang="zh-CN">
              <a:solidFill>
                <a:srgbClr val="FFFFFF"/>
              </a:solidFill>
            </a:endParaRPr>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solidFill>
                <a:srgbClr val="FFFFFF"/>
              </a:solidFill>
            </a:endParaRPr>
          </a:p>
        </p:txBody>
      </p:sp>
      <p:sp>
        <p:nvSpPr>
          <p:cNvPr id="5" name="灯片编号占位符 4"/>
          <p:cNvSpPr>
            <a:spLocks noGrp="1"/>
          </p:cNvSpPr>
          <p:nvPr>
            <p:ph type="sldNum" sz="quarter" idx="12"/>
          </p:nvPr>
        </p:nvSpPr>
        <p:spPr>
          <a:xfrm>
            <a:off x="6553200" y="6248400"/>
            <a:ext cx="1905000" cy="457200"/>
          </a:xfrm>
        </p:spPr>
        <p:txBody>
          <a:bodyPr/>
          <a:lstStyle>
            <a:lvl1pPr>
              <a:defRPr/>
            </a:lvl1pPr>
          </a:lstStyle>
          <a:p>
            <a:fld id="{73BA0507-8D8A-462D-A225-B5E401D83147}"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7447894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endParaRPr lang="zh-CN" altLang="en-US"/>
          </a:p>
        </p:txBody>
      </p:sp>
      <p:sp>
        <p:nvSpPr>
          <p:cNvPr id="4" name="日期占位符 3"/>
          <p:cNvSpPr>
            <a:spLocks noGrp="1"/>
          </p:cNvSpPr>
          <p:nvPr>
            <p:ph type="dt" sz="half" idx="10"/>
          </p:nvPr>
        </p:nvSpPr>
        <p:spPr>
          <a:xfrm>
            <a:off x="685800" y="6248400"/>
            <a:ext cx="1905000" cy="457200"/>
          </a:xfrm>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fld id="{7B5C6387-AAF8-4C2E-8EB7-D2EFA32575EC}"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23051879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67F69214-547C-4218-AAFE-7E62DFF8A3AE}" type="slidenum">
              <a:rPr lang="zh-CN" altLang="en-US">
                <a:solidFill>
                  <a:srgbClr val="FFFFFF"/>
                </a:solidFill>
              </a:rPr>
              <a:pPr/>
              <a:t>‹#›</a:t>
            </a:fld>
            <a:endParaRPr lang="en-US" altLang="zh-CN">
              <a:solidFill>
                <a:srgbClr val="FFFFFF"/>
              </a:solidFill>
            </a:endParaRPr>
          </a:p>
        </p:txBody>
      </p:sp>
    </p:spTree>
    <p:extLst>
      <p:ext uri="{BB962C8B-B14F-4D97-AF65-F5344CB8AC3E}">
        <p14:creationId xmlns:p14="http://schemas.microsoft.com/office/powerpoint/2010/main" val="35265293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pic>
          <p:nvPicPr>
            <p:cNvPr id="5"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3006"/>
              <a:ext cx="4704" cy="1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62" cy="4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preferRelativeResize="0">
              <a:picLocks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 y="864"/>
              <a:ext cx="5376" cy="2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7" name="Rectangle 9"/>
          <p:cNvSpPr>
            <a:spLocks noGrp="1" noChangeArrowheads="1"/>
          </p:cNvSpPr>
          <p:nvPr>
            <p:ph type="ctrTitle" sz="quarter" idx="3"/>
          </p:nvPr>
        </p:nvSpPr>
        <p:spPr>
          <a:xfrm>
            <a:off x="685800" y="2286000"/>
            <a:ext cx="7772400" cy="1143000"/>
          </a:xfrm>
        </p:spPr>
        <p:txBody>
          <a:bodyPr/>
          <a:lstStyle>
            <a:lvl1pPr>
              <a:defRPr>
                <a:solidFill>
                  <a:schemeClr val="tx1"/>
                </a:solidFill>
              </a:defRPr>
            </a:lvl1pPr>
          </a:lstStyle>
          <a:p>
            <a:pPr lvl="0"/>
            <a:r>
              <a:rPr lang="zh-CN" altLang="ru-RU" noProof="0"/>
              <a:t>单击此处编辑母版标题样式</a:t>
            </a:r>
          </a:p>
        </p:txBody>
      </p:sp>
      <p:sp>
        <p:nvSpPr>
          <p:cNvPr id="2058" name="Rectangle 10"/>
          <p:cNvSpPr>
            <a:spLocks noGrp="1" noChangeArrowheads="1"/>
          </p:cNvSpPr>
          <p:nvPr>
            <p:ph type="subTitle" sz="quarter" idx="4"/>
          </p:nvPr>
        </p:nvSpPr>
        <p:spPr>
          <a:xfrm>
            <a:off x="1371600" y="3886200"/>
            <a:ext cx="6400800" cy="1752600"/>
          </a:xfrm>
        </p:spPr>
        <p:txBody>
          <a:bodyPr/>
          <a:lstStyle>
            <a:lvl1pPr marL="0" indent="0" algn="ctr">
              <a:buFont typeface="Wingdings" pitchFamily="2" charset="2"/>
              <a:buNone/>
              <a:defRPr/>
            </a:lvl1pPr>
          </a:lstStyle>
          <a:p>
            <a:pPr lvl="0"/>
            <a:r>
              <a:rPr lang="zh-CN" altLang="ru-RU" noProof="0"/>
              <a:t>单击此处编辑母版副标题样式</a:t>
            </a:r>
          </a:p>
        </p:txBody>
      </p:sp>
      <p:sp>
        <p:nvSpPr>
          <p:cNvPr id="8" name="Rectangle 6"/>
          <p:cNvSpPr>
            <a:spLocks noGrp="1" noChangeArrowheads="1"/>
          </p:cNvSpPr>
          <p:nvPr>
            <p:ph type="dt" sz="half" idx="10"/>
          </p:nvPr>
        </p:nvSpPr>
        <p:spPr bwMode="auto">
          <a:xfrm>
            <a:off x="6858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lnSpc>
                <a:spcPct val="100000"/>
              </a:lnSpc>
              <a:spcAft>
                <a:spcPct val="0"/>
              </a:spcAft>
              <a:buClrTx/>
              <a:buSzPct val="100000"/>
              <a:defRPr/>
            </a:pPr>
            <a:endParaRPr kumimoji="0" lang="zh-CN" altLang="zh-CN" b="0">
              <a:solidFill>
                <a:srgbClr val="000000"/>
              </a:solidFill>
            </a:endParaRPr>
          </a:p>
        </p:txBody>
      </p:sp>
      <p:sp>
        <p:nvSpPr>
          <p:cNvPr id="9" name="Rectangle 7"/>
          <p:cNvSpPr>
            <a:spLocks noGrp="1" noChangeArrowheads="1"/>
          </p:cNvSpPr>
          <p:nvPr>
            <p:ph type="ftr" sz="quarter" idx="11"/>
          </p:nvPr>
        </p:nvSpPr>
        <p:spPr bwMode="auto">
          <a:xfrm>
            <a:off x="3124200" y="6248400"/>
            <a:ext cx="2895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lnSpc>
                <a:spcPct val="100000"/>
              </a:lnSpc>
              <a:spcAft>
                <a:spcPct val="0"/>
              </a:spcAft>
              <a:buClrTx/>
              <a:buSzPct val="100000"/>
              <a:defRPr/>
            </a:pPr>
            <a:endParaRPr kumimoji="0" lang="ru-RU" altLang="zh-CN" b="0">
              <a:solidFill>
                <a:srgbClr val="000000"/>
              </a:solidFill>
            </a:endParaRPr>
          </a:p>
        </p:txBody>
      </p:sp>
      <p:sp>
        <p:nvSpPr>
          <p:cNvPr id="10" name="Rectangle 8"/>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lnSpc>
                <a:spcPct val="100000"/>
              </a:lnSpc>
              <a:spcAft>
                <a:spcPct val="0"/>
              </a:spcAft>
              <a:buClrTx/>
              <a:buSzPct val="100000"/>
              <a:defRPr/>
            </a:pPr>
            <a:fld id="{73F96654-3E8D-4A34-B2B1-90F41B34A43A}" type="slidenum">
              <a:rPr kumimoji="0" lang="ru-RU" altLang="zh-CN" b="0">
                <a:solidFill>
                  <a:srgbClr val="000000"/>
                </a:solidFill>
              </a:rPr>
              <a:pPr>
                <a:lnSpc>
                  <a:spcPct val="100000"/>
                </a:lnSpc>
                <a:spcAft>
                  <a:spcPct val="0"/>
                </a:spcAft>
                <a:buClrTx/>
                <a:buSzPct val="100000"/>
                <a:defRPr/>
              </a:pPr>
              <a:t>‹#›</a:t>
            </a:fld>
            <a:endParaRPr kumimoji="0" lang="ru-RU" altLang="zh-CN" b="0">
              <a:solidFill>
                <a:srgbClr val="000000"/>
              </a:solidFill>
            </a:endParaRPr>
          </a:p>
        </p:txBody>
      </p:sp>
    </p:spTree>
    <p:extLst>
      <p:ext uri="{BB962C8B-B14F-4D97-AF65-F5344CB8AC3E}">
        <p14:creationId xmlns:p14="http://schemas.microsoft.com/office/powerpoint/2010/main" val="1304412366"/>
      </p:ext>
    </p:extLst>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39212437"/>
      </p:ext>
    </p:extLst>
  </p:cSld>
  <p:clrMapOvr>
    <a:masterClrMapping/>
  </p:clrMapOvr>
  <p:transition spd="slow">
    <p:randomBar dir="vert"/>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454589176"/>
      </p:ext>
    </p:extLst>
  </p:cSld>
  <p:clrMapOvr>
    <a:masterClrMapping/>
  </p:clrMapOvr>
  <p:transition spd="slow">
    <p:randomBar dir="vert"/>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667000" y="381000"/>
            <a:ext cx="2857500" cy="609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76900" y="381000"/>
            <a:ext cx="2857500" cy="609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41699699"/>
      </p:ext>
    </p:extLst>
  </p:cSld>
  <p:clrMapOvr>
    <a:masterClrMapping/>
  </p:clrMapOvr>
  <p:transition spd="slow">
    <p:randomBar dir="vert"/>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88592721"/>
      </p:ext>
    </p:extLst>
  </p:cSld>
  <p:clrMapOvr>
    <a:masterClrMapping/>
  </p:clrMapOvr>
  <p:transition spd="slow">
    <p:randomBar dir="vert"/>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50254334"/>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    </a:t>
            </a:r>
            <a:fld id="{226026E8-0888-4B13-B995-D34EF4FBB47A}" type="slidenum">
              <a:rPr lang="en-US" altLang="zh-CN" sz="1200"/>
              <a:pPr>
                <a:defRPr/>
              </a:pPr>
              <a:t>‹#›</a:t>
            </a:fld>
            <a:endParaRPr lang="en-US" altLang="zh-CN" sz="1200"/>
          </a:p>
        </p:txBody>
      </p:sp>
      <p:sp>
        <p:nvSpPr>
          <p:cNvPr id="4" name="Rectangle 6"/>
          <p:cNvSpPr>
            <a:spLocks noGrp="1" noChangeArrowheads="1"/>
          </p:cNvSpPr>
          <p:nvPr>
            <p:ph type="sldNum" sz="quarter" idx="12"/>
          </p:nvPr>
        </p:nvSpPr>
        <p:spPr>
          <a:ln/>
        </p:spPr>
        <p:txBody>
          <a:bodyPr/>
          <a:lstStyle>
            <a:lvl1pPr>
              <a:defRPr/>
            </a:lvl1pPr>
          </a:lstStyle>
          <a:p>
            <a:pPr>
              <a:defRPr/>
            </a:pPr>
            <a:fld id="{32D0D8FC-0D3D-4D27-B429-E093D5087571}" type="slidenum">
              <a:rPr lang="en-US" altLang="zh-CN"/>
              <a:pPr>
                <a:defRPr/>
              </a:pPr>
              <a:t>‹#›</a:t>
            </a:fld>
            <a:endParaRPr lang="en-US" altLang="zh-CN"/>
          </a:p>
        </p:txBody>
      </p:sp>
    </p:spTree>
    <p:extLst>
      <p:ext uri="{BB962C8B-B14F-4D97-AF65-F5344CB8AC3E}">
        <p14:creationId xmlns:p14="http://schemas.microsoft.com/office/powerpoint/2010/main" val="336048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579463"/>
      </p:ext>
    </p:extLst>
  </p:cSld>
  <p:clrMapOvr>
    <a:masterClrMapping/>
  </p:clrMapOvr>
  <p:transition spd="slow">
    <p:randomBar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60319585"/>
      </p:ext>
    </p:extLst>
  </p:cSld>
  <p:clrMapOvr>
    <a:masterClrMapping/>
  </p:clrMapOvr>
  <p:transition spd="slow">
    <p:randomBar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18269491"/>
      </p:ext>
    </p:extLst>
  </p:cSld>
  <p:clrMapOvr>
    <a:masterClrMapping/>
  </p:clrMapOvr>
  <p:transition spd="slow">
    <p:randomBar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45283858"/>
      </p:ext>
    </p:extLst>
  </p:cSld>
  <p:clrMapOvr>
    <a:masterClrMapping/>
  </p:clrMapOvr>
  <p:transition spd="slow">
    <p:randomBar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381000"/>
            <a:ext cx="1981200" cy="6172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81000"/>
            <a:ext cx="5791200" cy="6172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42508118"/>
      </p:ext>
    </p:extLst>
  </p:cSld>
  <p:clrMapOvr>
    <a:masterClrMapping/>
  </p:clrMapOvr>
  <p:transition spd="slow">
    <p:randomBar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gray">
          <a:xfrm>
            <a:off x="0" y="0"/>
            <a:ext cx="9144000" cy="1828800"/>
          </a:xfrm>
          <a:prstGeom prst="rect">
            <a:avLst/>
          </a:prstGeom>
          <a:gradFill rotWithShape="1">
            <a:gsLst>
              <a:gs pos="0">
                <a:schemeClr val="accent1"/>
              </a:gs>
              <a:gs pos="100000">
                <a:schemeClr val="accent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grpSp>
        <p:nvGrpSpPr>
          <p:cNvPr id="5" name="Group 3"/>
          <p:cNvGrpSpPr>
            <a:grpSpLocks/>
          </p:cNvGrpSpPr>
          <p:nvPr/>
        </p:nvGrpSpPr>
        <p:grpSpPr bwMode="auto">
          <a:xfrm>
            <a:off x="152400" y="381000"/>
            <a:ext cx="6838950" cy="3365500"/>
            <a:chOff x="664" y="1951"/>
            <a:chExt cx="4308" cy="2120"/>
          </a:xfrm>
        </p:grpSpPr>
        <p:sp>
          <p:nvSpPr>
            <p:cNvPr id="6" name="Freeform 4"/>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7" name="Freeform 5"/>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8" name="Freeform 6"/>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9" name="Freeform 7"/>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0" name="Freeform 8"/>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1" name="Freeform 9"/>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2" name="Freeform 10"/>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3" name="Freeform 11"/>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4" name="Freeform 12"/>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5" name="Freeform 13"/>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6" name="Freeform 14"/>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7" name="Freeform 15"/>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8" name="Freeform 16"/>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9" name="Freeform 17"/>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20" name="Freeform 18"/>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21" name="Freeform 19"/>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22" name="Freeform 20"/>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23" name="Freeform 21"/>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24" name="Freeform 22"/>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25" name="Freeform 23"/>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26" name="Freeform 24"/>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27" name="Freeform 25"/>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28" name="Freeform 26"/>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29" name="Freeform 27"/>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30" name="Freeform 28"/>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31" name="Freeform 29"/>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32" name="Freeform 30"/>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33" name="Freeform 31"/>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34" name="Freeform 32"/>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35" name="Freeform 33"/>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36" name="Freeform 34"/>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37" name="Freeform 35"/>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38" name="Freeform 36"/>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39" name="Freeform 37"/>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40" name="Freeform 38"/>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41" name="Freeform 39"/>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42" name="Freeform 40"/>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43" name="Freeform 41"/>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44" name="Freeform 42"/>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45" name="Freeform 43"/>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46" name="Freeform 44"/>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47" name="Freeform 45"/>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48" name="Freeform 46"/>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49" name="Freeform 47"/>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50" name="Freeform 48"/>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51" name="Freeform 49"/>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52" name="Freeform 50"/>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53" name="Freeform 51"/>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54" name="Freeform 52"/>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55" name="Freeform 53"/>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56" name="Freeform 54"/>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57" name="Freeform 55"/>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58" name="Freeform 56"/>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59" name="Freeform 57"/>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60" name="Freeform 58"/>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61" name="Freeform 59"/>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62" name="Freeform 60"/>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63" name="Freeform 61"/>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64" name="Freeform 62"/>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65" name="Freeform 63"/>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66" name="Freeform 64"/>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67" name="Freeform 65"/>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68" name="Freeform 66"/>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69" name="Freeform 67"/>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70" name="Freeform 68"/>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71" name="Freeform 69"/>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72" name="Freeform 70"/>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73" name="Freeform 71"/>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74" name="Freeform 72"/>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75" name="Freeform 73"/>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76" name="Freeform 74"/>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77" name="Freeform 75"/>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78" name="Freeform 76"/>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79" name="Freeform 77"/>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80" name="Freeform 78"/>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81" name="Freeform 79"/>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82" name="Freeform 80"/>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83" name="Freeform 81"/>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84" name="Freeform 82"/>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85" name="Freeform 83"/>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86" name="Freeform 84"/>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87" name="Freeform 85"/>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88" name="Freeform 86"/>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89" name="Freeform 87"/>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90" name="Freeform 88"/>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91" name="Freeform 89"/>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92" name="Freeform 90"/>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93" name="Freeform 91"/>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94" name="Freeform 92"/>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95" name="Freeform 93"/>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96" name="Freeform 94"/>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97" name="Freeform 95"/>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98" name="Freeform 96"/>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99" name="Freeform 97"/>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00" name="Freeform 98"/>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01" name="Freeform 99"/>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02" name="Freeform 100"/>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03" name="Freeform 101"/>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04" name="Freeform 102"/>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05" name="Freeform 103"/>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06" name="Freeform 104"/>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07" name="Freeform 105"/>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08" name="Freeform 106"/>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09" name="Freeform 107"/>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10" name="Freeform 108"/>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11" name="Freeform 109"/>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12" name="Freeform 110"/>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sp>
          <p:nvSpPr>
            <p:cNvPr id="113" name="Freeform 111"/>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buClr>
                  <a:srgbClr val="080808"/>
                </a:buClr>
                <a:defRPr/>
              </a:pPr>
              <a:endParaRPr lang="zh-CN" altLang="en-US">
                <a:solidFill>
                  <a:srgbClr val="080808"/>
                </a:solidFill>
                <a:effectLst>
                  <a:outerShdw blurRad="38100" dist="38100" dir="2700000" algn="tl">
                    <a:srgbClr val="000000">
                      <a:alpha val="43137"/>
                    </a:srgbClr>
                  </a:outerShdw>
                </a:effectLst>
              </a:endParaRPr>
            </a:p>
          </p:txBody>
        </p:sp>
      </p:grpSp>
      <p:pic>
        <p:nvPicPr>
          <p:cNvPr id="114" name="Picture 115"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18" descr="artplus_nature_naturalcity42_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19" descr="artplus_nature_naturalcity42_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20" descr="artplus_nature_naturalcity42_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508" name="Rectangle 116"/>
          <p:cNvSpPr>
            <a:spLocks noGrp="1" noChangeArrowheads="1"/>
          </p:cNvSpPr>
          <p:nvPr>
            <p:ph type="ctrTitle"/>
          </p:nvPr>
        </p:nvSpPr>
        <p:spPr>
          <a:xfrm>
            <a:off x="304800" y="4419600"/>
            <a:ext cx="6400800" cy="1143000"/>
          </a:xfrm>
        </p:spPr>
        <p:txBody>
          <a:bodyPr/>
          <a:lstStyle>
            <a:lvl1pPr>
              <a:defRPr sz="4300">
                <a:solidFill>
                  <a:schemeClr val="bg1"/>
                </a:solidFill>
              </a:defRPr>
            </a:lvl1pPr>
          </a:lstStyle>
          <a:p>
            <a:pPr lvl="0"/>
            <a:r>
              <a:rPr lang="zh-CN" altLang="en-US" noProof="0"/>
              <a:t>单击此处编辑母版标题样式</a:t>
            </a:r>
          </a:p>
        </p:txBody>
      </p:sp>
      <p:sp>
        <p:nvSpPr>
          <p:cNvPr id="443509" name="Rectangle 117"/>
          <p:cNvSpPr>
            <a:spLocks noGrp="1" noChangeArrowheads="1"/>
          </p:cNvSpPr>
          <p:nvPr>
            <p:ph type="subTitle" idx="1"/>
          </p:nvPr>
        </p:nvSpPr>
        <p:spPr>
          <a:xfrm>
            <a:off x="304800" y="5715000"/>
            <a:ext cx="6400800" cy="381000"/>
          </a:xfrm>
        </p:spPr>
        <p:txBody>
          <a:bodyPr/>
          <a:lstStyle>
            <a:lvl1pPr marL="0" indent="0">
              <a:buFont typeface="Wingdings" pitchFamily="2" charset="2"/>
              <a:buNone/>
              <a:defRPr sz="1800" b="1" i="1">
                <a:solidFill>
                  <a:schemeClr val="bg1"/>
                </a:solidFill>
              </a:defRPr>
            </a:lvl1pPr>
          </a:lstStyle>
          <a:p>
            <a:pPr lvl="0"/>
            <a:r>
              <a:rPr lang="zh-CN" altLang="en-US" noProof="0"/>
              <a:t>单击此处编辑母版副标题样式</a:t>
            </a:r>
          </a:p>
        </p:txBody>
      </p:sp>
      <p:sp>
        <p:nvSpPr>
          <p:cNvPr id="118" name="Rectangle 112"/>
          <p:cNvSpPr>
            <a:spLocks noGrp="1" noChangeArrowheads="1"/>
          </p:cNvSpPr>
          <p:nvPr>
            <p:ph type="dt" sz="half" idx="10"/>
          </p:nvPr>
        </p:nvSpPr>
        <p:spPr>
          <a:xfrm>
            <a:off x="304800" y="6477000"/>
            <a:ext cx="2133600" cy="168275"/>
          </a:xfrm>
        </p:spPr>
        <p:txBody>
          <a:bodyPr/>
          <a:lstStyle>
            <a:lvl1pPr>
              <a:defRPr/>
            </a:lvl1pPr>
          </a:lstStyle>
          <a:p>
            <a:pPr>
              <a:defRPr/>
            </a:pPr>
            <a:endParaRPr lang="en-US" altLang="zh-CN">
              <a:solidFill>
                <a:srgbClr val="FFFFFF"/>
              </a:solidFill>
            </a:endParaRPr>
          </a:p>
        </p:txBody>
      </p:sp>
      <p:sp>
        <p:nvSpPr>
          <p:cNvPr id="119" name="Rectangle 113"/>
          <p:cNvSpPr>
            <a:spLocks noGrp="1" noChangeArrowheads="1"/>
          </p:cNvSpPr>
          <p:nvPr>
            <p:ph type="ftr" sz="quarter" idx="11"/>
          </p:nvPr>
        </p:nvSpPr>
        <p:spPr>
          <a:xfrm>
            <a:off x="6705600" y="6477000"/>
            <a:ext cx="2286000" cy="168275"/>
          </a:xfrm>
        </p:spPr>
        <p:txBody>
          <a:bodyPr/>
          <a:lstStyle>
            <a:lvl1pPr algn="r">
              <a:defRPr sz="1200">
                <a:solidFill>
                  <a:schemeClr val="bg1"/>
                </a:solidFill>
                <a:latin typeface="+mn-lt"/>
                <a:ea typeface="+mn-ea"/>
              </a:defRPr>
            </a:lvl1pPr>
          </a:lstStyle>
          <a:p>
            <a:pPr>
              <a:defRPr/>
            </a:pPr>
            <a:endParaRPr lang="en-US" altLang="zh-CN">
              <a:solidFill>
                <a:srgbClr val="FFFFFF"/>
              </a:solidFill>
            </a:endParaRPr>
          </a:p>
        </p:txBody>
      </p:sp>
      <p:sp>
        <p:nvSpPr>
          <p:cNvPr id="120" name="Rectangle 114"/>
          <p:cNvSpPr>
            <a:spLocks noGrp="1" noChangeArrowheads="1"/>
          </p:cNvSpPr>
          <p:nvPr>
            <p:ph type="sldNum" sz="quarter" idx="12"/>
          </p:nvPr>
        </p:nvSpPr>
        <p:spPr>
          <a:xfrm>
            <a:off x="3657600" y="6477000"/>
            <a:ext cx="2133600" cy="168275"/>
          </a:xfrm>
        </p:spPr>
        <p:txBody>
          <a:bodyPr/>
          <a:lstStyle>
            <a:lvl1pPr algn="ctr">
              <a:defRPr/>
            </a:lvl1pPr>
          </a:lstStyle>
          <a:p>
            <a:pPr>
              <a:defRPr/>
            </a:pPr>
            <a:fld id="{E8E50930-00D7-4D45-9459-9AB51B70F56A}"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94141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2000"/>
                                        <p:tgtEl>
                                          <p:spTgt spid="11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15"/>
                                        </p:tgtEl>
                                        <p:attrNameLst>
                                          <p:attrName>style.visibility</p:attrName>
                                        </p:attrNameLst>
                                      </p:cBhvr>
                                      <p:to>
                                        <p:strVal val="visible"/>
                                      </p:to>
                                    </p:set>
                                    <p:animEffect transition="in" filter="fade">
                                      <p:cBhvr>
                                        <p:cTn id="14" dur="1000"/>
                                        <p:tgtEl>
                                          <p:spTgt spid="115"/>
                                        </p:tgtEl>
                                      </p:cBhvr>
                                    </p:animEffect>
                                  </p:childTnLst>
                                </p:cTn>
                              </p:par>
                            </p:childTnLst>
                          </p:cTn>
                        </p:par>
                        <p:par>
                          <p:cTn id="15" fill="hold">
                            <p:stCondLst>
                              <p:cond delay="3000"/>
                            </p:stCondLst>
                            <p:childTnLst>
                              <p:par>
                                <p:cTn id="16" presetID="22" presetClass="entr" presetSubtype="4" fill="hold" nodeType="after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wipe(down)">
                                      <p:cBhvr>
                                        <p:cTn id="18" dur="500"/>
                                        <p:tgtEl>
                                          <p:spTgt spid="117"/>
                                        </p:tgtEl>
                                      </p:cBhvr>
                                    </p:animEffect>
                                  </p:childTnLst>
                                </p:cTn>
                              </p:par>
                            </p:childTnLst>
                          </p:cTn>
                        </p:par>
                        <p:par>
                          <p:cTn id="19" fill="hold">
                            <p:stCondLst>
                              <p:cond delay="3500"/>
                            </p:stCondLst>
                            <p:childTnLst>
                              <p:par>
                                <p:cTn id="20" presetID="22" presetClass="entr" presetSubtype="4" fill="hold" nodeType="after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wipe(down)">
                                      <p:cBhvr>
                                        <p:cTn id="22" dur="500"/>
                                        <p:tgtEl>
                                          <p:spTgt spid="116"/>
                                        </p:tgtEl>
                                      </p:cBhvr>
                                    </p:animEffect>
                                  </p:childTnLst>
                                </p:cTn>
                              </p:par>
                              <p:par>
                                <p:cTn id="23" presetID="10" presetClass="entr" presetSubtype="0" fill="hold" nodeType="withEffect">
                                  <p:stCondLst>
                                    <p:cond delay="8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1920CC29-DFBC-415A-AD8B-AE450F2E5A00}" type="slidenum">
              <a:rPr lang="en-US" altLang="zh-CN" sz="1200">
                <a:solidFill>
                  <a:srgbClr val="080808"/>
                </a:solidFill>
              </a:rPr>
              <a:pPr>
                <a:defRPr/>
              </a:pPr>
              <a:t>‹#›</a:t>
            </a:fld>
            <a:endParaRPr lang="en-US" altLang="zh-CN" sz="1200">
              <a:solidFill>
                <a:srgbClr val="08080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6977FD3-5501-4260-941D-A74F93986BC4}"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6615428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A05AF02A-6FA2-4A09-9DF8-95A1FF1EE1B0}" type="slidenum">
              <a:rPr lang="en-US" altLang="zh-CN" sz="1200">
                <a:solidFill>
                  <a:srgbClr val="080808"/>
                </a:solidFill>
              </a:rPr>
              <a:pPr>
                <a:defRPr/>
              </a:pPr>
              <a:t>‹#›</a:t>
            </a:fld>
            <a:endParaRPr lang="en-US" altLang="zh-CN" sz="1200">
              <a:solidFill>
                <a:srgbClr val="08080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702DD04-CD5E-4D45-AC04-519E25805333}"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40406070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C765FB75-A8D3-401A-A1B3-8290E087ED74}" type="slidenum">
              <a:rPr lang="en-US" altLang="zh-CN" sz="1200">
                <a:solidFill>
                  <a:srgbClr val="080808"/>
                </a:solidFill>
              </a:rPr>
              <a:pPr>
                <a:defRPr/>
              </a:pPr>
              <a:t>‹#›</a:t>
            </a:fld>
            <a:endParaRPr lang="en-US" altLang="zh-CN" sz="1200">
              <a:solidFill>
                <a:srgbClr val="080808"/>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9B7CB70-943F-405C-9DAC-DA308D343D9C}"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4324684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A3471504-0B38-433F-8310-7ABA8B5A004C}" type="slidenum">
              <a:rPr lang="en-US" altLang="zh-CN" sz="1200">
                <a:solidFill>
                  <a:srgbClr val="080808"/>
                </a:solidFill>
              </a:rPr>
              <a:pPr>
                <a:defRPr/>
              </a:pPr>
              <a:t>‹#›</a:t>
            </a:fld>
            <a:endParaRPr lang="en-US" altLang="zh-CN" sz="1200">
              <a:solidFill>
                <a:srgbClr val="080808"/>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980DC381-6612-4322-B7D0-C868194569E8}"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903567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    </a:t>
            </a:r>
            <a:fld id="{B2BB26F3-7927-44DF-9A95-427DBE5E2DA9}" type="slidenum">
              <a:rPr lang="en-US" altLang="zh-CN" sz="1200"/>
              <a:pPr>
                <a:defRPr/>
              </a:pPr>
              <a:t>‹#›</a:t>
            </a:fld>
            <a:endParaRPr lang="en-US" altLang="zh-CN" sz="1200"/>
          </a:p>
        </p:txBody>
      </p:sp>
      <p:sp>
        <p:nvSpPr>
          <p:cNvPr id="7" name="Rectangle 6"/>
          <p:cNvSpPr>
            <a:spLocks noGrp="1" noChangeArrowheads="1"/>
          </p:cNvSpPr>
          <p:nvPr>
            <p:ph type="sldNum" sz="quarter" idx="12"/>
          </p:nvPr>
        </p:nvSpPr>
        <p:spPr>
          <a:ln/>
        </p:spPr>
        <p:txBody>
          <a:bodyPr/>
          <a:lstStyle>
            <a:lvl1pPr>
              <a:defRPr/>
            </a:lvl1pPr>
          </a:lstStyle>
          <a:p>
            <a:pPr>
              <a:defRPr/>
            </a:pPr>
            <a:fld id="{1FA99764-5398-44C5-BB68-20D120594B18}" type="slidenum">
              <a:rPr lang="en-US" altLang="zh-CN"/>
              <a:pPr>
                <a:defRPr/>
              </a:pPr>
              <a:t>‹#›</a:t>
            </a:fld>
            <a:endParaRPr lang="en-US" altLang="zh-CN"/>
          </a:p>
        </p:txBody>
      </p:sp>
    </p:spTree>
    <p:extLst>
      <p:ext uri="{BB962C8B-B14F-4D97-AF65-F5344CB8AC3E}">
        <p14:creationId xmlns:p14="http://schemas.microsoft.com/office/powerpoint/2010/main" val="42329870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0E32E275-449E-4494-A156-66669941A9DF}" type="slidenum">
              <a:rPr lang="en-US" altLang="zh-CN" sz="1200">
                <a:solidFill>
                  <a:srgbClr val="080808"/>
                </a:solidFill>
              </a:rPr>
              <a:pPr>
                <a:defRPr/>
              </a:pPr>
              <a:t>‹#›</a:t>
            </a:fld>
            <a:endParaRPr lang="en-US" altLang="zh-CN" sz="1200">
              <a:solidFill>
                <a:srgbClr val="080808"/>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2E5CF1A-2CF9-46B5-B721-EC70E4B058BC}"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9099542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226026E8-0888-4B13-B995-D34EF4FBB47A}" type="slidenum">
              <a:rPr lang="en-US" altLang="zh-CN" sz="1200">
                <a:solidFill>
                  <a:srgbClr val="080808"/>
                </a:solidFill>
              </a:rPr>
              <a:pPr>
                <a:defRPr/>
              </a:pPr>
              <a:t>‹#›</a:t>
            </a:fld>
            <a:endParaRPr lang="en-US" altLang="zh-CN" sz="1200">
              <a:solidFill>
                <a:srgbClr val="080808"/>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32D0D8FC-0D3D-4D27-B429-E093D5087571}"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5594603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B2BB26F3-7927-44DF-9A95-427DBE5E2DA9}" type="slidenum">
              <a:rPr lang="en-US" altLang="zh-CN" sz="1200">
                <a:solidFill>
                  <a:srgbClr val="080808"/>
                </a:solidFill>
              </a:rPr>
              <a:pPr>
                <a:defRPr/>
              </a:pPr>
              <a:t>‹#›</a:t>
            </a:fld>
            <a:endParaRPr lang="en-US" altLang="zh-CN" sz="1200">
              <a:solidFill>
                <a:srgbClr val="080808"/>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FA99764-5398-44C5-BB68-20D120594B18}"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8023749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0F05A0D0-37B6-43A7-93BC-0092856BEDB6}" type="slidenum">
              <a:rPr lang="en-US" altLang="zh-CN" sz="1200">
                <a:solidFill>
                  <a:srgbClr val="080808"/>
                </a:solidFill>
              </a:rPr>
              <a:pPr>
                <a:defRPr/>
              </a:pPr>
              <a:t>‹#›</a:t>
            </a:fld>
            <a:endParaRPr lang="en-US" altLang="zh-CN" sz="1200">
              <a:solidFill>
                <a:srgbClr val="080808"/>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45688D8-D4B3-4A59-9296-1CD33821443B}"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654709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C752E00D-B855-4B23-9A29-122569CFA9ED}" type="slidenum">
              <a:rPr lang="en-US" altLang="zh-CN" sz="1200">
                <a:solidFill>
                  <a:srgbClr val="080808"/>
                </a:solidFill>
              </a:rPr>
              <a:pPr>
                <a:defRPr/>
              </a:pPr>
              <a:t>‹#›</a:t>
            </a:fld>
            <a:endParaRPr lang="en-US" altLang="zh-CN" sz="1200">
              <a:solidFill>
                <a:srgbClr val="08080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BF65A37-ACD1-4DF4-AD48-45D5AB9CE9CF}"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4772931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3A70ECF6-3162-4E7B-960A-E631F81F1E0E}" type="slidenum">
              <a:rPr lang="en-US" altLang="zh-CN" sz="1200">
                <a:solidFill>
                  <a:srgbClr val="080808"/>
                </a:solidFill>
              </a:rPr>
              <a:pPr>
                <a:defRPr/>
              </a:pPr>
              <a:t>‹#›</a:t>
            </a:fld>
            <a:endParaRPr lang="en-US" altLang="zh-CN" sz="1200">
              <a:solidFill>
                <a:srgbClr val="08080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76DE92-F01F-4199-8304-7F5E4D1E6910}"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416437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868363"/>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95400"/>
            <a:ext cx="4038600" cy="5029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95400"/>
            <a:ext cx="4038600" cy="5029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C8C351C1-F2DC-4CB2-93C0-8810FCC3C299}" type="slidenum">
              <a:rPr lang="en-US" altLang="zh-CN" sz="1200">
                <a:solidFill>
                  <a:srgbClr val="080808"/>
                </a:solidFill>
              </a:rPr>
              <a:pPr>
                <a:defRPr/>
              </a:pPr>
              <a:t>‹#›</a:t>
            </a:fld>
            <a:endParaRPr lang="en-US" altLang="zh-CN" sz="1200">
              <a:solidFill>
                <a:srgbClr val="080808"/>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AE36EDE-2DE2-4B7E-97AC-1310B6D17536}"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1940226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868363"/>
          </a:xfrm>
        </p:spPr>
        <p:txBody>
          <a:bodyPr/>
          <a:lstStyle/>
          <a:p>
            <a:r>
              <a:rPr lang="zh-CN" altLang="en-US"/>
              <a:t>单击此处编辑母版标题样式</a:t>
            </a:r>
          </a:p>
        </p:txBody>
      </p:sp>
      <p:sp>
        <p:nvSpPr>
          <p:cNvPr id="3" name="表格占位符 2"/>
          <p:cNvSpPr>
            <a:spLocks noGrp="1"/>
          </p:cNvSpPr>
          <p:nvPr>
            <p:ph type="tbl" idx="1"/>
          </p:nvPr>
        </p:nvSpPr>
        <p:spPr>
          <a:xfrm>
            <a:off x="457200" y="1295400"/>
            <a:ext cx="8229600" cy="50292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80808"/>
                </a:solidFill>
              </a:rPr>
              <a:t>    </a:t>
            </a:r>
            <a:fld id="{79593A6B-2F86-4674-B1E3-98573AA73004}" type="slidenum">
              <a:rPr lang="en-US" altLang="zh-CN" sz="1200">
                <a:solidFill>
                  <a:srgbClr val="080808"/>
                </a:solidFill>
              </a:rPr>
              <a:pPr>
                <a:defRPr/>
              </a:pPr>
              <a:t>‹#›</a:t>
            </a:fld>
            <a:endParaRPr lang="en-US" altLang="zh-CN" sz="1200">
              <a:solidFill>
                <a:srgbClr val="08080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DA4E8EE-99AF-4F0B-9F3C-F299DAD7A241}"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9575057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grpSp>
      <p:sp>
        <p:nvSpPr>
          <p:cNvPr id="48140"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48141"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FD368E11-B1DF-41CA-990B-F25C783EA277}"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23198632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4BE750F-4B30-4999-B6FC-DF882902F8A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7072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    </a:t>
            </a:r>
            <a:fld id="{0F05A0D0-37B6-43A7-93BC-0092856BEDB6}" type="slidenum">
              <a:rPr lang="en-US" altLang="zh-CN" sz="1200"/>
              <a:pPr>
                <a:defRPr/>
              </a:pPr>
              <a:t>‹#›</a:t>
            </a:fld>
            <a:endParaRPr lang="en-US" altLang="zh-CN" sz="1200"/>
          </a:p>
        </p:txBody>
      </p:sp>
      <p:sp>
        <p:nvSpPr>
          <p:cNvPr id="7" name="Rectangle 6"/>
          <p:cNvSpPr>
            <a:spLocks noGrp="1" noChangeArrowheads="1"/>
          </p:cNvSpPr>
          <p:nvPr>
            <p:ph type="sldNum" sz="quarter" idx="12"/>
          </p:nvPr>
        </p:nvSpPr>
        <p:spPr>
          <a:ln/>
        </p:spPr>
        <p:txBody>
          <a:bodyPr/>
          <a:lstStyle>
            <a:lvl1pPr>
              <a:defRPr/>
            </a:lvl1pPr>
          </a:lstStyle>
          <a:p>
            <a:pPr>
              <a:defRPr/>
            </a:pPr>
            <a:fld id="{D45688D8-D4B3-4A59-9296-1CD33821443B}" type="slidenum">
              <a:rPr lang="en-US" altLang="zh-CN"/>
              <a:pPr>
                <a:defRPr/>
              </a:pPr>
              <a:t>‹#›</a:t>
            </a:fld>
            <a:endParaRPr lang="en-US" altLang="zh-CN"/>
          </a:p>
        </p:txBody>
      </p:sp>
    </p:spTree>
    <p:extLst>
      <p:ext uri="{BB962C8B-B14F-4D97-AF65-F5344CB8AC3E}">
        <p14:creationId xmlns:p14="http://schemas.microsoft.com/office/powerpoint/2010/main" val="25703718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61F213C-3857-4DF1-BCD6-84C2DB139E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68425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E63DD7E2-5D58-4493-813C-3CB4164EE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795711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9B63A304-78DE-4F95-9FFE-9D1420CAF2B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571314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0D5E43CC-CF49-461E-9A76-F67EB31B0A1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729385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7579F2A9-07EB-43BC-9BE9-F2361AE3CA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949232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C00AFE5D-A00E-4297-8F7D-196D63F68AB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533820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8D75166E-1026-40F5-B00F-4A483828E7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163191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8F8398B-CCFD-4183-ADD4-C86782EA052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081441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A88B7C9-8461-4E31-B22B-17CCAFD7F1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868722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Tahoma" pitchFamily="34" charset="0"/>
                <a:ea typeface="宋体" charset="-122"/>
              </a:endParaRPr>
            </a:p>
          </p:txBody>
        </p:sp>
      </p:grpSp>
      <p:sp>
        <p:nvSpPr>
          <p:cNvPr id="48140"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48141"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FD368E11-B1DF-41CA-990B-F25C783EA277}"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3818477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theme" Target="../theme/theme10.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heme" Target="../theme/theme11.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image" Target="../media/image12.png"/><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2.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image" Target="../media/image1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image" Target="../media/image15.png"/><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3.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image" Target="../media/image15.png"/><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4.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image" Target="../media/image15.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5.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theme" Target="../theme/theme16.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theme" Target="../theme/theme17.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 Target="../slides/slide2.xml"/><Relationship Id="rId2" Type="http://schemas.openxmlformats.org/officeDocument/2006/relationships/slideLayout" Target="../slideLayouts/slideLayout26.xml"/><Relationship Id="rId16" Type="http://schemas.openxmlformats.org/officeDocument/2006/relationships/image" Target="../media/image11.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5.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12.png"/><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1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image" Target="../media/image4.png"/><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image" Target="../media/image3.png"/><Relationship Id="rId2" Type="http://schemas.openxmlformats.org/officeDocument/2006/relationships/slideLayout" Target="../slideLayouts/slideLayout76.xml"/><Relationship Id="rId16" Type="http://schemas.openxmlformats.org/officeDocument/2006/relationships/image" Target="../media/image2.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image" Target="../media/image1.jpeg"/><Relationship Id="rId10" Type="http://schemas.openxmlformats.org/officeDocument/2006/relationships/slideLayout" Target="../slideLayouts/slideLayout84.xml"/><Relationship Id="rId19" Type="http://schemas.openxmlformats.org/officeDocument/2006/relationships/image" Target="../media/image5.pn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8.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9.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mymainbackbi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2954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42372" name="Rectangle 4"/>
          <p:cNvSpPr>
            <a:spLocks noGrp="1" noChangeArrowheads="1"/>
          </p:cNvSpPr>
          <p:nvPr>
            <p:ph type="dt" sz="half" idx="2"/>
          </p:nvPr>
        </p:nvSpPr>
        <p:spPr bwMode="auto">
          <a:xfrm>
            <a:off x="457200" y="6537325"/>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Aft>
                <a:spcPct val="0"/>
              </a:spcAft>
              <a:buClrTx/>
              <a:defRPr kumimoji="0" sz="1200" b="0">
                <a:solidFill>
                  <a:schemeClr val="bg1"/>
                </a:solidFill>
                <a:effectLst/>
                <a:latin typeface="+mn-lt"/>
                <a:ea typeface="+mn-ea"/>
              </a:defRPr>
            </a:lvl1pPr>
          </a:lstStyle>
          <a:p>
            <a:pPr>
              <a:defRPr/>
            </a:pPr>
            <a:endParaRPr lang="en-US" altLang="zh-CN"/>
          </a:p>
        </p:txBody>
      </p:sp>
      <p:sp>
        <p:nvSpPr>
          <p:cNvPr id="442373" name="Rectangle 5"/>
          <p:cNvSpPr>
            <a:spLocks noGrp="1" noChangeArrowheads="1"/>
          </p:cNvSpPr>
          <p:nvPr>
            <p:ph type="ftr" sz="quarter" idx="3"/>
          </p:nvPr>
        </p:nvSpPr>
        <p:spPr bwMode="auto">
          <a:xfrm>
            <a:off x="3124200" y="6537325"/>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spcAft>
                <a:spcPct val="0"/>
              </a:spcAft>
              <a:buClrTx/>
              <a:defRPr kumimoji="0" sz="1600" b="0">
                <a:effectLst/>
                <a:latin typeface="楷体_GB2312" pitchFamily="49" charset="-122"/>
              </a:defRPr>
            </a:lvl1pPr>
          </a:lstStyle>
          <a:p>
            <a:pPr>
              <a:defRPr/>
            </a:pPr>
            <a:r>
              <a:rPr lang="en-US" altLang="zh-CN"/>
              <a:t>    </a:t>
            </a:r>
            <a:fld id="{925C6019-7219-4116-A2CF-6E0BA069D6B6}" type="slidenum">
              <a:rPr lang="en-US" altLang="zh-CN" sz="1200"/>
              <a:pPr>
                <a:defRPr/>
              </a:pPr>
              <a:t>‹#›</a:t>
            </a:fld>
            <a:endParaRPr lang="en-US" altLang="zh-CN" sz="1200"/>
          </a:p>
        </p:txBody>
      </p:sp>
      <p:sp>
        <p:nvSpPr>
          <p:cNvPr id="442374" name="Rectangle 6"/>
          <p:cNvSpPr>
            <a:spLocks noGrp="1" noChangeArrowheads="1"/>
          </p:cNvSpPr>
          <p:nvPr>
            <p:ph type="sldNum" sz="quarter" idx="4"/>
          </p:nvPr>
        </p:nvSpPr>
        <p:spPr bwMode="auto">
          <a:xfrm>
            <a:off x="6553200" y="6537325"/>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Aft>
                <a:spcPct val="0"/>
              </a:spcAft>
              <a:buClrTx/>
              <a:defRPr kumimoji="0" sz="1200" b="0">
                <a:solidFill>
                  <a:schemeClr val="bg1"/>
                </a:solidFill>
                <a:effectLst/>
                <a:latin typeface="+mn-lt"/>
                <a:ea typeface="+mn-ea"/>
              </a:defRPr>
            </a:lvl1pPr>
          </a:lstStyle>
          <a:p>
            <a:pPr>
              <a:defRPr/>
            </a:pPr>
            <a:fld id="{4D0B176F-CFC9-4721-BEF0-EEC668429B14}" type="slidenum">
              <a:rPr lang="en-US" altLang="zh-CN"/>
              <a:pPr>
                <a:defRPr/>
              </a:pPr>
              <a:t>‹#›</a:t>
            </a:fld>
            <a:endParaRPr lang="en-US" altLang="zh-CN"/>
          </a:p>
        </p:txBody>
      </p:sp>
      <p:pic>
        <p:nvPicPr>
          <p:cNvPr id="1031" name="Picture 7" descr="artplus_nature_naturalcity42_a"/>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91463" y="5935663"/>
            <a:ext cx="12350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artplus_nature_naturalcity42_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1950" y="5916613"/>
            <a:ext cx="8286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artplus_nature_naturalcity42_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61338" y="5608638"/>
            <a:ext cx="4302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artplus_nature_naturalcity42_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102600" y="5849938"/>
            <a:ext cx="1730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Rectangle 11"/>
          <p:cNvSpPr>
            <a:spLocks noGrp="1" noChangeArrowheads="1"/>
          </p:cNvSpPr>
          <p:nvPr>
            <p:ph type="title"/>
          </p:nvPr>
        </p:nvSpPr>
        <p:spPr bwMode="auto">
          <a:xfrm>
            <a:off x="457200" y="228600"/>
            <a:ext cx="82296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707"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Lst>
  <p:hf sldNum="0" hdr="0" dt="0"/>
  <p:txStyles>
    <p:titleStyle>
      <a:lvl1pPr algn="l" rtl="0" eaLnBrk="0" fontAlgn="base" hangingPunct="0">
        <a:spcBef>
          <a:spcPct val="0"/>
        </a:spcBef>
        <a:spcAft>
          <a:spcPct val="0"/>
        </a:spcAft>
        <a:defRPr sz="4200" b="1" i="1">
          <a:solidFill>
            <a:schemeClr val="tx1"/>
          </a:solidFill>
          <a:latin typeface="+mj-lt"/>
          <a:ea typeface="+mj-ea"/>
          <a:cs typeface="+mj-cs"/>
        </a:defRPr>
      </a:lvl1pPr>
      <a:lvl2pPr algn="l" rtl="0" eaLnBrk="0" fontAlgn="base" hangingPunct="0">
        <a:spcBef>
          <a:spcPct val="0"/>
        </a:spcBef>
        <a:spcAft>
          <a:spcPct val="0"/>
        </a:spcAft>
        <a:defRPr sz="4200" b="1" i="1">
          <a:solidFill>
            <a:schemeClr val="tx1"/>
          </a:solidFill>
          <a:latin typeface="隶书" pitchFamily="49" charset="-122"/>
          <a:ea typeface="宋体" pitchFamily="2" charset="-122"/>
        </a:defRPr>
      </a:lvl2pPr>
      <a:lvl3pPr algn="l" rtl="0" eaLnBrk="0" fontAlgn="base" hangingPunct="0">
        <a:spcBef>
          <a:spcPct val="0"/>
        </a:spcBef>
        <a:spcAft>
          <a:spcPct val="0"/>
        </a:spcAft>
        <a:defRPr sz="4200" b="1" i="1">
          <a:solidFill>
            <a:schemeClr val="tx1"/>
          </a:solidFill>
          <a:latin typeface="隶书" pitchFamily="49" charset="-122"/>
          <a:ea typeface="宋体" pitchFamily="2" charset="-122"/>
        </a:defRPr>
      </a:lvl3pPr>
      <a:lvl4pPr algn="l" rtl="0" eaLnBrk="0" fontAlgn="base" hangingPunct="0">
        <a:spcBef>
          <a:spcPct val="0"/>
        </a:spcBef>
        <a:spcAft>
          <a:spcPct val="0"/>
        </a:spcAft>
        <a:defRPr sz="4200" b="1" i="1">
          <a:solidFill>
            <a:schemeClr val="tx1"/>
          </a:solidFill>
          <a:latin typeface="隶书" pitchFamily="49" charset="-122"/>
          <a:ea typeface="宋体" pitchFamily="2" charset="-122"/>
        </a:defRPr>
      </a:lvl4pPr>
      <a:lvl5pPr algn="l" rtl="0" eaLnBrk="0" fontAlgn="base" hangingPunct="0">
        <a:spcBef>
          <a:spcPct val="0"/>
        </a:spcBef>
        <a:spcAft>
          <a:spcPct val="0"/>
        </a:spcAft>
        <a:defRPr sz="4200" b="1" i="1">
          <a:solidFill>
            <a:schemeClr val="tx1"/>
          </a:solidFill>
          <a:latin typeface="隶书" pitchFamily="49" charset="-122"/>
          <a:ea typeface="宋体" pitchFamily="2" charset="-122"/>
        </a:defRPr>
      </a:lvl5pPr>
      <a:lvl6pPr marL="457200" algn="l" rtl="0" fontAlgn="base">
        <a:spcBef>
          <a:spcPct val="0"/>
        </a:spcBef>
        <a:spcAft>
          <a:spcPct val="0"/>
        </a:spcAft>
        <a:defRPr sz="4200" b="1" i="1">
          <a:solidFill>
            <a:schemeClr val="tx1"/>
          </a:solidFill>
          <a:latin typeface="隶书" pitchFamily="49" charset="-122"/>
          <a:ea typeface="宋体" pitchFamily="2" charset="-122"/>
        </a:defRPr>
      </a:lvl6pPr>
      <a:lvl7pPr marL="914400" algn="l" rtl="0" fontAlgn="base">
        <a:spcBef>
          <a:spcPct val="0"/>
        </a:spcBef>
        <a:spcAft>
          <a:spcPct val="0"/>
        </a:spcAft>
        <a:defRPr sz="4200" b="1" i="1">
          <a:solidFill>
            <a:schemeClr val="tx1"/>
          </a:solidFill>
          <a:latin typeface="隶书" pitchFamily="49" charset="-122"/>
          <a:ea typeface="宋体" pitchFamily="2" charset="-122"/>
        </a:defRPr>
      </a:lvl7pPr>
      <a:lvl8pPr marL="1371600" algn="l" rtl="0" fontAlgn="base">
        <a:spcBef>
          <a:spcPct val="0"/>
        </a:spcBef>
        <a:spcAft>
          <a:spcPct val="0"/>
        </a:spcAft>
        <a:defRPr sz="4200" b="1" i="1">
          <a:solidFill>
            <a:schemeClr val="tx1"/>
          </a:solidFill>
          <a:latin typeface="隶书" pitchFamily="49" charset="-122"/>
          <a:ea typeface="宋体" pitchFamily="2" charset="-122"/>
        </a:defRPr>
      </a:lvl8pPr>
      <a:lvl9pPr marL="1828800" algn="l" rtl="0" fontAlgn="base">
        <a:spcBef>
          <a:spcPct val="0"/>
        </a:spcBef>
        <a:spcAft>
          <a:spcPct val="0"/>
        </a:spcAft>
        <a:defRPr sz="4200" b="1" i="1">
          <a:solidFill>
            <a:schemeClr val="tx1"/>
          </a:solidFill>
          <a:latin typeface="隶书" pitchFamily="49" charset="-122"/>
          <a:ea typeface="宋体" pitchFamily="2" charset="-122"/>
        </a:defRPr>
      </a:lvl9pPr>
    </p:titleStyle>
    <p:bodyStyle>
      <a:lvl1pPr marL="342900" indent="-342900" algn="l" rtl="0" eaLnBrk="0" fontAlgn="base" hangingPunct="0">
        <a:spcBef>
          <a:spcPct val="20000"/>
        </a:spcBef>
        <a:spcAft>
          <a:spcPct val="0"/>
        </a:spcAft>
        <a:buClr>
          <a:schemeClr val="fo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1588"/>
            <a:ext cx="9132888" cy="6845300"/>
            <a:chOff x="0" y="1"/>
            <a:chExt cx="5753" cy="4312"/>
          </a:xfrm>
        </p:grpSpPr>
        <p:sp>
          <p:nvSpPr>
            <p:cNvPr id="9219" name="Freeform 3"/>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20000"/>
                </a:spcBef>
                <a:spcAft>
                  <a:spcPct val="0"/>
                </a:spcAft>
                <a:buClrTx/>
                <a:defRPr/>
              </a:pPr>
              <a:endParaRPr lang="zh-CN" altLang="en-US" sz="800">
                <a:solidFill>
                  <a:srgbClr val="FFFFFF"/>
                </a:solidFill>
                <a:latin typeface="宋体" pitchFamily="2" charset="-122"/>
                <a:ea typeface="宋体" pitchFamily="2" charset="-122"/>
              </a:endParaRPr>
            </a:p>
          </p:txBody>
        </p:sp>
        <p:sp>
          <p:nvSpPr>
            <p:cNvPr id="1033" name="Arc 4"/>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sp>
        <p:nvSpPr>
          <p:cNvPr id="9221" name="Rectangle 5"/>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9222"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spcBef>
                <a:spcPct val="0"/>
              </a:spcBef>
              <a:defRPr kumimoji="0" sz="1400" b="0">
                <a:latin typeface="+mn-lt"/>
                <a:ea typeface="宋体" pitchFamily="2" charset="-122"/>
              </a:defRPr>
            </a:lvl1pPr>
          </a:lstStyle>
          <a:p>
            <a:pPr>
              <a:lnSpc>
                <a:spcPct val="100000"/>
              </a:lnSpc>
              <a:spcAft>
                <a:spcPct val="0"/>
              </a:spcAft>
              <a:buClrTx/>
              <a:defRPr/>
            </a:pPr>
            <a:endParaRPr lang="en-US" altLang="zh-CN">
              <a:solidFill>
                <a:srgbClr val="FFFFFF"/>
              </a:solidFill>
            </a:endParaRPr>
          </a:p>
        </p:txBody>
      </p:sp>
      <p:sp>
        <p:nvSpPr>
          <p:cNvPr id="9223"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a:spcBef>
                <a:spcPct val="0"/>
              </a:spcBef>
              <a:defRPr kumimoji="0" sz="1400" b="0">
                <a:latin typeface="+mn-lt"/>
                <a:ea typeface="宋体" pitchFamily="2" charset="-122"/>
              </a:defRPr>
            </a:lvl1pPr>
          </a:lstStyle>
          <a:p>
            <a:pPr>
              <a:lnSpc>
                <a:spcPct val="100000"/>
              </a:lnSpc>
              <a:spcAft>
                <a:spcPct val="0"/>
              </a:spcAft>
              <a:buClrTx/>
              <a:defRPr/>
            </a:pPr>
            <a:endParaRPr lang="en-US" altLang="zh-CN">
              <a:solidFill>
                <a:srgbClr val="FFFFFF"/>
              </a:solidFill>
            </a:endParaRPr>
          </a:p>
        </p:txBody>
      </p:sp>
      <p:sp>
        <p:nvSpPr>
          <p:cNvPr id="9224"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r">
              <a:spcBef>
                <a:spcPct val="0"/>
              </a:spcBef>
              <a:defRPr kumimoji="0" sz="1400" b="0">
                <a:latin typeface="+mn-lt"/>
                <a:ea typeface="宋体" pitchFamily="2" charset="-122"/>
              </a:defRPr>
            </a:lvl1pPr>
          </a:lstStyle>
          <a:p>
            <a:pPr>
              <a:lnSpc>
                <a:spcPct val="100000"/>
              </a:lnSpc>
              <a:spcAft>
                <a:spcPct val="0"/>
              </a:spcAft>
              <a:buClrTx/>
              <a:defRPr/>
            </a:pPr>
            <a:fld id="{63E7BEF6-7276-4B09-9A62-DB3733B1D5FF}" type="slidenum">
              <a:rPr lang="zh-CN" altLang="en-US">
                <a:solidFill>
                  <a:srgbClr val="FFFFFF"/>
                </a:solidFill>
              </a:rPr>
              <a:pPr>
                <a:lnSpc>
                  <a:spcPct val="100000"/>
                </a:lnSpc>
                <a:spcAft>
                  <a:spcPct val="0"/>
                </a:spcAft>
                <a:buClrTx/>
                <a:defRPr/>
              </a:pPr>
              <a:t>‹#›</a:t>
            </a:fld>
            <a:endParaRPr lang="en-US" altLang="zh-CN">
              <a:solidFill>
                <a:srgbClr val="FFFFFF"/>
              </a:solidFill>
            </a:endParaRPr>
          </a:p>
        </p:txBody>
      </p:sp>
      <p:sp>
        <p:nvSpPr>
          <p:cNvPr id="1031" name="Rectangle 9"/>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04922912"/>
      </p:ext>
    </p:extLst>
  </p:cSld>
  <p:clrMap bg1="dk2" tx1="lt1" bg2="dk1"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Lst>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1588"/>
            <a:ext cx="9132888" cy="6845300"/>
            <a:chOff x="0" y="1"/>
            <a:chExt cx="5753" cy="4312"/>
          </a:xfrm>
        </p:grpSpPr>
        <p:sp>
          <p:nvSpPr>
            <p:cNvPr id="9219" name="Freeform 3"/>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20000"/>
                </a:spcBef>
                <a:spcAft>
                  <a:spcPct val="0"/>
                </a:spcAft>
                <a:buClrTx/>
                <a:defRPr/>
              </a:pPr>
              <a:endParaRPr lang="zh-CN" altLang="en-US" sz="800">
                <a:solidFill>
                  <a:srgbClr val="FFFFFF"/>
                </a:solidFill>
                <a:latin typeface="宋体" pitchFamily="2" charset="-122"/>
                <a:ea typeface="宋体" pitchFamily="2" charset="-122"/>
              </a:endParaRPr>
            </a:p>
          </p:txBody>
        </p:sp>
        <p:sp>
          <p:nvSpPr>
            <p:cNvPr id="1033" name="Arc 4"/>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sp>
        <p:nvSpPr>
          <p:cNvPr id="9221" name="Rectangle 5"/>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9222"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spcBef>
                <a:spcPct val="0"/>
              </a:spcBef>
              <a:defRPr kumimoji="0" sz="1400" b="0">
                <a:latin typeface="+mn-lt"/>
                <a:ea typeface="宋体" pitchFamily="2" charset="-122"/>
              </a:defRPr>
            </a:lvl1pPr>
          </a:lstStyle>
          <a:p>
            <a:pPr>
              <a:lnSpc>
                <a:spcPct val="100000"/>
              </a:lnSpc>
              <a:spcAft>
                <a:spcPct val="0"/>
              </a:spcAft>
              <a:buClrTx/>
              <a:defRPr/>
            </a:pPr>
            <a:endParaRPr lang="en-US" altLang="zh-CN">
              <a:solidFill>
                <a:srgbClr val="FFFFFF"/>
              </a:solidFill>
            </a:endParaRPr>
          </a:p>
        </p:txBody>
      </p:sp>
      <p:sp>
        <p:nvSpPr>
          <p:cNvPr id="9223"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a:spcBef>
                <a:spcPct val="0"/>
              </a:spcBef>
              <a:defRPr kumimoji="0" sz="1400" b="0">
                <a:latin typeface="+mn-lt"/>
                <a:ea typeface="宋体" pitchFamily="2" charset="-122"/>
              </a:defRPr>
            </a:lvl1pPr>
          </a:lstStyle>
          <a:p>
            <a:pPr>
              <a:lnSpc>
                <a:spcPct val="100000"/>
              </a:lnSpc>
              <a:spcAft>
                <a:spcPct val="0"/>
              </a:spcAft>
              <a:buClrTx/>
              <a:defRPr/>
            </a:pPr>
            <a:endParaRPr lang="en-US" altLang="zh-CN">
              <a:solidFill>
                <a:srgbClr val="FFFFFF"/>
              </a:solidFill>
            </a:endParaRPr>
          </a:p>
        </p:txBody>
      </p:sp>
      <p:sp>
        <p:nvSpPr>
          <p:cNvPr id="9224"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r">
              <a:spcBef>
                <a:spcPct val="0"/>
              </a:spcBef>
              <a:defRPr kumimoji="0" sz="1400" b="0">
                <a:latin typeface="+mn-lt"/>
                <a:ea typeface="宋体" pitchFamily="2" charset="-122"/>
              </a:defRPr>
            </a:lvl1pPr>
          </a:lstStyle>
          <a:p>
            <a:pPr>
              <a:lnSpc>
                <a:spcPct val="100000"/>
              </a:lnSpc>
              <a:spcAft>
                <a:spcPct val="0"/>
              </a:spcAft>
              <a:buClrTx/>
              <a:defRPr/>
            </a:pPr>
            <a:fld id="{63E7BEF6-7276-4B09-9A62-DB3733B1D5FF}" type="slidenum">
              <a:rPr lang="zh-CN" altLang="en-US">
                <a:solidFill>
                  <a:srgbClr val="FFFFFF"/>
                </a:solidFill>
              </a:rPr>
              <a:pPr>
                <a:lnSpc>
                  <a:spcPct val="100000"/>
                </a:lnSpc>
                <a:spcAft>
                  <a:spcPct val="0"/>
                </a:spcAft>
                <a:buClrTx/>
                <a:defRPr/>
              </a:pPr>
              <a:t>‹#›</a:t>
            </a:fld>
            <a:endParaRPr lang="en-US" altLang="zh-CN">
              <a:solidFill>
                <a:srgbClr val="FFFFFF"/>
              </a:solidFill>
            </a:endParaRPr>
          </a:p>
        </p:txBody>
      </p:sp>
      <p:sp>
        <p:nvSpPr>
          <p:cNvPr id="1031" name="Rectangle 9"/>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66167891"/>
      </p:ext>
    </p:extLst>
  </p:cSld>
  <p:clrMap bg1="dk2" tx1="lt1" bg2="dk1"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Lst>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hidden="1"/>
          <p:cNvPicPr preferRelativeResize="0">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303713"/>
            <a:ext cx="9144000" cy="2554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hidden="1"/>
          <p:cNvPicPr preferRelativeResize="0">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0"/>
            <a:ext cx="1685925"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8" name="Rectangle 4" hidden="1"/>
          <p:cNvSpPr>
            <a:spLocks noGrp="1" noChangeArrowheads="1"/>
          </p:cNvSpPr>
          <p:nvPr>
            <p:ph type="title"/>
          </p:nvPr>
        </p:nvSpPr>
        <p:spPr bwMode="auto">
          <a:xfrm>
            <a:off x="609600" y="381000"/>
            <a:ext cx="12954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ru-RU"/>
              <a:t>单击此处编辑母版标题样式</a:t>
            </a:r>
          </a:p>
        </p:txBody>
      </p:sp>
      <p:sp>
        <p:nvSpPr>
          <p:cNvPr id="1029" name="Rectangle 5" hidden="1"/>
          <p:cNvSpPr>
            <a:spLocks noGrp="1" noChangeArrowheads="1"/>
          </p:cNvSpPr>
          <p:nvPr>
            <p:ph type="body" idx="1"/>
          </p:nvPr>
        </p:nvSpPr>
        <p:spPr bwMode="auto">
          <a:xfrm>
            <a:off x="2667000" y="381000"/>
            <a:ext cx="58674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ru-RU"/>
              <a:t>单击此处编辑母版文本样式</a:t>
            </a:r>
          </a:p>
          <a:p>
            <a:pPr lvl="1"/>
            <a:r>
              <a:rPr lang="zh-CN" altLang="ru-RU"/>
              <a:t>第二级</a:t>
            </a:r>
          </a:p>
          <a:p>
            <a:pPr lvl="2"/>
            <a:r>
              <a:rPr lang="zh-CN" altLang="ru-RU"/>
              <a:t>第三级</a:t>
            </a:r>
          </a:p>
          <a:p>
            <a:pPr lvl="3"/>
            <a:r>
              <a:rPr lang="zh-CN" altLang="ru-RU"/>
              <a:t>第四级</a:t>
            </a:r>
          </a:p>
          <a:p>
            <a:pPr lvl="4"/>
            <a:r>
              <a:rPr lang="zh-CN" altLang="ru-RU"/>
              <a:t>第五级</a:t>
            </a:r>
          </a:p>
        </p:txBody>
      </p:sp>
    </p:spTree>
    <p:extLst>
      <p:ext uri="{BB962C8B-B14F-4D97-AF65-F5344CB8AC3E}">
        <p14:creationId xmlns:p14="http://schemas.microsoft.com/office/powerpoint/2010/main" val="2291800387"/>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ransition spd="slow">
    <p:randomBar dir="vert"/>
  </p:transition>
  <p:txStyles>
    <p:titleStyle>
      <a:lvl1pPr algn="ctr" rtl="0" eaLnBrk="0" fontAlgn="base" hangingPunct="0">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1pPr>
      <a:lvl2pPr algn="ctr" rtl="0" eaLnBrk="0" fontAlgn="base" hangingPunct="0">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2pPr>
      <a:lvl3pPr algn="ctr" rtl="0" eaLnBrk="0" fontAlgn="base" hangingPunct="0">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3pPr>
      <a:lvl4pPr algn="ctr" rtl="0" eaLnBrk="0" fontAlgn="base" hangingPunct="0">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4pPr>
      <a:lvl5pPr algn="ctr" rtl="0" eaLnBrk="0" fontAlgn="base" hangingPunct="0">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5pPr>
      <a:lvl6pPr marL="457200" algn="ctr" rtl="0" fontAlgn="base">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6pPr>
      <a:lvl7pPr marL="914400" algn="ctr" rtl="0" fontAlgn="base">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7pPr>
      <a:lvl8pPr marL="1371600" algn="ctr" rtl="0" fontAlgn="base">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8pPr>
      <a:lvl9pPr marL="1828800" algn="ctr" rtl="0" fontAlgn="base">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9pPr>
    </p:titleStyle>
    <p:bodyStyle>
      <a:lvl1pPr marL="342900" indent="-342900" algn="l" rtl="0" eaLnBrk="0" fontAlgn="base" hangingPunct="0">
        <a:spcBef>
          <a:spcPct val="20000"/>
        </a:spcBef>
        <a:spcAft>
          <a:spcPct val="0"/>
        </a:spcAft>
        <a:buClr>
          <a:srgbClr val="FF3300"/>
        </a:buClr>
        <a:buSzPct val="70000"/>
        <a:buFont typeface="Wingdings" pitchFamily="2" charset="2"/>
        <a:buChar char="|"/>
        <a:defRPr kumimoji="1" sz="3200">
          <a:solidFill>
            <a:schemeClr val="tx1"/>
          </a:solidFill>
          <a:latin typeface="Times New Roman" pitchFamily="18" charset="0"/>
          <a:ea typeface="宋体" charset="-122"/>
        </a:defRPr>
      </a:lvl1pPr>
      <a:lvl2pPr marL="742950" indent="-285750" algn="l" rtl="0" eaLnBrk="0" fontAlgn="base" hangingPunct="0">
        <a:spcBef>
          <a:spcPct val="20000"/>
        </a:spcBef>
        <a:spcAft>
          <a:spcPct val="0"/>
        </a:spcAft>
        <a:buClr>
          <a:srgbClr val="FF3300"/>
        </a:buClr>
        <a:buSzPct val="70000"/>
        <a:buFont typeface="Wingdings" pitchFamily="2" charset="2"/>
        <a:buChar char="z"/>
        <a:defRPr kumimoji="1" sz="2800">
          <a:solidFill>
            <a:schemeClr val="tx1"/>
          </a:solidFill>
          <a:latin typeface="Times New Roman" pitchFamily="18" charset="0"/>
          <a:ea typeface="宋体" charset="-122"/>
        </a:defRPr>
      </a:lvl2pPr>
      <a:lvl3pPr marL="1143000" indent="-228600" algn="l" rtl="0" eaLnBrk="0" fontAlgn="base" hangingPunct="0">
        <a:spcBef>
          <a:spcPct val="20000"/>
        </a:spcBef>
        <a:spcAft>
          <a:spcPct val="0"/>
        </a:spcAft>
        <a:buClr>
          <a:srgbClr val="FF3300"/>
        </a:buClr>
        <a:buSzPct val="70000"/>
        <a:buFont typeface="Wingdings" pitchFamily="2" charset="2"/>
        <a:buChar char="]"/>
        <a:defRPr kumimoji="1" sz="2400">
          <a:solidFill>
            <a:schemeClr val="tx1"/>
          </a:solidFill>
          <a:latin typeface="Times New Roman" pitchFamily="18" charset="0"/>
          <a:ea typeface="宋体" charset="-122"/>
        </a:defRPr>
      </a:lvl3pPr>
      <a:lvl4pPr marL="1600200" indent="-228600" algn="l" rtl="0" eaLnBrk="0" fontAlgn="base" hangingPunct="0">
        <a:spcBef>
          <a:spcPct val="20000"/>
        </a:spcBef>
        <a:spcAft>
          <a:spcPct val="0"/>
        </a:spcAft>
        <a:buClr>
          <a:srgbClr val="FF3300"/>
        </a:buClr>
        <a:buSzPct val="70000"/>
        <a:buFont typeface="Wingdings" pitchFamily="2" charset="2"/>
        <a:buChar char="l"/>
        <a:defRPr kumimoji="1" sz="2200">
          <a:solidFill>
            <a:schemeClr val="tx1"/>
          </a:solidFill>
          <a:latin typeface="Times New Roman" pitchFamily="18" charset="0"/>
          <a:ea typeface="宋体" charset="-122"/>
        </a:defRPr>
      </a:lvl4pPr>
      <a:lvl5pPr marL="2057400" indent="-228600" algn="l" rtl="0" eaLnBrk="0" fontAlgn="base" hangingPunct="0">
        <a:spcBef>
          <a:spcPct val="20000"/>
        </a:spcBef>
        <a:spcAft>
          <a:spcPct val="0"/>
        </a:spcAft>
        <a:buClr>
          <a:srgbClr val="FF3300"/>
        </a:buClr>
        <a:buSzPct val="70000"/>
        <a:buFont typeface="Wingdings" pitchFamily="2" charset="2"/>
        <a:buChar char=""/>
        <a:defRPr kumimoji="1" sz="2000">
          <a:solidFill>
            <a:schemeClr val="tx1"/>
          </a:solidFill>
          <a:latin typeface="Times New Roman" pitchFamily="18" charset="0"/>
          <a:ea typeface="宋体" charset="-122"/>
        </a:defRPr>
      </a:lvl5pPr>
      <a:lvl6pPr marL="25146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Times New Roman" pitchFamily="18" charset="0"/>
          <a:ea typeface="宋体" charset="-122"/>
        </a:defRPr>
      </a:lvl6pPr>
      <a:lvl7pPr marL="29718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Times New Roman" pitchFamily="18" charset="0"/>
          <a:ea typeface="宋体" charset="-122"/>
        </a:defRPr>
      </a:lvl7pPr>
      <a:lvl8pPr marL="34290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Times New Roman" pitchFamily="18" charset="0"/>
          <a:ea typeface="宋体" charset="-122"/>
        </a:defRPr>
      </a:lvl8pPr>
      <a:lvl9pPr marL="38862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Times New Roman" pitchFamily="18" charset="0"/>
          <a:ea typeface="宋体" charset="-122"/>
        </a:defRPr>
      </a:lvl9pPr>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29698" name="Group 2"/>
          <p:cNvGrpSpPr>
            <a:grpSpLocks/>
          </p:cNvGrpSpPr>
          <p:nvPr/>
        </p:nvGrpSpPr>
        <p:grpSpPr bwMode="auto">
          <a:xfrm>
            <a:off x="53975" y="152400"/>
            <a:ext cx="8991600" cy="6599238"/>
            <a:chOff x="34" y="96"/>
            <a:chExt cx="5664" cy="4157"/>
          </a:xfrm>
        </p:grpSpPr>
        <p:sp>
          <p:nvSpPr>
            <p:cNvPr id="29704" name="AutoShape 3"/>
            <p:cNvSpPr>
              <a:spLocks noChangeArrowheads="1"/>
            </p:cNvSpPr>
            <p:nvPr/>
          </p:nvSpPr>
          <p:spPr bwMode="auto">
            <a:xfrm>
              <a:off x="130" y="178"/>
              <a:ext cx="5568" cy="4075"/>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sp>
          <p:nvSpPr>
            <p:cNvPr id="29705" name="AutoShape 4"/>
            <p:cNvSpPr>
              <a:spLocks noChangeArrowheads="1"/>
            </p:cNvSpPr>
            <p:nvPr/>
          </p:nvSpPr>
          <p:spPr bwMode="auto">
            <a:xfrm>
              <a:off x="34" y="96"/>
              <a:ext cx="5664" cy="576"/>
            </a:xfrm>
            <a:prstGeom prst="roundRect">
              <a:avLst>
                <a:gd name="adj" fmla="val 16667"/>
              </a:avLst>
            </a:prstGeom>
            <a:solidFill>
              <a:srgbClr val="FFFFFF"/>
            </a:solidFill>
            <a:ln>
              <a:noFill/>
            </a:ln>
            <a:effectLst>
              <a:outerShdw dist="107763" dir="8100000" algn="ctr" rotWithShape="0">
                <a:schemeClr val="tx2">
                  <a:alpha val="50000"/>
                </a:schemeClr>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grpSp>
      <p:sp>
        <p:nvSpPr>
          <p:cNvPr id="28677" name="Rectangle 5"/>
          <p:cNvSpPr>
            <a:spLocks noGrp="1" noChangeArrowheads="1"/>
          </p:cNvSpPr>
          <p:nvPr>
            <p:ph type="title"/>
          </p:nvPr>
        </p:nvSpPr>
        <p:spPr bwMode="auto">
          <a:xfrm>
            <a:off x="3048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8678" name="Rectangle 6"/>
          <p:cNvSpPr>
            <a:spLocks noGrp="1" noChangeArrowheads="1"/>
          </p:cNvSpPr>
          <p:nvPr>
            <p:ph type="body" idx="1"/>
          </p:nvPr>
        </p:nvSpPr>
        <p:spPr bwMode="auto">
          <a:xfrm>
            <a:off x="457200" y="1295400"/>
            <a:ext cx="8229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8679" name="Rectangle 7"/>
          <p:cNvSpPr>
            <a:spLocks noGrp="1" noChangeArrowheads="1"/>
          </p:cNvSpPr>
          <p:nvPr>
            <p:ph type="dt" sz="half" idx="2"/>
          </p:nvPr>
        </p:nvSpPr>
        <p:spPr bwMode="auto">
          <a:xfrm>
            <a:off x="457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kumimoji="0" sz="1400" b="0">
                <a:solidFill>
                  <a:srgbClr val="000000"/>
                </a:solidFill>
                <a:latin typeface="Arial" charset="0"/>
              </a:defRPr>
            </a:lvl1pPr>
          </a:lstStyle>
          <a:p>
            <a:pPr>
              <a:lnSpc>
                <a:spcPct val="100000"/>
              </a:lnSpc>
              <a:spcAft>
                <a:spcPct val="0"/>
              </a:spcAft>
              <a:buClrTx/>
              <a:defRPr/>
            </a:pPr>
            <a:endParaRPr lang="en-US" altLang="zh-CN">
              <a:ea typeface="宋体" pitchFamily="2" charset="-122"/>
            </a:endParaRPr>
          </a:p>
        </p:txBody>
      </p:sp>
      <p:sp>
        <p:nvSpPr>
          <p:cNvPr id="28680" name="Rectangle 8"/>
          <p:cNvSpPr>
            <a:spLocks noGrp="1" noChangeArrowheads="1"/>
          </p:cNvSpPr>
          <p:nvPr>
            <p:ph type="ftr" sz="quarter" idx="3"/>
          </p:nvPr>
        </p:nvSpPr>
        <p:spPr bwMode="auto">
          <a:xfrm>
            <a:off x="3124200" y="6477000"/>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kumimoji="0" sz="1400" b="0">
                <a:solidFill>
                  <a:srgbClr val="000000"/>
                </a:solidFill>
                <a:latin typeface="Arial" charset="0"/>
              </a:defRPr>
            </a:lvl1pPr>
          </a:lstStyle>
          <a:p>
            <a:pPr>
              <a:lnSpc>
                <a:spcPct val="100000"/>
              </a:lnSpc>
              <a:spcAft>
                <a:spcPct val="0"/>
              </a:spcAft>
              <a:buClrTx/>
              <a:defRPr/>
            </a:pPr>
            <a:endParaRPr lang="en-US" altLang="zh-CN">
              <a:ea typeface="宋体" pitchFamily="2" charset="-122"/>
            </a:endParaRPr>
          </a:p>
        </p:txBody>
      </p:sp>
      <p:sp>
        <p:nvSpPr>
          <p:cNvPr id="28681" name="Rectangle 9"/>
          <p:cNvSpPr>
            <a:spLocks noGrp="1" noChangeArrowheads="1"/>
          </p:cNvSpPr>
          <p:nvPr>
            <p:ph type="sldNum" sz="quarter" idx="4"/>
          </p:nvPr>
        </p:nvSpPr>
        <p:spPr bwMode="auto">
          <a:xfrm>
            <a:off x="6553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kumimoji="0" sz="1400" b="0">
                <a:solidFill>
                  <a:srgbClr val="000000"/>
                </a:solidFill>
                <a:latin typeface="Arial" charset="0"/>
              </a:defRPr>
            </a:lvl1pPr>
          </a:lstStyle>
          <a:p>
            <a:pPr>
              <a:lnSpc>
                <a:spcPct val="100000"/>
              </a:lnSpc>
              <a:spcAft>
                <a:spcPct val="0"/>
              </a:spcAft>
              <a:buClrTx/>
              <a:defRPr/>
            </a:pPr>
            <a:fld id="{B2651B11-A96F-4BF9-A1F9-AAA02FE79C9E}" type="slidenum">
              <a:rPr lang="en-US" altLang="zh-CN">
                <a:ea typeface="宋体" pitchFamily="2" charset="-122"/>
              </a:rPr>
              <a:pPr>
                <a:lnSpc>
                  <a:spcPct val="100000"/>
                </a:lnSpc>
                <a:spcAft>
                  <a:spcPct val="0"/>
                </a:spcAft>
                <a:buClrTx/>
                <a:defRPr/>
              </a:pPr>
              <a:t>‹#›</a:t>
            </a:fld>
            <a:endParaRPr lang="en-US" altLang="zh-CN">
              <a:ea typeface="宋体" pitchFamily="2" charset="-122"/>
            </a:endParaRPr>
          </a:p>
        </p:txBody>
      </p:sp>
    </p:spTree>
    <p:extLst>
      <p:ext uri="{BB962C8B-B14F-4D97-AF65-F5344CB8AC3E}">
        <p14:creationId xmlns:p14="http://schemas.microsoft.com/office/powerpoint/2010/main" val="2480805579"/>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30722" name="Group 2"/>
          <p:cNvGrpSpPr>
            <a:grpSpLocks/>
          </p:cNvGrpSpPr>
          <p:nvPr/>
        </p:nvGrpSpPr>
        <p:grpSpPr bwMode="auto">
          <a:xfrm>
            <a:off x="53975" y="152400"/>
            <a:ext cx="8991600" cy="6599238"/>
            <a:chOff x="34" y="96"/>
            <a:chExt cx="5664" cy="4157"/>
          </a:xfrm>
        </p:grpSpPr>
        <p:sp>
          <p:nvSpPr>
            <p:cNvPr id="30728" name="AutoShape 3"/>
            <p:cNvSpPr>
              <a:spLocks noChangeArrowheads="1"/>
            </p:cNvSpPr>
            <p:nvPr/>
          </p:nvSpPr>
          <p:spPr bwMode="auto">
            <a:xfrm>
              <a:off x="130" y="178"/>
              <a:ext cx="5568" cy="4075"/>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sp>
          <p:nvSpPr>
            <p:cNvPr id="30729" name="AutoShape 4"/>
            <p:cNvSpPr>
              <a:spLocks noChangeArrowheads="1"/>
            </p:cNvSpPr>
            <p:nvPr/>
          </p:nvSpPr>
          <p:spPr bwMode="auto">
            <a:xfrm>
              <a:off x="34" y="96"/>
              <a:ext cx="5664" cy="576"/>
            </a:xfrm>
            <a:prstGeom prst="roundRect">
              <a:avLst>
                <a:gd name="adj" fmla="val 16667"/>
              </a:avLst>
            </a:prstGeom>
            <a:solidFill>
              <a:srgbClr val="FFFFFF"/>
            </a:solidFill>
            <a:ln>
              <a:noFill/>
            </a:ln>
            <a:effectLst>
              <a:outerShdw dist="107763" dir="8100000" algn="ctr" rotWithShape="0">
                <a:schemeClr val="tx2">
                  <a:alpha val="50000"/>
                </a:schemeClr>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grpSp>
      <p:sp>
        <p:nvSpPr>
          <p:cNvPr id="28677" name="Rectangle 5"/>
          <p:cNvSpPr>
            <a:spLocks noGrp="1" noChangeArrowheads="1"/>
          </p:cNvSpPr>
          <p:nvPr>
            <p:ph type="title"/>
          </p:nvPr>
        </p:nvSpPr>
        <p:spPr bwMode="auto">
          <a:xfrm>
            <a:off x="3048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8678" name="Rectangle 6"/>
          <p:cNvSpPr>
            <a:spLocks noGrp="1" noChangeArrowheads="1"/>
          </p:cNvSpPr>
          <p:nvPr>
            <p:ph type="body" idx="1"/>
          </p:nvPr>
        </p:nvSpPr>
        <p:spPr bwMode="auto">
          <a:xfrm>
            <a:off x="457200" y="1295400"/>
            <a:ext cx="8229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8679" name="Rectangle 7"/>
          <p:cNvSpPr>
            <a:spLocks noGrp="1" noChangeArrowheads="1"/>
          </p:cNvSpPr>
          <p:nvPr>
            <p:ph type="dt" sz="half" idx="2"/>
          </p:nvPr>
        </p:nvSpPr>
        <p:spPr bwMode="auto">
          <a:xfrm>
            <a:off x="457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kumimoji="0" sz="1400" b="0">
                <a:solidFill>
                  <a:srgbClr val="000000"/>
                </a:solidFill>
                <a:latin typeface="Arial" charset="0"/>
              </a:defRPr>
            </a:lvl1pPr>
          </a:lstStyle>
          <a:p>
            <a:pPr>
              <a:lnSpc>
                <a:spcPct val="100000"/>
              </a:lnSpc>
              <a:spcAft>
                <a:spcPct val="0"/>
              </a:spcAft>
              <a:buClrTx/>
              <a:defRPr/>
            </a:pPr>
            <a:endParaRPr lang="en-US" altLang="zh-CN">
              <a:ea typeface="宋体" pitchFamily="2" charset="-122"/>
            </a:endParaRPr>
          </a:p>
        </p:txBody>
      </p:sp>
      <p:sp>
        <p:nvSpPr>
          <p:cNvPr id="28680" name="Rectangle 8"/>
          <p:cNvSpPr>
            <a:spLocks noGrp="1" noChangeArrowheads="1"/>
          </p:cNvSpPr>
          <p:nvPr>
            <p:ph type="ftr" sz="quarter" idx="3"/>
          </p:nvPr>
        </p:nvSpPr>
        <p:spPr bwMode="auto">
          <a:xfrm>
            <a:off x="3124200" y="6477000"/>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kumimoji="0" sz="1400" b="0">
                <a:solidFill>
                  <a:srgbClr val="000000"/>
                </a:solidFill>
                <a:latin typeface="Arial" charset="0"/>
              </a:defRPr>
            </a:lvl1pPr>
          </a:lstStyle>
          <a:p>
            <a:pPr>
              <a:lnSpc>
                <a:spcPct val="100000"/>
              </a:lnSpc>
              <a:spcAft>
                <a:spcPct val="0"/>
              </a:spcAft>
              <a:buClrTx/>
              <a:defRPr/>
            </a:pPr>
            <a:endParaRPr lang="en-US" altLang="zh-CN">
              <a:ea typeface="宋体" pitchFamily="2" charset="-122"/>
            </a:endParaRPr>
          </a:p>
        </p:txBody>
      </p:sp>
      <p:sp>
        <p:nvSpPr>
          <p:cNvPr id="28681" name="Rectangle 9"/>
          <p:cNvSpPr>
            <a:spLocks noGrp="1" noChangeArrowheads="1"/>
          </p:cNvSpPr>
          <p:nvPr>
            <p:ph type="sldNum" sz="quarter" idx="4"/>
          </p:nvPr>
        </p:nvSpPr>
        <p:spPr bwMode="auto">
          <a:xfrm>
            <a:off x="6553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kumimoji="0" sz="1400" b="0">
                <a:solidFill>
                  <a:srgbClr val="000000"/>
                </a:solidFill>
                <a:latin typeface="Arial" charset="0"/>
              </a:defRPr>
            </a:lvl1pPr>
          </a:lstStyle>
          <a:p>
            <a:pPr>
              <a:lnSpc>
                <a:spcPct val="100000"/>
              </a:lnSpc>
              <a:spcAft>
                <a:spcPct val="0"/>
              </a:spcAft>
              <a:buClrTx/>
              <a:defRPr/>
            </a:pPr>
            <a:fld id="{99E7850A-3B4C-4242-A4D4-27E38B58858B}" type="slidenum">
              <a:rPr lang="en-US" altLang="zh-CN">
                <a:ea typeface="宋体" pitchFamily="2" charset="-122"/>
              </a:rPr>
              <a:pPr>
                <a:lnSpc>
                  <a:spcPct val="100000"/>
                </a:lnSpc>
                <a:spcAft>
                  <a:spcPct val="0"/>
                </a:spcAft>
                <a:buClrTx/>
                <a:defRPr/>
              </a:pPr>
              <a:t>‹#›</a:t>
            </a:fld>
            <a:endParaRPr lang="en-US" altLang="zh-CN">
              <a:ea typeface="宋体" pitchFamily="2" charset="-122"/>
            </a:endParaRPr>
          </a:p>
        </p:txBody>
      </p:sp>
    </p:spTree>
    <p:extLst>
      <p:ext uri="{BB962C8B-B14F-4D97-AF65-F5344CB8AC3E}">
        <p14:creationId xmlns:p14="http://schemas.microsoft.com/office/powerpoint/2010/main" val="2453306723"/>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Lst>
  <p:txStyles>
    <p:titleStyle>
      <a:lvl1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31746" name="Group 2"/>
          <p:cNvGrpSpPr>
            <a:grpSpLocks/>
          </p:cNvGrpSpPr>
          <p:nvPr/>
        </p:nvGrpSpPr>
        <p:grpSpPr bwMode="auto">
          <a:xfrm>
            <a:off x="53975" y="152400"/>
            <a:ext cx="8991600" cy="6599238"/>
            <a:chOff x="34" y="96"/>
            <a:chExt cx="5664" cy="4157"/>
          </a:xfrm>
        </p:grpSpPr>
        <p:sp>
          <p:nvSpPr>
            <p:cNvPr id="31752" name="AutoShape 3"/>
            <p:cNvSpPr>
              <a:spLocks noChangeArrowheads="1"/>
            </p:cNvSpPr>
            <p:nvPr/>
          </p:nvSpPr>
          <p:spPr bwMode="auto">
            <a:xfrm>
              <a:off x="130" y="178"/>
              <a:ext cx="5568" cy="4075"/>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sp>
          <p:nvSpPr>
            <p:cNvPr id="31753" name="AutoShape 4"/>
            <p:cNvSpPr>
              <a:spLocks noChangeArrowheads="1"/>
            </p:cNvSpPr>
            <p:nvPr/>
          </p:nvSpPr>
          <p:spPr bwMode="auto">
            <a:xfrm>
              <a:off x="34" y="96"/>
              <a:ext cx="5664" cy="576"/>
            </a:xfrm>
            <a:prstGeom prst="roundRect">
              <a:avLst>
                <a:gd name="adj" fmla="val 16667"/>
              </a:avLst>
            </a:prstGeom>
            <a:solidFill>
              <a:srgbClr val="FFFFFF"/>
            </a:solidFill>
            <a:ln>
              <a:noFill/>
            </a:ln>
            <a:effectLst>
              <a:outerShdw dist="107763" dir="8100000" algn="ctr" rotWithShape="0">
                <a:schemeClr val="tx2">
                  <a:alpha val="50000"/>
                </a:schemeClr>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grpSp>
      <p:sp>
        <p:nvSpPr>
          <p:cNvPr id="28677" name="Rectangle 5"/>
          <p:cNvSpPr>
            <a:spLocks noGrp="1" noChangeArrowheads="1"/>
          </p:cNvSpPr>
          <p:nvPr>
            <p:ph type="title"/>
          </p:nvPr>
        </p:nvSpPr>
        <p:spPr bwMode="auto">
          <a:xfrm>
            <a:off x="3048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8678" name="Rectangle 6"/>
          <p:cNvSpPr>
            <a:spLocks noGrp="1" noChangeArrowheads="1"/>
          </p:cNvSpPr>
          <p:nvPr>
            <p:ph type="body" idx="1"/>
          </p:nvPr>
        </p:nvSpPr>
        <p:spPr bwMode="auto">
          <a:xfrm>
            <a:off x="457200" y="1295400"/>
            <a:ext cx="8229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8679" name="Rectangle 7"/>
          <p:cNvSpPr>
            <a:spLocks noGrp="1" noChangeArrowheads="1"/>
          </p:cNvSpPr>
          <p:nvPr>
            <p:ph type="dt" sz="half" idx="2"/>
          </p:nvPr>
        </p:nvSpPr>
        <p:spPr bwMode="auto">
          <a:xfrm>
            <a:off x="457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kumimoji="0" sz="1400" b="0">
                <a:solidFill>
                  <a:srgbClr val="000000"/>
                </a:solidFill>
                <a:latin typeface="Arial" charset="0"/>
              </a:defRPr>
            </a:lvl1pPr>
          </a:lstStyle>
          <a:p>
            <a:pPr>
              <a:lnSpc>
                <a:spcPct val="100000"/>
              </a:lnSpc>
              <a:spcAft>
                <a:spcPct val="0"/>
              </a:spcAft>
              <a:buClrTx/>
              <a:defRPr/>
            </a:pPr>
            <a:endParaRPr lang="en-US" altLang="zh-CN">
              <a:ea typeface="宋体" pitchFamily="2" charset="-122"/>
            </a:endParaRPr>
          </a:p>
        </p:txBody>
      </p:sp>
      <p:sp>
        <p:nvSpPr>
          <p:cNvPr id="28680" name="Rectangle 8"/>
          <p:cNvSpPr>
            <a:spLocks noGrp="1" noChangeArrowheads="1"/>
          </p:cNvSpPr>
          <p:nvPr>
            <p:ph type="ftr" sz="quarter" idx="3"/>
          </p:nvPr>
        </p:nvSpPr>
        <p:spPr bwMode="auto">
          <a:xfrm>
            <a:off x="3124200" y="6477000"/>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kumimoji="0" sz="1400" b="0">
                <a:solidFill>
                  <a:srgbClr val="000000"/>
                </a:solidFill>
                <a:latin typeface="Arial" charset="0"/>
              </a:defRPr>
            </a:lvl1pPr>
          </a:lstStyle>
          <a:p>
            <a:pPr>
              <a:lnSpc>
                <a:spcPct val="100000"/>
              </a:lnSpc>
              <a:spcAft>
                <a:spcPct val="0"/>
              </a:spcAft>
              <a:buClrTx/>
              <a:defRPr/>
            </a:pPr>
            <a:endParaRPr lang="en-US" altLang="zh-CN">
              <a:ea typeface="宋体" pitchFamily="2" charset="-122"/>
            </a:endParaRPr>
          </a:p>
        </p:txBody>
      </p:sp>
      <p:sp>
        <p:nvSpPr>
          <p:cNvPr id="28681" name="Rectangle 9"/>
          <p:cNvSpPr>
            <a:spLocks noGrp="1" noChangeArrowheads="1"/>
          </p:cNvSpPr>
          <p:nvPr>
            <p:ph type="sldNum" sz="quarter" idx="4"/>
          </p:nvPr>
        </p:nvSpPr>
        <p:spPr bwMode="auto">
          <a:xfrm>
            <a:off x="6553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kumimoji="0" sz="1400" b="0">
                <a:solidFill>
                  <a:srgbClr val="000000"/>
                </a:solidFill>
                <a:latin typeface="Arial" charset="0"/>
              </a:defRPr>
            </a:lvl1pPr>
          </a:lstStyle>
          <a:p>
            <a:pPr>
              <a:lnSpc>
                <a:spcPct val="100000"/>
              </a:lnSpc>
              <a:spcAft>
                <a:spcPct val="0"/>
              </a:spcAft>
              <a:buClrTx/>
              <a:defRPr/>
            </a:pPr>
            <a:fld id="{03A6FD84-2490-4307-B56F-441A8C757A09}" type="slidenum">
              <a:rPr lang="en-US" altLang="zh-CN">
                <a:ea typeface="宋体" pitchFamily="2" charset="-122"/>
              </a:rPr>
              <a:pPr>
                <a:lnSpc>
                  <a:spcPct val="100000"/>
                </a:lnSpc>
                <a:spcAft>
                  <a:spcPct val="0"/>
                </a:spcAft>
                <a:buClrTx/>
                <a:defRPr/>
              </a:pPr>
              <a:t>‹#›</a:t>
            </a:fld>
            <a:endParaRPr lang="en-US" altLang="zh-CN">
              <a:ea typeface="宋体" pitchFamily="2" charset="-122"/>
            </a:endParaRPr>
          </a:p>
        </p:txBody>
      </p:sp>
    </p:spTree>
    <p:extLst>
      <p:ext uri="{BB962C8B-B14F-4D97-AF65-F5344CB8AC3E}">
        <p14:creationId xmlns:p14="http://schemas.microsoft.com/office/powerpoint/2010/main" val="377522974"/>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4400" b="1">
          <a:solidFill>
            <a:schemeClr val="hlink"/>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9218" name="Group 2"/>
          <p:cNvGrpSpPr>
            <a:grpSpLocks/>
          </p:cNvGrpSpPr>
          <p:nvPr/>
        </p:nvGrpSpPr>
        <p:grpSpPr bwMode="auto">
          <a:xfrm>
            <a:off x="0" y="1588"/>
            <a:ext cx="9132888" cy="6845300"/>
            <a:chOff x="0" y="1"/>
            <a:chExt cx="5753" cy="4312"/>
          </a:xfrm>
        </p:grpSpPr>
        <p:sp>
          <p:nvSpPr>
            <p:cNvPr id="9219" name="Freeform 3"/>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sp>
          <p:nvSpPr>
            <p:cNvPr id="9220"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grpSp>
      <p:sp>
        <p:nvSpPr>
          <p:cNvPr id="9221" name="Rectangle 5"/>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9222"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spcBef>
                <a:spcPct val="0"/>
              </a:spcBef>
              <a:defRPr kumimoji="0" sz="1400" b="0">
                <a:latin typeface="+mn-lt"/>
              </a:defRPr>
            </a:lvl1pPr>
          </a:lstStyle>
          <a:p>
            <a:pPr>
              <a:lnSpc>
                <a:spcPct val="100000"/>
              </a:lnSpc>
              <a:spcAft>
                <a:spcPct val="0"/>
              </a:spcAft>
              <a:buClrTx/>
            </a:pPr>
            <a:endParaRPr lang="en-US" altLang="zh-CN">
              <a:solidFill>
                <a:srgbClr val="FFFFFF"/>
              </a:solidFill>
              <a:ea typeface="宋体"/>
            </a:endParaRPr>
          </a:p>
        </p:txBody>
      </p:sp>
      <p:sp>
        <p:nvSpPr>
          <p:cNvPr id="9223"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a:spcBef>
                <a:spcPct val="0"/>
              </a:spcBef>
              <a:defRPr kumimoji="0" sz="1400" b="0">
                <a:latin typeface="+mn-lt"/>
              </a:defRPr>
            </a:lvl1pPr>
          </a:lstStyle>
          <a:p>
            <a:pPr>
              <a:lnSpc>
                <a:spcPct val="100000"/>
              </a:lnSpc>
              <a:spcAft>
                <a:spcPct val="0"/>
              </a:spcAft>
              <a:buClrTx/>
            </a:pPr>
            <a:endParaRPr lang="en-US" altLang="zh-CN">
              <a:solidFill>
                <a:srgbClr val="FFFFFF"/>
              </a:solidFill>
              <a:ea typeface="宋体"/>
            </a:endParaRPr>
          </a:p>
        </p:txBody>
      </p:sp>
      <p:sp>
        <p:nvSpPr>
          <p:cNvPr id="9224"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r">
              <a:spcBef>
                <a:spcPct val="0"/>
              </a:spcBef>
              <a:defRPr kumimoji="0" sz="1400" b="0">
                <a:latin typeface="+mn-lt"/>
              </a:defRPr>
            </a:lvl1pPr>
          </a:lstStyle>
          <a:p>
            <a:pPr>
              <a:lnSpc>
                <a:spcPct val="100000"/>
              </a:lnSpc>
              <a:spcAft>
                <a:spcPct val="0"/>
              </a:spcAft>
              <a:buClrTx/>
            </a:pPr>
            <a:fld id="{84543000-87DF-428C-B9A0-E8411CFB5B65}" type="slidenum">
              <a:rPr lang="zh-CN" altLang="en-US">
                <a:solidFill>
                  <a:srgbClr val="FFFFFF"/>
                </a:solidFill>
                <a:ea typeface="宋体"/>
              </a:rPr>
              <a:pPr>
                <a:lnSpc>
                  <a:spcPct val="100000"/>
                </a:lnSpc>
                <a:spcAft>
                  <a:spcPct val="0"/>
                </a:spcAft>
                <a:buClrTx/>
              </a:pPr>
              <a:t>‹#›</a:t>
            </a:fld>
            <a:endParaRPr lang="en-US" altLang="zh-CN">
              <a:solidFill>
                <a:srgbClr val="FFFFFF"/>
              </a:solidFill>
              <a:ea typeface="宋体"/>
            </a:endParaRPr>
          </a:p>
        </p:txBody>
      </p:sp>
      <p:sp>
        <p:nvSpPr>
          <p:cNvPr id="9225" name="Rectangle 9"/>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22310968"/>
      </p:ext>
    </p:extLst>
  </p:cSld>
  <p:clrMap bg1="dk2" tx1="lt1" bg2="dk1" tx2="lt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Lst>
  <p:txStyles>
    <p:titleStyle>
      <a:lvl1pPr algn="ctr" rtl="0" fontAlgn="base">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2pPr>
      <a:lvl3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3pPr>
      <a:lvl4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4pPr>
      <a:lvl5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9pPr>
    </p:titleStyle>
    <p:bodyStyle>
      <a:lvl1pPr marL="342900" indent="-342900" algn="l" rtl="0" fontAlgn="base">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fontAlgn="base">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fontAlgn="base">
        <a:spcBef>
          <a:spcPct val="20000"/>
        </a:spcBef>
        <a:spcAft>
          <a:spcPct val="0"/>
        </a:spcAft>
        <a:buClr>
          <a:schemeClr val="tx1"/>
        </a:buClr>
        <a:buChar char="–"/>
        <a:defRPr kumimoji="1" sz="2000">
          <a:solidFill>
            <a:schemeClr val="tx1"/>
          </a:solidFill>
          <a:latin typeface="+mn-lt"/>
          <a:ea typeface="+mn-ea"/>
        </a:defRPr>
      </a:lvl4pPr>
      <a:lvl5pPr marL="2057400" indent="-228600" algn="l" rtl="0" fontAlgn="base">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9218" name="Group 2"/>
          <p:cNvGrpSpPr>
            <a:grpSpLocks/>
          </p:cNvGrpSpPr>
          <p:nvPr/>
        </p:nvGrpSpPr>
        <p:grpSpPr bwMode="auto">
          <a:xfrm>
            <a:off x="0" y="1588"/>
            <a:ext cx="9132888" cy="6845300"/>
            <a:chOff x="0" y="1"/>
            <a:chExt cx="5753" cy="4312"/>
          </a:xfrm>
        </p:grpSpPr>
        <p:sp>
          <p:nvSpPr>
            <p:cNvPr id="9219" name="Freeform 3"/>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sp>
          <p:nvSpPr>
            <p:cNvPr id="9220"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grpSp>
      <p:sp>
        <p:nvSpPr>
          <p:cNvPr id="9221" name="Rectangle 5"/>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9222"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spcBef>
                <a:spcPct val="0"/>
              </a:spcBef>
              <a:defRPr kumimoji="0" sz="1400" b="0">
                <a:latin typeface="+mn-lt"/>
              </a:defRPr>
            </a:lvl1pPr>
          </a:lstStyle>
          <a:p>
            <a:pPr>
              <a:lnSpc>
                <a:spcPct val="100000"/>
              </a:lnSpc>
              <a:spcAft>
                <a:spcPct val="0"/>
              </a:spcAft>
              <a:buClrTx/>
            </a:pPr>
            <a:endParaRPr lang="en-US" altLang="zh-CN">
              <a:solidFill>
                <a:srgbClr val="FFFFFF"/>
              </a:solidFill>
              <a:ea typeface="宋体"/>
            </a:endParaRPr>
          </a:p>
        </p:txBody>
      </p:sp>
      <p:sp>
        <p:nvSpPr>
          <p:cNvPr id="9223"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a:spcBef>
                <a:spcPct val="0"/>
              </a:spcBef>
              <a:defRPr kumimoji="0" sz="1400" b="0">
                <a:latin typeface="+mn-lt"/>
              </a:defRPr>
            </a:lvl1pPr>
          </a:lstStyle>
          <a:p>
            <a:pPr>
              <a:lnSpc>
                <a:spcPct val="100000"/>
              </a:lnSpc>
              <a:spcAft>
                <a:spcPct val="0"/>
              </a:spcAft>
              <a:buClrTx/>
            </a:pPr>
            <a:endParaRPr lang="en-US" altLang="zh-CN">
              <a:solidFill>
                <a:srgbClr val="FFFFFF"/>
              </a:solidFill>
              <a:ea typeface="宋体"/>
            </a:endParaRPr>
          </a:p>
        </p:txBody>
      </p:sp>
      <p:sp>
        <p:nvSpPr>
          <p:cNvPr id="9224"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r">
              <a:spcBef>
                <a:spcPct val="0"/>
              </a:spcBef>
              <a:defRPr kumimoji="0" sz="1400" b="0">
                <a:latin typeface="+mn-lt"/>
              </a:defRPr>
            </a:lvl1pPr>
          </a:lstStyle>
          <a:p>
            <a:pPr>
              <a:lnSpc>
                <a:spcPct val="100000"/>
              </a:lnSpc>
              <a:spcAft>
                <a:spcPct val="0"/>
              </a:spcAft>
              <a:buClrTx/>
            </a:pPr>
            <a:fld id="{84543000-87DF-428C-B9A0-E8411CFB5B65}" type="slidenum">
              <a:rPr lang="zh-CN" altLang="en-US">
                <a:solidFill>
                  <a:srgbClr val="FFFFFF"/>
                </a:solidFill>
                <a:ea typeface="宋体"/>
              </a:rPr>
              <a:pPr>
                <a:lnSpc>
                  <a:spcPct val="100000"/>
                </a:lnSpc>
                <a:spcAft>
                  <a:spcPct val="0"/>
                </a:spcAft>
                <a:buClrTx/>
              </a:pPr>
              <a:t>‹#›</a:t>
            </a:fld>
            <a:endParaRPr lang="en-US" altLang="zh-CN">
              <a:solidFill>
                <a:srgbClr val="FFFFFF"/>
              </a:solidFill>
              <a:ea typeface="宋体"/>
            </a:endParaRPr>
          </a:p>
        </p:txBody>
      </p:sp>
      <p:sp>
        <p:nvSpPr>
          <p:cNvPr id="9225" name="Rectangle 9"/>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66990648"/>
      </p:ext>
    </p:extLst>
  </p:cSld>
  <p:clrMap bg1="dk2" tx1="lt1" bg2="dk1"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Lst>
  <p:txStyles>
    <p:titleStyle>
      <a:lvl1pPr algn="ctr" rtl="0" fontAlgn="base">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2pPr>
      <a:lvl3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3pPr>
      <a:lvl4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4pPr>
      <a:lvl5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9pPr>
    </p:titleStyle>
    <p:bodyStyle>
      <a:lvl1pPr marL="342900" indent="-342900" algn="l" rtl="0" fontAlgn="base">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fontAlgn="base">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fontAlgn="base">
        <a:spcBef>
          <a:spcPct val="20000"/>
        </a:spcBef>
        <a:spcAft>
          <a:spcPct val="0"/>
        </a:spcAft>
        <a:buClr>
          <a:schemeClr val="tx1"/>
        </a:buClr>
        <a:buChar char="–"/>
        <a:defRPr kumimoji="1" sz="2000">
          <a:solidFill>
            <a:schemeClr val="tx1"/>
          </a:solidFill>
          <a:latin typeface="+mn-lt"/>
          <a:ea typeface="+mn-ea"/>
        </a:defRPr>
      </a:lvl4pPr>
      <a:lvl5pPr marL="2057400" indent="-228600" algn="l" rtl="0" fontAlgn="base">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76078"/>
                <a:invGamma/>
              </a:schemeClr>
            </a:gs>
          </a:gsLst>
          <a:lin ang="5400000" scaled="1"/>
        </a:gradFill>
        <a:effectLst/>
      </p:bgPr>
    </p:bg>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0" y="-152400"/>
            <a:ext cx="9144000" cy="1314450"/>
          </a:xfrm>
          <a:prstGeom prst="rect">
            <a:avLst/>
          </a:prstGeom>
          <a:gradFill rotWithShape="0">
            <a:gsLst>
              <a:gs pos="0">
                <a:srgbClr val="FFFFFF"/>
              </a:gs>
              <a:gs pos="100000">
                <a:schemeClr val="bg1"/>
              </a:gs>
            </a:gsLst>
            <a:lin ang="5400000" scaled="1"/>
          </a:gradFill>
          <a:ln w="9525">
            <a:noFill/>
            <a:miter lim="800000"/>
            <a:headEnd/>
            <a:tailEnd/>
          </a:ln>
          <a:effectLst/>
        </p:spPr>
        <p:txBody>
          <a:bodyPr wrap="none" anchor="ct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3075" name="Rectangle 3"/>
          <p:cNvSpPr>
            <a:spLocks noGrp="1" noChangeArrowheads="1"/>
          </p:cNvSpPr>
          <p:nvPr>
            <p:ph type="body" idx="1"/>
          </p:nvPr>
        </p:nvSpPr>
        <p:spPr bwMode="auto">
          <a:xfrm>
            <a:off x="990600" y="1114425"/>
            <a:ext cx="7772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0532" name="Rectangle 4"/>
          <p:cNvSpPr>
            <a:spLocks noGrp="1" noChangeArrowheads="1"/>
          </p:cNvSpPr>
          <p:nvPr>
            <p:ph type="dt" sz="half" idx="2"/>
          </p:nvPr>
        </p:nvSpPr>
        <p:spPr bwMode="auto">
          <a:xfrm>
            <a:off x="3143250" y="6488113"/>
            <a:ext cx="1285875" cy="412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buClrTx/>
              <a:buSzTx/>
              <a:buFontTx/>
              <a:buNone/>
              <a:defRPr kumimoji="0" sz="1800" b="1">
                <a:solidFill>
                  <a:srgbClr val="FF0000"/>
                </a:solidFill>
                <a:latin typeface="Times New Roman" pitchFamily="18" charset="0"/>
              </a:defRPr>
            </a:lvl1pPr>
          </a:lstStyle>
          <a:p>
            <a:pPr eaLnBrk="0" hangingPunct="0">
              <a:lnSpc>
                <a:spcPct val="100000"/>
              </a:lnSpc>
              <a:spcAft>
                <a:spcPct val="0"/>
              </a:spcAft>
              <a:defRPr/>
            </a:pPr>
            <a:fld id="{129AD05D-699C-465D-B11E-09E0DEFA5D51}" type="datetime1">
              <a:rPr lang="zh-CN" altLang="en-US">
                <a:ea typeface="宋体" pitchFamily="2" charset="-122"/>
              </a:rPr>
              <a:pPr eaLnBrk="0" hangingPunct="0">
                <a:lnSpc>
                  <a:spcPct val="100000"/>
                </a:lnSpc>
                <a:spcAft>
                  <a:spcPct val="0"/>
                </a:spcAft>
                <a:defRPr/>
              </a:pPr>
              <a:t>2021/1/10</a:t>
            </a:fld>
            <a:endParaRPr lang="en-US" altLang="zh-CN" dirty="0">
              <a:ea typeface="宋体" pitchFamily="2" charset="-122"/>
            </a:endParaRPr>
          </a:p>
        </p:txBody>
      </p:sp>
      <p:sp>
        <p:nvSpPr>
          <p:cNvPr id="150533" name="Rectangle 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buClrTx/>
              <a:buSzTx/>
              <a:buFontTx/>
              <a:buNone/>
              <a:defRPr kumimoji="0" sz="1400" b="0">
                <a:solidFill>
                  <a:schemeClr val="bg2"/>
                </a:solidFill>
                <a:latin typeface="Times New Roman" pitchFamily="18" charset="0"/>
              </a:defRPr>
            </a:lvl1pPr>
          </a:lstStyle>
          <a:p>
            <a:pPr eaLnBrk="0" hangingPunct="0">
              <a:lnSpc>
                <a:spcPct val="100000"/>
              </a:lnSpc>
              <a:spcAft>
                <a:spcPct val="0"/>
              </a:spcAft>
              <a:defRPr/>
            </a:pPr>
            <a:fld id="{7F3008B7-972A-45B8-AEA4-47412F71A896}" type="slidenum">
              <a:rPr lang="zh-CN" altLang="en-US">
                <a:solidFill>
                  <a:srgbClr val="666699"/>
                </a:solidFill>
                <a:ea typeface="宋体" pitchFamily="2" charset="-122"/>
              </a:rPr>
              <a:pPr eaLnBrk="0" hangingPunct="0">
                <a:lnSpc>
                  <a:spcPct val="100000"/>
                </a:lnSpc>
                <a:spcAft>
                  <a:spcPct val="0"/>
                </a:spcAft>
                <a:defRPr/>
              </a:pPr>
              <a:t>‹#›</a:t>
            </a:fld>
            <a:endParaRPr lang="en-US" altLang="zh-CN" dirty="0">
              <a:solidFill>
                <a:srgbClr val="666699"/>
              </a:solidFill>
              <a:ea typeface="宋体" pitchFamily="2" charset="-122"/>
            </a:endParaRPr>
          </a:p>
        </p:txBody>
      </p:sp>
      <p:sp>
        <p:nvSpPr>
          <p:cNvPr id="150534" name="Oval 6"/>
          <p:cNvSpPr>
            <a:spLocks noChangeArrowheads="1"/>
          </p:cNvSpPr>
          <p:nvPr/>
        </p:nvSpPr>
        <p:spPr bwMode="ltGray">
          <a:xfrm>
            <a:off x="142875" y="0"/>
            <a:ext cx="838200" cy="781050"/>
          </a:xfrm>
          <a:prstGeom prst="ellipse">
            <a:avLst/>
          </a:prstGeom>
          <a:gradFill rotWithShape="0">
            <a:gsLst>
              <a:gs pos="0">
                <a:schemeClr val="hlink"/>
              </a:gs>
              <a:gs pos="100000">
                <a:schemeClr val="hlink">
                  <a:gamma/>
                  <a:tint val="70196"/>
                  <a:invGamma/>
                </a:schemeClr>
              </a:gs>
            </a:gsLst>
            <a:lin ang="5400000" scaled="1"/>
          </a:gradFill>
          <a:ln w="9525">
            <a:noFill/>
            <a:round/>
            <a:headEnd/>
            <a:tailEnd/>
          </a:ln>
          <a:effectLst/>
        </p:spPr>
        <p:txBody>
          <a:bodyPr wrap="none" anchor="ct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35" name="Freeform 7"/>
          <p:cNvSpPr>
            <a:spLocks/>
          </p:cNvSpPr>
          <p:nvPr/>
        </p:nvSpPr>
        <p:spPr bwMode="auto">
          <a:xfrm>
            <a:off x="31750" y="338138"/>
            <a:ext cx="390525" cy="149225"/>
          </a:xfrm>
          <a:custGeom>
            <a:avLst/>
            <a:gdLst/>
            <a:ahLst/>
            <a:cxnLst>
              <a:cxn ang="0">
                <a:pos x="7" y="52"/>
              </a:cxn>
              <a:cxn ang="0">
                <a:pos x="22" y="48"/>
              </a:cxn>
              <a:cxn ang="0">
                <a:pos x="38" y="48"/>
              </a:cxn>
              <a:cxn ang="0">
                <a:pos x="53" y="50"/>
              </a:cxn>
              <a:cxn ang="0">
                <a:pos x="69" y="54"/>
              </a:cxn>
              <a:cxn ang="0">
                <a:pos x="84" y="59"/>
              </a:cxn>
              <a:cxn ang="0">
                <a:pos x="99" y="65"/>
              </a:cxn>
              <a:cxn ang="0">
                <a:pos x="113" y="72"/>
              </a:cxn>
              <a:cxn ang="0">
                <a:pos x="124" y="66"/>
              </a:cxn>
              <a:cxn ang="0">
                <a:pos x="136" y="48"/>
              </a:cxn>
              <a:cxn ang="0">
                <a:pos x="150" y="35"/>
              </a:cxn>
              <a:cxn ang="0">
                <a:pos x="166" y="24"/>
              </a:cxn>
              <a:cxn ang="0">
                <a:pos x="183" y="16"/>
              </a:cxn>
              <a:cxn ang="0">
                <a:pos x="201" y="9"/>
              </a:cxn>
              <a:cxn ang="0">
                <a:pos x="219" y="5"/>
              </a:cxn>
              <a:cxn ang="0">
                <a:pos x="237" y="1"/>
              </a:cxn>
              <a:cxn ang="0">
                <a:pos x="237" y="3"/>
              </a:cxn>
              <a:cxn ang="0">
                <a:pos x="222" y="11"/>
              </a:cxn>
              <a:cxn ang="0">
                <a:pos x="207" y="19"/>
              </a:cxn>
              <a:cxn ang="0">
                <a:pos x="191" y="28"/>
              </a:cxn>
              <a:cxn ang="0">
                <a:pos x="177" y="39"/>
              </a:cxn>
              <a:cxn ang="0">
                <a:pos x="163" y="51"/>
              </a:cxn>
              <a:cxn ang="0">
                <a:pos x="152" y="64"/>
              </a:cxn>
              <a:cxn ang="0">
                <a:pos x="142" y="79"/>
              </a:cxn>
              <a:cxn ang="0">
                <a:pos x="135" y="90"/>
              </a:cxn>
              <a:cxn ang="0">
                <a:pos x="130" y="93"/>
              </a:cxn>
              <a:cxn ang="0">
                <a:pos x="123" y="90"/>
              </a:cxn>
              <a:cxn ang="0">
                <a:pos x="116" y="87"/>
              </a:cxn>
              <a:cxn ang="0">
                <a:pos x="107" y="84"/>
              </a:cxn>
              <a:cxn ang="0">
                <a:pos x="93" y="78"/>
              </a:cxn>
              <a:cxn ang="0">
                <a:pos x="79" y="71"/>
              </a:cxn>
              <a:cxn ang="0">
                <a:pos x="63" y="64"/>
              </a:cxn>
              <a:cxn ang="0">
                <a:pos x="47" y="58"/>
              </a:cxn>
              <a:cxn ang="0">
                <a:pos x="31" y="54"/>
              </a:cxn>
              <a:cxn ang="0">
                <a:pos x="17" y="52"/>
              </a:cxn>
              <a:cxn ang="0">
                <a:pos x="5" y="53"/>
              </a:cxn>
            </a:cxnLst>
            <a:rect l="0" t="0" r="r" b="b"/>
            <a:pathLst>
              <a:path w="246" h="94">
                <a:moveTo>
                  <a:pt x="0" y="55"/>
                </a:moveTo>
                <a:lnTo>
                  <a:pt x="7" y="52"/>
                </a:lnTo>
                <a:lnTo>
                  <a:pt x="14" y="50"/>
                </a:lnTo>
                <a:lnTo>
                  <a:pt x="22" y="48"/>
                </a:lnTo>
                <a:lnTo>
                  <a:pt x="30" y="48"/>
                </a:lnTo>
                <a:lnTo>
                  <a:pt x="38" y="48"/>
                </a:lnTo>
                <a:lnTo>
                  <a:pt x="45" y="48"/>
                </a:lnTo>
                <a:lnTo>
                  <a:pt x="53" y="50"/>
                </a:lnTo>
                <a:lnTo>
                  <a:pt x="61" y="51"/>
                </a:lnTo>
                <a:lnTo>
                  <a:pt x="69" y="54"/>
                </a:lnTo>
                <a:lnTo>
                  <a:pt x="76" y="56"/>
                </a:lnTo>
                <a:lnTo>
                  <a:pt x="84" y="59"/>
                </a:lnTo>
                <a:lnTo>
                  <a:pt x="92" y="62"/>
                </a:lnTo>
                <a:lnTo>
                  <a:pt x="99" y="65"/>
                </a:lnTo>
                <a:lnTo>
                  <a:pt x="106" y="68"/>
                </a:lnTo>
                <a:lnTo>
                  <a:pt x="113" y="72"/>
                </a:lnTo>
                <a:lnTo>
                  <a:pt x="119" y="75"/>
                </a:lnTo>
                <a:lnTo>
                  <a:pt x="124" y="66"/>
                </a:lnTo>
                <a:lnTo>
                  <a:pt x="130" y="56"/>
                </a:lnTo>
                <a:lnTo>
                  <a:pt x="136" y="48"/>
                </a:lnTo>
                <a:lnTo>
                  <a:pt x="143" y="42"/>
                </a:lnTo>
                <a:lnTo>
                  <a:pt x="150" y="35"/>
                </a:lnTo>
                <a:lnTo>
                  <a:pt x="158" y="29"/>
                </a:lnTo>
                <a:lnTo>
                  <a:pt x="166" y="24"/>
                </a:lnTo>
                <a:lnTo>
                  <a:pt x="175" y="20"/>
                </a:lnTo>
                <a:lnTo>
                  <a:pt x="183" y="16"/>
                </a:lnTo>
                <a:lnTo>
                  <a:pt x="193" y="13"/>
                </a:lnTo>
                <a:lnTo>
                  <a:pt x="201" y="9"/>
                </a:lnTo>
                <a:lnTo>
                  <a:pt x="210" y="7"/>
                </a:lnTo>
                <a:lnTo>
                  <a:pt x="219" y="5"/>
                </a:lnTo>
                <a:lnTo>
                  <a:pt x="228" y="3"/>
                </a:lnTo>
                <a:lnTo>
                  <a:pt x="237" y="1"/>
                </a:lnTo>
                <a:lnTo>
                  <a:pt x="245" y="0"/>
                </a:lnTo>
                <a:lnTo>
                  <a:pt x="237" y="3"/>
                </a:lnTo>
                <a:lnTo>
                  <a:pt x="230" y="7"/>
                </a:lnTo>
                <a:lnTo>
                  <a:pt x="222" y="11"/>
                </a:lnTo>
                <a:lnTo>
                  <a:pt x="214" y="15"/>
                </a:lnTo>
                <a:lnTo>
                  <a:pt x="207" y="19"/>
                </a:lnTo>
                <a:lnTo>
                  <a:pt x="199" y="24"/>
                </a:lnTo>
                <a:lnTo>
                  <a:pt x="191" y="28"/>
                </a:lnTo>
                <a:lnTo>
                  <a:pt x="185" y="33"/>
                </a:lnTo>
                <a:lnTo>
                  <a:pt x="177" y="39"/>
                </a:lnTo>
                <a:lnTo>
                  <a:pt x="170" y="44"/>
                </a:lnTo>
                <a:lnTo>
                  <a:pt x="163" y="51"/>
                </a:lnTo>
                <a:lnTo>
                  <a:pt x="158" y="57"/>
                </a:lnTo>
                <a:lnTo>
                  <a:pt x="152" y="64"/>
                </a:lnTo>
                <a:lnTo>
                  <a:pt x="146" y="71"/>
                </a:lnTo>
                <a:lnTo>
                  <a:pt x="142" y="79"/>
                </a:lnTo>
                <a:lnTo>
                  <a:pt x="138" y="87"/>
                </a:lnTo>
                <a:lnTo>
                  <a:pt x="135" y="90"/>
                </a:lnTo>
                <a:lnTo>
                  <a:pt x="133" y="92"/>
                </a:lnTo>
                <a:lnTo>
                  <a:pt x="130" y="93"/>
                </a:lnTo>
                <a:lnTo>
                  <a:pt x="127" y="91"/>
                </a:lnTo>
                <a:lnTo>
                  <a:pt x="123" y="90"/>
                </a:lnTo>
                <a:lnTo>
                  <a:pt x="120" y="89"/>
                </a:lnTo>
                <a:lnTo>
                  <a:pt x="116" y="87"/>
                </a:lnTo>
                <a:lnTo>
                  <a:pt x="113" y="86"/>
                </a:lnTo>
                <a:lnTo>
                  <a:pt x="107" y="84"/>
                </a:lnTo>
                <a:lnTo>
                  <a:pt x="101" y="80"/>
                </a:lnTo>
                <a:lnTo>
                  <a:pt x="93" y="78"/>
                </a:lnTo>
                <a:lnTo>
                  <a:pt x="87" y="74"/>
                </a:lnTo>
                <a:lnTo>
                  <a:pt x="79" y="71"/>
                </a:lnTo>
                <a:lnTo>
                  <a:pt x="71" y="67"/>
                </a:lnTo>
                <a:lnTo>
                  <a:pt x="63" y="64"/>
                </a:lnTo>
                <a:lnTo>
                  <a:pt x="55" y="61"/>
                </a:lnTo>
                <a:lnTo>
                  <a:pt x="47" y="58"/>
                </a:lnTo>
                <a:lnTo>
                  <a:pt x="39" y="55"/>
                </a:lnTo>
                <a:lnTo>
                  <a:pt x="31" y="54"/>
                </a:lnTo>
                <a:lnTo>
                  <a:pt x="24" y="52"/>
                </a:lnTo>
                <a:lnTo>
                  <a:pt x="17" y="52"/>
                </a:lnTo>
                <a:lnTo>
                  <a:pt x="10" y="52"/>
                </a:lnTo>
                <a:lnTo>
                  <a:pt x="5" y="53"/>
                </a:lnTo>
                <a:lnTo>
                  <a:pt x="0" y="55"/>
                </a:lnTo>
              </a:path>
            </a:pathLst>
          </a:custGeom>
          <a:solidFill>
            <a:schemeClr val="tx1"/>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36" name="Freeform 8"/>
          <p:cNvSpPr>
            <a:spLocks/>
          </p:cNvSpPr>
          <p:nvPr/>
        </p:nvSpPr>
        <p:spPr bwMode="auto">
          <a:xfrm>
            <a:off x="619125" y="638175"/>
            <a:ext cx="468313" cy="177800"/>
          </a:xfrm>
          <a:custGeom>
            <a:avLst/>
            <a:gdLst/>
            <a:ahLst/>
            <a:cxnLst>
              <a:cxn ang="0">
                <a:pos x="8" y="62"/>
              </a:cxn>
              <a:cxn ang="0">
                <a:pos x="26" y="57"/>
              </a:cxn>
              <a:cxn ang="0">
                <a:pos x="45" y="57"/>
              </a:cxn>
              <a:cxn ang="0">
                <a:pos x="63" y="59"/>
              </a:cxn>
              <a:cxn ang="0">
                <a:pos x="82" y="64"/>
              </a:cxn>
              <a:cxn ang="0">
                <a:pos x="100" y="70"/>
              </a:cxn>
              <a:cxn ang="0">
                <a:pos x="118" y="77"/>
              </a:cxn>
              <a:cxn ang="0">
                <a:pos x="135" y="85"/>
              </a:cxn>
              <a:cxn ang="0">
                <a:pos x="148" y="78"/>
              </a:cxn>
              <a:cxn ang="0">
                <a:pos x="163" y="57"/>
              </a:cxn>
              <a:cxn ang="0">
                <a:pos x="180" y="41"/>
              </a:cxn>
              <a:cxn ang="0">
                <a:pos x="199" y="28"/>
              </a:cxn>
              <a:cxn ang="0">
                <a:pos x="219" y="19"/>
              </a:cxn>
              <a:cxn ang="0">
                <a:pos x="241" y="10"/>
              </a:cxn>
              <a:cxn ang="0">
                <a:pos x="262" y="5"/>
              </a:cxn>
              <a:cxn ang="0">
                <a:pos x="284" y="1"/>
              </a:cxn>
              <a:cxn ang="0">
                <a:pos x="284" y="3"/>
              </a:cxn>
              <a:cxn ang="0">
                <a:pos x="266" y="13"/>
              </a:cxn>
              <a:cxn ang="0">
                <a:pos x="248" y="22"/>
              </a:cxn>
              <a:cxn ang="0">
                <a:pos x="229" y="33"/>
              </a:cxn>
              <a:cxn ang="0">
                <a:pos x="212" y="46"/>
              </a:cxn>
              <a:cxn ang="0">
                <a:pos x="195" y="60"/>
              </a:cxn>
              <a:cxn ang="0">
                <a:pos x="182" y="76"/>
              </a:cxn>
              <a:cxn ang="0">
                <a:pos x="170" y="94"/>
              </a:cxn>
              <a:cxn ang="0">
                <a:pos x="162" y="107"/>
              </a:cxn>
              <a:cxn ang="0">
                <a:pos x="156" y="111"/>
              </a:cxn>
              <a:cxn ang="0">
                <a:pos x="147" y="107"/>
              </a:cxn>
              <a:cxn ang="0">
                <a:pos x="139" y="103"/>
              </a:cxn>
              <a:cxn ang="0">
                <a:pos x="128" y="100"/>
              </a:cxn>
              <a:cxn ang="0">
                <a:pos x="111" y="93"/>
              </a:cxn>
              <a:cxn ang="0">
                <a:pos x="94" y="84"/>
              </a:cxn>
              <a:cxn ang="0">
                <a:pos x="75" y="76"/>
              </a:cxn>
              <a:cxn ang="0">
                <a:pos x="56" y="69"/>
              </a:cxn>
              <a:cxn ang="0">
                <a:pos x="37" y="64"/>
              </a:cxn>
              <a:cxn ang="0">
                <a:pos x="20" y="62"/>
              </a:cxn>
              <a:cxn ang="0">
                <a:pos x="6" y="63"/>
              </a:cxn>
            </a:cxnLst>
            <a:rect l="0" t="0" r="r" b="b"/>
            <a:pathLst>
              <a:path w="295" h="112">
                <a:moveTo>
                  <a:pt x="0" y="65"/>
                </a:moveTo>
                <a:lnTo>
                  <a:pt x="8" y="62"/>
                </a:lnTo>
                <a:lnTo>
                  <a:pt x="16" y="59"/>
                </a:lnTo>
                <a:lnTo>
                  <a:pt x="26" y="57"/>
                </a:lnTo>
                <a:lnTo>
                  <a:pt x="36" y="57"/>
                </a:lnTo>
                <a:lnTo>
                  <a:pt x="45" y="57"/>
                </a:lnTo>
                <a:lnTo>
                  <a:pt x="54" y="57"/>
                </a:lnTo>
                <a:lnTo>
                  <a:pt x="63" y="59"/>
                </a:lnTo>
                <a:lnTo>
                  <a:pt x="73" y="60"/>
                </a:lnTo>
                <a:lnTo>
                  <a:pt x="82" y="64"/>
                </a:lnTo>
                <a:lnTo>
                  <a:pt x="91" y="66"/>
                </a:lnTo>
                <a:lnTo>
                  <a:pt x="100" y="70"/>
                </a:lnTo>
                <a:lnTo>
                  <a:pt x="110" y="74"/>
                </a:lnTo>
                <a:lnTo>
                  <a:pt x="118" y="77"/>
                </a:lnTo>
                <a:lnTo>
                  <a:pt x="127" y="81"/>
                </a:lnTo>
                <a:lnTo>
                  <a:pt x="135" y="85"/>
                </a:lnTo>
                <a:lnTo>
                  <a:pt x="142" y="89"/>
                </a:lnTo>
                <a:lnTo>
                  <a:pt x="148" y="78"/>
                </a:lnTo>
                <a:lnTo>
                  <a:pt x="156" y="66"/>
                </a:lnTo>
                <a:lnTo>
                  <a:pt x="163" y="57"/>
                </a:lnTo>
                <a:lnTo>
                  <a:pt x="171" y="50"/>
                </a:lnTo>
                <a:lnTo>
                  <a:pt x="180" y="41"/>
                </a:lnTo>
                <a:lnTo>
                  <a:pt x="189" y="34"/>
                </a:lnTo>
                <a:lnTo>
                  <a:pt x="199" y="28"/>
                </a:lnTo>
                <a:lnTo>
                  <a:pt x="210" y="23"/>
                </a:lnTo>
                <a:lnTo>
                  <a:pt x="219" y="19"/>
                </a:lnTo>
                <a:lnTo>
                  <a:pt x="231" y="15"/>
                </a:lnTo>
                <a:lnTo>
                  <a:pt x="241" y="10"/>
                </a:lnTo>
                <a:lnTo>
                  <a:pt x="252" y="8"/>
                </a:lnTo>
                <a:lnTo>
                  <a:pt x="262" y="5"/>
                </a:lnTo>
                <a:lnTo>
                  <a:pt x="273" y="3"/>
                </a:lnTo>
                <a:lnTo>
                  <a:pt x="284" y="1"/>
                </a:lnTo>
                <a:lnTo>
                  <a:pt x="294" y="0"/>
                </a:lnTo>
                <a:lnTo>
                  <a:pt x="284" y="3"/>
                </a:lnTo>
                <a:lnTo>
                  <a:pt x="276" y="8"/>
                </a:lnTo>
                <a:lnTo>
                  <a:pt x="266" y="13"/>
                </a:lnTo>
                <a:lnTo>
                  <a:pt x="256" y="17"/>
                </a:lnTo>
                <a:lnTo>
                  <a:pt x="248" y="22"/>
                </a:lnTo>
                <a:lnTo>
                  <a:pt x="238" y="28"/>
                </a:lnTo>
                <a:lnTo>
                  <a:pt x="229" y="33"/>
                </a:lnTo>
                <a:lnTo>
                  <a:pt x="222" y="39"/>
                </a:lnTo>
                <a:lnTo>
                  <a:pt x="212" y="46"/>
                </a:lnTo>
                <a:lnTo>
                  <a:pt x="204" y="52"/>
                </a:lnTo>
                <a:lnTo>
                  <a:pt x="195" y="60"/>
                </a:lnTo>
                <a:lnTo>
                  <a:pt x="189" y="68"/>
                </a:lnTo>
                <a:lnTo>
                  <a:pt x="182" y="76"/>
                </a:lnTo>
                <a:lnTo>
                  <a:pt x="175" y="84"/>
                </a:lnTo>
                <a:lnTo>
                  <a:pt x="170" y="94"/>
                </a:lnTo>
                <a:lnTo>
                  <a:pt x="165" y="103"/>
                </a:lnTo>
                <a:lnTo>
                  <a:pt x="162" y="107"/>
                </a:lnTo>
                <a:lnTo>
                  <a:pt x="159" y="109"/>
                </a:lnTo>
                <a:lnTo>
                  <a:pt x="156" y="111"/>
                </a:lnTo>
                <a:lnTo>
                  <a:pt x="152" y="108"/>
                </a:lnTo>
                <a:lnTo>
                  <a:pt x="147" y="107"/>
                </a:lnTo>
                <a:lnTo>
                  <a:pt x="144" y="106"/>
                </a:lnTo>
                <a:lnTo>
                  <a:pt x="139" y="103"/>
                </a:lnTo>
                <a:lnTo>
                  <a:pt x="135" y="102"/>
                </a:lnTo>
                <a:lnTo>
                  <a:pt x="128" y="100"/>
                </a:lnTo>
                <a:lnTo>
                  <a:pt x="121" y="95"/>
                </a:lnTo>
                <a:lnTo>
                  <a:pt x="111" y="93"/>
                </a:lnTo>
                <a:lnTo>
                  <a:pt x="104" y="88"/>
                </a:lnTo>
                <a:lnTo>
                  <a:pt x="94" y="84"/>
                </a:lnTo>
                <a:lnTo>
                  <a:pt x="85" y="79"/>
                </a:lnTo>
                <a:lnTo>
                  <a:pt x="75" y="76"/>
                </a:lnTo>
                <a:lnTo>
                  <a:pt x="66" y="72"/>
                </a:lnTo>
                <a:lnTo>
                  <a:pt x="56" y="69"/>
                </a:lnTo>
                <a:lnTo>
                  <a:pt x="46" y="65"/>
                </a:lnTo>
                <a:lnTo>
                  <a:pt x="37" y="64"/>
                </a:lnTo>
                <a:lnTo>
                  <a:pt x="28" y="62"/>
                </a:lnTo>
                <a:lnTo>
                  <a:pt x="20" y="62"/>
                </a:lnTo>
                <a:lnTo>
                  <a:pt x="12" y="62"/>
                </a:lnTo>
                <a:lnTo>
                  <a:pt x="6" y="63"/>
                </a:lnTo>
                <a:lnTo>
                  <a:pt x="0" y="65"/>
                </a:lnTo>
              </a:path>
            </a:pathLst>
          </a:custGeom>
          <a:solidFill>
            <a:schemeClr val="tx1"/>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37" name="Freeform 9"/>
          <p:cNvSpPr>
            <a:spLocks/>
          </p:cNvSpPr>
          <p:nvPr/>
        </p:nvSpPr>
        <p:spPr bwMode="auto">
          <a:xfrm>
            <a:off x="7515225" y="6257925"/>
            <a:ext cx="1524000" cy="533400"/>
          </a:xfrm>
          <a:custGeom>
            <a:avLst/>
            <a:gdLst/>
            <a:ahLst/>
            <a:cxnLst>
              <a:cxn ang="0">
                <a:pos x="285" y="7"/>
              </a:cxn>
              <a:cxn ang="0">
                <a:pos x="234" y="15"/>
              </a:cxn>
              <a:cxn ang="0">
                <a:pos x="184" y="52"/>
              </a:cxn>
              <a:cxn ang="0">
                <a:pos x="133" y="82"/>
              </a:cxn>
              <a:cxn ang="0">
                <a:pos x="83" y="89"/>
              </a:cxn>
              <a:cxn ang="0">
                <a:pos x="34" y="104"/>
              </a:cxn>
              <a:cxn ang="0">
                <a:pos x="0" y="141"/>
              </a:cxn>
              <a:cxn ang="0">
                <a:pos x="0" y="186"/>
              </a:cxn>
              <a:cxn ang="0">
                <a:pos x="17" y="231"/>
              </a:cxn>
              <a:cxn ang="0">
                <a:pos x="66" y="238"/>
              </a:cxn>
              <a:cxn ang="0">
                <a:pos x="117" y="223"/>
              </a:cxn>
              <a:cxn ang="0">
                <a:pos x="159" y="238"/>
              </a:cxn>
              <a:cxn ang="0">
                <a:pos x="201" y="283"/>
              </a:cxn>
              <a:cxn ang="0">
                <a:pos x="251" y="313"/>
              </a:cxn>
              <a:cxn ang="0">
                <a:pos x="310" y="313"/>
              </a:cxn>
              <a:cxn ang="0">
                <a:pos x="361" y="305"/>
              </a:cxn>
              <a:cxn ang="0">
                <a:pos x="411" y="328"/>
              </a:cxn>
              <a:cxn ang="0">
                <a:pos x="461" y="357"/>
              </a:cxn>
              <a:cxn ang="0">
                <a:pos x="536" y="365"/>
              </a:cxn>
              <a:cxn ang="0">
                <a:pos x="654" y="365"/>
              </a:cxn>
              <a:cxn ang="0">
                <a:pos x="704" y="357"/>
              </a:cxn>
              <a:cxn ang="0">
                <a:pos x="755" y="350"/>
              </a:cxn>
              <a:cxn ang="0">
                <a:pos x="805" y="335"/>
              </a:cxn>
              <a:cxn ang="0">
                <a:pos x="855" y="328"/>
              </a:cxn>
              <a:cxn ang="0">
                <a:pos x="906" y="335"/>
              </a:cxn>
              <a:cxn ang="0">
                <a:pos x="956" y="350"/>
              </a:cxn>
              <a:cxn ang="0">
                <a:pos x="1040" y="365"/>
              </a:cxn>
              <a:cxn ang="0">
                <a:pos x="1133" y="365"/>
              </a:cxn>
              <a:cxn ang="0">
                <a:pos x="1217" y="357"/>
              </a:cxn>
              <a:cxn ang="0">
                <a:pos x="1267" y="328"/>
              </a:cxn>
              <a:cxn ang="0">
                <a:pos x="1325" y="298"/>
              </a:cxn>
              <a:cxn ang="0">
                <a:pos x="1376" y="283"/>
              </a:cxn>
              <a:cxn ang="0">
                <a:pos x="1426" y="275"/>
              </a:cxn>
              <a:cxn ang="0">
                <a:pos x="1443" y="254"/>
              </a:cxn>
              <a:cxn ang="0">
                <a:pos x="1417" y="208"/>
              </a:cxn>
              <a:cxn ang="0">
                <a:pos x="1443" y="164"/>
              </a:cxn>
              <a:cxn ang="0">
                <a:pos x="1443" y="119"/>
              </a:cxn>
              <a:cxn ang="0">
                <a:pos x="1400" y="82"/>
              </a:cxn>
              <a:cxn ang="0">
                <a:pos x="1351" y="82"/>
              </a:cxn>
              <a:cxn ang="0">
                <a:pos x="1301" y="82"/>
              </a:cxn>
              <a:cxn ang="0">
                <a:pos x="1250" y="74"/>
              </a:cxn>
              <a:cxn ang="0">
                <a:pos x="1200" y="67"/>
              </a:cxn>
              <a:cxn ang="0">
                <a:pos x="1150" y="74"/>
              </a:cxn>
              <a:cxn ang="0">
                <a:pos x="1107" y="59"/>
              </a:cxn>
              <a:cxn ang="0">
                <a:pos x="1057" y="30"/>
              </a:cxn>
              <a:cxn ang="0">
                <a:pos x="1006" y="22"/>
              </a:cxn>
              <a:cxn ang="0">
                <a:pos x="948" y="7"/>
              </a:cxn>
              <a:cxn ang="0">
                <a:pos x="898" y="22"/>
              </a:cxn>
              <a:cxn ang="0">
                <a:pos x="847" y="30"/>
              </a:cxn>
              <a:cxn ang="0">
                <a:pos x="797" y="30"/>
              </a:cxn>
              <a:cxn ang="0">
                <a:pos x="747" y="22"/>
              </a:cxn>
              <a:cxn ang="0">
                <a:pos x="696" y="7"/>
              </a:cxn>
              <a:cxn ang="0">
                <a:pos x="646" y="7"/>
              </a:cxn>
              <a:cxn ang="0">
                <a:pos x="596" y="22"/>
              </a:cxn>
              <a:cxn ang="0">
                <a:pos x="545" y="30"/>
              </a:cxn>
              <a:cxn ang="0">
                <a:pos x="486" y="7"/>
              </a:cxn>
              <a:cxn ang="0">
                <a:pos x="436" y="0"/>
              </a:cxn>
              <a:cxn ang="0">
                <a:pos x="385" y="0"/>
              </a:cxn>
              <a:cxn ang="0">
                <a:pos x="319" y="12"/>
              </a:cxn>
              <a:cxn ang="0">
                <a:pos x="268" y="59"/>
              </a:cxn>
              <a:cxn ang="0">
                <a:pos x="234" y="74"/>
              </a:cxn>
              <a:cxn ang="0">
                <a:pos x="217" y="57"/>
              </a:cxn>
            </a:cxnLst>
            <a:rect l="0" t="0" r="r" b="b"/>
            <a:pathLst>
              <a:path w="1453" h="374">
                <a:moveTo>
                  <a:pt x="319" y="12"/>
                </a:moveTo>
                <a:lnTo>
                  <a:pt x="285" y="7"/>
                </a:lnTo>
                <a:lnTo>
                  <a:pt x="260" y="7"/>
                </a:lnTo>
                <a:lnTo>
                  <a:pt x="234" y="15"/>
                </a:lnTo>
                <a:lnTo>
                  <a:pt x="209" y="37"/>
                </a:lnTo>
                <a:lnTo>
                  <a:pt x="184" y="52"/>
                </a:lnTo>
                <a:lnTo>
                  <a:pt x="159" y="67"/>
                </a:lnTo>
                <a:lnTo>
                  <a:pt x="133" y="82"/>
                </a:lnTo>
                <a:lnTo>
                  <a:pt x="109" y="89"/>
                </a:lnTo>
                <a:lnTo>
                  <a:pt x="83" y="89"/>
                </a:lnTo>
                <a:lnTo>
                  <a:pt x="58" y="89"/>
                </a:lnTo>
                <a:lnTo>
                  <a:pt x="34" y="104"/>
                </a:lnTo>
                <a:lnTo>
                  <a:pt x="8" y="119"/>
                </a:lnTo>
                <a:lnTo>
                  <a:pt x="0" y="141"/>
                </a:lnTo>
                <a:lnTo>
                  <a:pt x="0" y="164"/>
                </a:lnTo>
                <a:lnTo>
                  <a:pt x="0" y="186"/>
                </a:lnTo>
                <a:lnTo>
                  <a:pt x="8" y="208"/>
                </a:lnTo>
                <a:lnTo>
                  <a:pt x="17" y="231"/>
                </a:lnTo>
                <a:lnTo>
                  <a:pt x="42" y="231"/>
                </a:lnTo>
                <a:lnTo>
                  <a:pt x="66" y="238"/>
                </a:lnTo>
                <a:lnTo>
                  <a:pt x="92" y="238"/>
                </a:lnTo>
                <a:lnTo>
                  <a:pt x="117" y="223"/>
                </a:lnTo>
                <a:lnTo>
                  <a:pt x="142" y="216"/>
                </a:lnTo>
                <a:lnTo>
                  <a:pt x="159" y="238"/>
                </a:lnTo>
                <a:lnTo>
                  <a:pt x="176" y="261"/>
                </a:lnTo>
                <a:lnTo>
                  <a:pt x="201" y="283"/>
                </a:lnTo>
                <a:lnTo>
                  <a:pt x="226" y="298"/>
                </a:lnTo>
                <a:lnTo>
                  <a:pt x="251" y="313"/>
                </a:lnTo>
                <a:lnTo>
                  <a:pt x="285" y="321"/>
                </a:lnTo>
                <a:lnTo>
                  <a:pt x="310" y="313"/>
                </a:lnTo>
                <a:lnTo>
                  <a:pt x="335" y="305"/>
                </a:lnTo>
                <a:lnTo>
                  <a:pt x="361" y="305"/>
                </a:lnTo>
                <a:lnTo>
                  <a:pt x="385" y="313"/>
                </a:lnTo>
                <a:lnTo>
                  <a:pt x="411" y="328"/>
                </a:lnTo>
                <a:lnTo>
                  <a:pt x="436" y="335"/>
                </a:lnTo>
                <a:lnTo>
                  <a:pt x="461" y="357"/>
                </a:lnTo>
                <a:lnTo>
                  <a:pt x="486" y="365"/>
                </a:lnTo>
                <a:lnTo>
                  <a:pt x="536" y="365"/>
                </a:lnTo>
                <a:lnTo>
                  <a:pt x="587" y="365"/>
                </a:lnTo>
                <a:lnTo>
                  <a:pt x="654" y="365"/>
                </a:lnTo>
                <a:lnTo>
                  <a:pt x="680" y="365"/>
                </a:lnTo>
                <a:lnTo>
                  <a:pt x="704" y="357"/>
                </a:lnTo>
                <a:lnTo>
                  <a:pt x="730" y="357"/>
                </a:lnTo>
                <a:lnTo>
                  <a:pt x="755" y="350"/>
                </a:lnTo>
                <a:lnTo>
                  <a:pt x="780" y="342"/>
                </a:lnTo>
                <a:lnTo>
                  <a:pt x="805" y="335"/>
                </a:lnTo>
                <a:lnTo>
                  <a:pt x="831" y="328"/>
                </a:lnTo>
                <a:lnTo>
                  <a:pt x="855" y="328"/>
                </a:lnTo>
                <a:lnTo>
                  <a:pt x="881" y="335"/>
                </a:lnTo>
                <a:lnTo>
                  <a:pt x="906" y="335"/>
                </a:lnTo>
                <a:lnTo>
                  <a:pt x="931" y="342"/>
                </a:lnTo>
                <a:lnTo>
                  <a:pt x="956" y="350"/>
                </a:lnTo>
                <a:lnTo>
                  <a:pt x="990" y="365"/>
                </a:lnTo>
                <a:lnTo>
                  <a:pt x="1040" y="365"/>
                </a:lnTo>
                <a:lnTo>
                  <a:pt x="1107" y="373"/>
                </a:lnTo>
                <a:lnTo>
                  <a:pt x="1133" y="365"/>
                </a:lnTo>
                <a:lnTo>
                  <a:pt x="1183" y="365"/>
                </a:lnTo>
                <a:lnTo>
                  <a:pt x="1217" y="357"/>
                </a:lnTo>
                <a:lnTo>
                  <a:pt x="1241" y="335"/>
                </a:lnTo>
                <a:lnTo>
                  <a:pt x="1267" y="328"/>
                </a:lnTo>
                <a:lnTo>
                  <a:pt x="1301" y="313"/>
                </a:lnTo>
                <a:lnTo>
                  <a:pt x="1325" y="298"/>
                </a:lnTo>
                <a:lnTo>
                  <a:pt x="1351" y="290"/>
                </a:lnTo>
                <a:lnTo>
                  <a:pt x="1376" y="283"/>
                </a:lnTo>
                <a:lnTo>
                  <a:pt x="1400" y="275"/>
                </a:lnTo>
                <a:lnTo>
                  <a:pt x="1426" y="275"/>
                </a:lnTo>
                <a:lnTo>
                  <a:pt x="1452" y="275"/>
                </a:lnTo>
                <a:lnTo>
                  <a:pt x="1443" y="254"/>
                </a:lnTo>
                <a:lnTo>
                  <a:pt x="1426" y="231"/>
                </a:lnTo>
                <a:lnTo>
                  <a:pt x="1417" y="208"/>
                </a:lnTo>
                <a:lnTo>
                  <a:pt x="1426" y="186"/>
                </a:lnTo>
                <a:lnTo>
                  <a:pt x="1443" y="164"/>
                </a:lnTo>
                <a:lnTo>
                  <a:pt x="1452" y="141"/>
                </a:lnTo>
                <a:lnTo>
                  <a:pt x="1443" y="119"/>
                </a:lnTo>
                <a:lnTo>
                  <a:pt x="1426" y="97"/>
                </a:lnTo>
                <a:lnTo>
                  <a:pt x="1400" y="82"/>
                </a:lnTo>
                <a:lnTo>
                  <a:pt x="1376" y="82"/>
                </a:lnTo>
                <a:lnTo>
                  <a:pt x="1351" y="82"/>
                </a:lnTo>
                <a:lnTo>
                  <a:pt x="1325" y="82"/>
                </a:lnTo>
                <a:lnTo>
                  <a:pt x="1301" y="82"/>
                </a:lnTo>
                <a:lnTo>
                  <a:pt x="1275" y="82"/>
                </a:lnTo>
                <a:lnTo>
                  <a:pt x="1250" y="74"/>
                </a:lnTo>
                <a:lnTo>
                  <a:pt x="1225" y="67"/>
                </a:lnTo>
                <a:lnTo>
                  <a:pt x="1200" y="67"/>
                </a:lnTo>
                <a:lnTo>
                  <a:pt x="1174" y="67"/>
                </a:lnTo>
                <a:lnTo>
                  <a:pt x="1150" y="74"/>
                </a:lnTo>
                <a:lnTo>
                  <a:pt x="1124" y="82"/>
                </a:lnTo>
                <a:lnTo>
                  <a:pt x="1107" y="59"/>
                </a:lnTo>
                <a:lnTo>
                  <a:pt x="1082" y="45"/>
                </a:lnTo>
                <a:lnTo>
                  <a:pt x="1057" y="30"/>
                </a:lnTo>
                <a:lnTo>
                  <a:pt x="1032" y="30"/>
                </a:lnTo>
                <a:lnTo>
                  <a:pt x="1006" y="22"/>
                </a:lnTo>
                <a:lnTo>
                  <a:pt x="973" y="15"/>
                </a:lnTo>
                <a:lnTo>
                  <a:pt x="948" y="7"/>
                </a:lnTo>
                <a:lnTo>
                  <a:pt x="922" y="7"/>
                </a:lnTo>
                <a:lnTo>
                  <a:pt x="898" y="22"/>
                </a:lnTo>
                <a:lnTo>
                  <a:pt x="872" y="30"/>
                </a:lnTo>
                <a:lnTo>
                  <a:pt x="847" y="30"/>
                </a:lnTo>
                <a:lnTo>
                  <a:pt x="822" y="30"/>
                </a:lnTo>
                <a:lnTo>
                  <a:pt x="797" y="30"/>
                </a:lnTo>
                <a:lnTo>
                  <a:pt x="771" y="30"/>
                </a:lnTo>
                <a:lnTo>
                  <a:pt x="747" y="22"/>
                </a:lnTo>
                <a:lnTo>
                  <a:pt x="721" y="15"/>
                </a:lnTo>
                <a:lnTo>
                  <a:pt x="696" y="7"/>
                </a:lnTo>
                <a:lnTo>
                  <a:pt x="671" y="7"/>
                </a:lnTo>
                <a:lnTo>
                  <a:pt x="646" y="7"/>
                </a:lnTo>
                <a:lnTo>
                  <a:pt x="620" y="7"/>
                </a:lnTo>
                <a:lnTo>
                  <a:pt x="596" y="22"/>
                </a:lnTo>
                <a:lnTo>
                  <a:pt x="570" y="30"/>
                </a:lnTo>
                <a:lnTo>
                  <a:pt x="545" y="30"/>
                </a:lnTo>
                <a:lnTo>
                  <a:pt x="520" y="22"/>
                </a:lnTo>
                <a:lnTo>
                  <a:pt x="486" y="7"/>
                </a:lnTo>
                <a:lnTo>
                  <a:pt x="461" y="7"/>
                </a:lnTo>
                <a:lnTo>
                  <a:pt x="436" y="0"/>
                </a:lnTo>
                <a:lnTo>
                  <a:pt x="411" y="0"/>
                </a:lnTo>
                <a:lnTo>
                  <a:pt x="385" y="0"/>
                </a:lnTo>
                <a:lnTo>
                  <a:pt x="361" y="7"/>
                </a:lnTo>
                <a:lnTo>
                  <a:pt x="319" y="12"/>
                </a:lnTo>
                <a:lnTo>
                  <a:pt x="293" y="45"/>
                </a:lnTo>
                <a:lnTo>
                  <a:pt x="268" y="59"/>
                </a:lnTo>
                <a:lnTo>
                  <a:pt x="260" y="82"/>
                </a:lnTo>
                <a:lnTo>
                  <a:pt x="234" y="74"/>
                </a:lnTo>
                <a:lnTo>
                  <a:pt x="209" y="67"/>
                </a:lnTo>
                <a:lnTo>
                  <a:pt x="217" y="57"/>
                </a:lnTo>
              </a:path>
            </a:pathLst>
          </a:custGeom>
          <a:gradFill rotWithShape="0">
            <a:gsLst>
              <a:gs pos="0">
                <a:srgbClr val="CC9900">
                  <a:gamma/>
                  <a:tint val="20392"/>
                  <a:invGamma/>
                </a:srgbClr>
              </a:gs>
              <a:gs pos="100000">
                <a:srgbClr val="CC9900"/>
              </a:gs>
            </a:gsLst>
            <a:lin ang="5400000" scaled="1"/>
          </a:gradFill>
          <a:ln w="12700" cap="rnd" cmpd="sng">
            <a:solidFill>
              <a:srgbClr val="996633"/>
            </a:solidFill>
            <a:prstDash val="solid"/>
            <a:round/>
            <a:headEnd type="none" w="sm" len="sm"/>
            <a:tailEnd type="none" w="sm" len="sm"/>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grpSp>
        <p:nvGrpSpPr>
          <p:cNvPr id="3082" name="Group 10"/>
          <p:cNvGrpSpPr>
            <a:grpSpLocks/>
          </p:cNvGrpSpPr>
          <p:nvPr/>
        </p:nvGrpSpPr>
        <p:grpSpPr bwMode="auto">
          <a:xfrm>
            <a:off x="7620000" y="5076825"/>
            <a:ext cx="1371600" cy="1600200"/>
            <a:chOff x="0" y="3182"/>
            <a:chExt cx="808" cy="998"/>
          </a:xfrm>
        </p:grpSpPr>
        <p:grpSp>
          <p:nvGrpSpPr>
            <p:cNvPr id="3093" name="Group 11"/>
            <p:cNvGrpSpPr>
              <a:grpSpLocks/>
            </p:cNvGrpSpPr>
            <p:nvPr/>
          </p:nvGrpSpPr>
          <p:grpSpPr bwMode="auto">
            <a:xfrm>
              <a:off x="0" y="3182"/>
              <a:ext cx="506" cy="927"/>
              <a:chOff x="1685" y="1023"/>
              <a:chExt cx="506" cy="927"/>
            </a:xfrm>
          </p:grpSpPr>
          <p:sp>
            <p:nvSpPr>
              <p:cNvPr id="150540" name="Freeform 12"/>
              <p:cNvSpPr>
                <a:spLocks/>
              </p:cNvSpPr>
              <p:nvPr/>
            </p:nvSpPr>
            <p:spPr bwMode="ltGray">
              <a:xfrm>
                <a:off x="1733" y="1329"/>
                <a:ext cx="79" cy="621"/>
              </a:xfrm>
              <a:custGeom>
                <a:avLst/>
                <a:gdLst/>
                <a:ahLst/>
                <a:cxnLst>
                  <a:cxn ang="0">
                    <a:pos x="0" y="54"/>
                  </a:cxn>
                  <a:cxn ang="0">
                    <a:pos x="11" y="269"/>
                  </a:cxn>
                  <a:cxn ang="0">
                    <a:pos x="22" y="442"/>
                  </a:cxn>
                  <a:cxn ang="0">
                    <a:pos x="30" y="570"/>
                  </a:cxn>
                  <a:cxn ang="0">
                    <a:pos x="28" y="620"/>
                  </a:cxn>
                  <a:cxn ang="0">
                    <a:pos x="44" y="620"/>
                  </a:cxn>
                  <a:cxn ang="0">
                    <a:pos x="49" y="546"/>
                  </a:cxn>
                  <a:cxn ang="0">
                    <a:pos x="52" y="434"/>
                  </a:cxn>
                  <a:cxn ang="0">
                    <a:pos x="58" y="329"/>
                  </a:cxn>
                  <a:cxn ang="0">
                    <a:pos x="61" y="250"/>
                  </a:cxn>
                  <a:cxn ang="0">
                    <a:pos x="67" y="135"/>
                  </a:cxn>
                  <a:cxn ang="0">
                    <a:pos x="75" y="36"/>
                  </a:cxn>
                  <a:cxn ang="0">
                    <a:pos x="70" y="11"/>
                  </a:cxn>
                  <a:cxn ang="0">
                    <a:pos x="62" y="0"/>
                  </a:cxn>
                  <a:cxn ang="0">
                    <a:pos x="53" y="121"/>
                  </a:cxn>
                  <a:cxn ang="0">
                    <a:pos x="45" y="224"/>
                  </a:cxn>
                  <a:cxn ang="0">
                    <a:pos x="43" y="305"/>
                  </a:cxn>
                  <a:cxn ang="0">
                    <a:pos x="40" y="390"/>
                  </a:cxn>
                  <a:cxn ang="0">
                    <a:pos x="34" y="475"/>
                  </a:cxn>
                  <a:cxn ang="0">
                    <a:pos x="25" y="327"/>
                  </a:cxn>
                  <a:cxn ang="0">
                    <a:pos x="15" y="187"/>
                  </a:cxn>
                  <a:cxn ang="0">
                    <a:pos x="0" y="54"/>
                  </a:cxn>
                </a:cxnLst>
                <a:rect l="0" t="0" r="r" b="b"/>
                <a:pathLst>
                  <a:path w="76" h="621">
                    <a:moveTo>
                      <a:pt x="0" y="54"/>
                    </a:moveTo>
                    <a:lnTo>
                      <a:pt x="11" y="269"/>
                    </a:lnTo>
                    <a:lnTo>
                      <a:pt x="22" y="442"/>
                    </a:lnTo>
                    <a:lnTo>
                      <a:pt x="30" y="570"/>
                    </a:lnTo>
                    <a:lnTo>
                      <a:pt x="28" y="620"/>
                    </a:lnTo>
                    <a:lnTo>
                      <a:pt x="44" y="620"/>
                    </a:lnTo>
                    <a:lnTo>
                      <a:pt x="49" y="546"/>
                    </a:lnTo>
                    <a:lnTo>
                      <a:pt x="52" y="434"/>
                    </a:lnTo>
                    <a:lnTo>
                      <a:pt x="58" y="329"/>
                    </a:lnTo>
                    <a:lnTo>
                      <a:pt x="61" y="250"/>
                    </a:lnTo>
                    <a:lnTo>
                      <a:pt x="67" y="135"/>
                    </a:lnTo>
                    <a:lnTo>
                      <a:pt x="75" y="36"/>
                    </a:lnTo>
                    <a:lnTo>
                      <a:pt x="70" y="11"/>
                    </a:lnTo>
                    <a:lnTo>
                      <a:pt x="62" y="0"/>
                    </a:lnTo>
                    <a:lnTo>
                      <a:pt x="53" y="121"/>
                    </a:lnTo>
                    <a:lnTo>
                      <a:pt x="45" y="224"/>
                    </a:lnTo>
                    <a:lnTo>
                      <a:pt x="43" y="305"/>
                    </a:lnTo>
                    <a:lnTo>
                      <a:pt x="40" y="390"/>
                    </a:lnTo>
                    <a:lnTo>
                      <a:pt x="34" y="475"/>
                    </a:lnTo>
                    <a:lnTo>
                      <a:pt x="25" y="327"/>
                    </a:lnTo>
                    <a:lnTo>
                      <a:pt x="15" y="187"/>
                    </a:lnTo>
                    <a:lnTo>
                      <a:pt x="0" y="54"/>
                    </a:lnTo>
                  </a:path>
                </a:pathLst>
              </a:custGeom>
              <a:solidFill>
                <a:srgbClr val="3C002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41" name="Freeform 13"/>
              <p:cNvSpPr>
                <a:spLocks/>
              </p:cNvSpPr>
              <p:nvPr/>
            </p:nvSpPr>
            <p:spPr bwMode="ltGray">
              <a:xfrm>
                <a:off x="1790" y="1576"/>
                <a:ext cx="123" cy="349"/>
              </a:xfrm>
              <a:custGeom>
                <a:avLst/>
                <a:gdLst/>
                <a:ahLst/>
                <a:cxnLst>
                  <a:cxn ang="0">
                    <a:pos x="0" y="161"/>
                  </a:cxn>
                  <a:cxn ang="0">
                    <a:pos x="10" y="232"/>
                  </a:cxn>
                  <a:cxn ang="0">
                    <a:pos x="20" y="289"/>
                  </a:cxn>
                  <a:cxn ang="0">
                    <a:pos x="26" y="331"/>
                  </a:cxn>
                  <a:cxn ang="0">
                    <a:pos x="25" y="348"/>
                  </a:cxn>
                  <a:cxn ang="0">
                    <a:pos x="39" y="348"/>
                  </a:cxn>
                  <a:cxn ang="0">
                    <a:pos x="43" y="323"/>
                  </a:cxn>
                  <a:cxn ang="0">
                    <a:pos x="45" y="286"/>
                  </a:cxn>
                  <a:cxn ang="0">
                    <a:pos x="51" y="252"/>
                  </a:cxn>
                  <a:cxn ang="0">
                    <a:pos x="54" y="226"/>
                  </a:cxn>
                  <a:cxn ang="0">
                    <a:pos x="59" y="188"/>
                  </a:cxn>
                  <a:cxn ang="0">
                    <a:pos x="66" y="156"/>
                  </a:cxn>
                  <a:cxn ang="0">
                    <a:pos x="71" y="127"/>
                  </a:cxn>
                  <a:cxn ang="0">
                    <a:pos x="77" y="96"/>
                  </a:cxn>
                  <a:cxn ang="0">
                    <a:pos x="86" y="66"/>
                  </a:cxn>
                  <a:cxn ang="0">
                    <a:pos x="96" y="40"/>
                  </a:cxn>
                  <a:cxn ang="0">
                    <a:pos x="113" y="15"/>
                  </a:cxn>
                  <a:cxn ang="0">
                    <a:pos x="119" y="5"/>
                  </a:cxn>
                  <a:cxn ang="0">
                    <a:pos x="112" y="0"/>
                  </a:cxn>
                  <a:cxn ang="0">
                    <a:pos x="101" y="10"/>
                  </a:cxn>
                  <a:cxn ang="0">
                    <a:pos x="86" y="33"/>
                  </a:cxn>
                  <a:cxn ang="0">
                    <a:pos x="75" y="57"/>
                  </a:cxn>
                  <a:cxn ang="0">
                    <a:pos x="66" y="81"/>
                  </a:cxn>
                  <a:cxn ang="0">
                    <a:pos x="60" y="113"/>
                  </a:cxn>
                  <a:cxn ang="0">
                    <a:pos x="55" y="144"/>
                  </a:cxn>
                  <a:cxn ang="0">
                    <a:pos x="47" y="184"/>
                  </a:cxn>
                  <a:cxn ang="0">
                    <a:pos x="40" y="217"/>
                  </a:cxn>
                  <a:cxn ang="0">
                    <a:pos x="37" y="244"/>
                  </a:cxn>
                  <a:cxn ang="0">
                    <a:pos x="36" y="272"/>
                  </a:cxn>
                  <a:cxn ang="0">
                    <a:pos x="30" y="300"/>
                  </a:cxn>
                  <a:cxn ang="0">
                    <a:pos x="22" y="251"/>
                  </a:cxn>
                  <a:cxn ang="0">
                    <a:pos x="13" y="205"/>
                  </a:cxn>
                  <a:cxn ang="0">
                    <a:pos x="0" y="161"/>
                  </a:cxn>
                </a:cxnLst>
                <a:rect l="0" t="0" r="r" b="b"/>
                <a:pathLst>
                  <a:path w="120" h="349">
                    <a:moveTo>
                      <a:pt x="0" y="161"/>
                    </a:moveTo>
                    <a:lnTo>
                      <a:pt x="10" y="232"/>
                    </a:lnTo>
                    <a:lnTo>
                      <a:pt x="20" y="289"/>
                    </a:lnTo>
                    <a:lnTo>
                      <a:pt x="26" y="331"/>
                    </a:lnTo>
                    <a:lnTo>
                      <a:pt x="25" y="348"/>
                    </a:lnTo>
                    <a:lnTo>
                      <a:pt x="39" y="348"/>
                    </a:lnTo>
                    <a:lnTo>
                      <a:pt x="43" y="323"/>
                    </a:lnTo>
                    <a:lnTo>
                      <a:pt x="45" y="286"/>
                    </a:lnTo>
                    <a:lnTo>
                      <a:pt x="51" y="252"/>
                    </a:lnTo>
                    <a:lnTo>
                      <a:pt x="54" y="226"/>
                    </a:lnTo>
                    <a:lnTo>
                      <a:pt x="59" y="188"/>
                    </a:lnTo>
                    <a:lnTo>
                      <a:pt x="66" y="156"/>
                    </a:lnTo>
                    <a:lnTo>
                      <a:pt x="71" y="127"/>
                    </a:lnTo>
                    <a:lnTo>
                      <a:pt x="77" y="96"/>
                    </a:lnTo>
                    <a:lnTo>
                      <a:pt x="86" y="66"/>
                    </a:lnTo>
                    <a:lnTo>
                      <a:pt x="96" y="40"/>
                    </a:lnTo>
                    <a:lnTo>
                      <a:pt x="113" y="15"/>
                    </a:lnTo>
                    <a:lnTo>
                      <a:pt x="119" y="5"/>
                    </a:lnTo>
                    <a:lnTo>
                      <a:pt x="112" y="0"/>
                    </a:lnTo>
                    <a:lnTo>
                      <a:pt x="101" y="10"/>
                    </a:lnTo>
                    <a:lnTo>
                      <a:pt x="86" y="33"/>
                    </a:lnTo>
                    <a:lnTo>
                      <a:pt x="75" y="57"/>
                    </a:lnTo>
                    <a:lnTo>
                      <a:pt x="66" y="81"/>
                    </a:lnTo>
                    <a:lnTo>
                      <a:pt x="60" y="113"/>
                    </a:lnTo>
                    <a:lnTo>
                      <a:pt x="55" y="144"/>
                    </a:lnTo>
                    <a:lnTo>
                      <a:pt x="47" y="184"/>
                    </a:lnTo>
                    <a:lnTo>
                      <a:pt x="40" y="217"/>
                    </a:lnTo>
                    <a:lnTo>
                      <a:pt x="37" y="244"/>
                    </a:lnTo>
                    <a:lnTo>
                      <a:pt x="36" y="272"/>
                    </a:lnTo>
                    <a:lnTo>
                      <a:pt x="30" y="300"/>
                    </a:lnTo>
                    <a:lnTo>
                      <a:pt x="22" y="251"/>
                    </a:lnTo>
                    <a:lnTo>
                      <a:pt x="13" y="205"/>
                    </a:lnTo>
                    <a:lnTo>
                      <a:pt x="0" y="161"/>
                    </a:lnTo>
                  </a:path>
                </a:pathLst>
              </a:custGeom>
              <a:solidFill>
                <a:srgbClr val="3C002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42" name="Freeform 14"/>
              <p:cNvSpPr>
                <a:spLocks/>
              </p:cNvSpPr>
              <p:nvPr/>
            </p:nvSpPr>
            <p:spPr bwMode="ltGray">
              <a:xfrm>
                <a:off x="1685" y="1239"/>
                <a:ext cx="266" cy="391"/>
              </a:xfrm>
              <a:custGeom>
                <a:avLst/>
                <a:gdLst/>
                <a:ahLst/>
                <a:cxnLst>
                  <a:cxn ang="0">
                    <a:pos x="107" y="123"/>
                  </a:cxn>
                  <a:cxn ang="0">
                    <a:pos x="116" y="135"/>
                  </a:cxn>
                  <a:cxn ang="0">
                    <a:pos x="163" y="114"/>
                  </a:cxn>
                  <a:cxn ang="0">
                    <a:pos x="211" y="81"/>
                  </a:cxn>
                  <a:cxn ang="0">
                    <a:pos x="233" y="46"/>
                  </a:cxn>
                  <a:cxn ang="0">
                    <a:pos x="220" y="76"/>
                  </a:cxn>
                  <a:cxn ang="0">
                    <a:pos x="183" y="109"/>
                  </a:cxn>
                  <a:cxn ang="0">
                    <a:pos x="142" y="138"/>
                  </a:cxn>
                  <a:cxn ang="0">
                    <a:pos x="102" y="159"/>
                  </a:cxn>
                  <a:cxn ang="0">
                    <a:pos x="119" y="178"/>
                  </a:cxn>
                  <a:cxn ang="0">
                    <a:pos x="155" y="180"/>
                  </a:cxn>
                  <a:cxn ang="0">
                    <a:pos x="202" y="187"/>
                  </a:cxn>
                  <a:cxn ang="0">
                    <a:pos x="239" y="204"/>
                  </a:cxn>
                  <a:cxn ang="0">
                    <a:pos x="251" y="215"/>
                  </a:cxn>
                  <a:cxn ang="0">
                    <a:pos x="213" y="204"/>
                  </a:cxn>
                  <a:cxn ang="0">
                    <a:pos x="162" y="198"/>
                  </a:cxn>
                  <a:cxn ang="0">
                    <a:pos x="114" y="195"/>
                  </a:cxn>
                  <a:cxn ang="0">
                    <a:pos x="88" y="203"/>
                  </a:cxn>
                  <a:cxn ang="0">
                    <a:pos x="93" y="248"/>
                  </a:cxn>
                  <a:cxn ang="0">
                    <a:pos x="93" y="307"/>
                  </a:cxn>
                  <a:cxn ang="0">
                    <a:pos x="77" y="354"/>
                  </a:cxn>
                  <a:cxn ang="0">
                    <a:pos x="46" y="390"/>
                  </a:cxn>
                  <a:cxn ang="0">
                    <a:pos x="50" y="346"/>
                  </a:cxn>
                  <a:cxn ang="0">
                    <a:pos x="61" y="299"/>
                  </a:cxn>
                  <a:cxn ang="0">
                    <a:pos x="67" y="238"/>
                  </a:cxn>
                  <a:cxn ang="0">
                    <a:pos x="64" y="198"/>
                  </a:cxn>
                  <a:cxn ang="0">
                    <a:pos x="48" y="221"/>
                  </a:cxn>
                  <a:cxn ang="0">
                    <a:pos x="39" y="273"/>
                  </a:cxn>
                  <a:cxn ang="0">
                    <a:pos x="32" y="325"/>
                  </a:cxn>
                  <a:cxn ang="0">
                    <a:pos x="10" y="364"/>
                  </a:cxn>
                  <a:cxn ang="0">
                    <a:pos x="2" y="364"/>
                  </a:cxn>
                  <a:cxn ang="0">
                    <a:pos x="2" y="324"/>
                  </a:cxn>
                  <a:cxn ang="0">
                    <a:pos x="17" y="287"/>
                  </a:cxn>
                  <a:cxn ang="0">
                    <a:pos x="34" y="239"/>
                  </a:cxn>
                  <a:cxn ang="0">
                    <a:pos x="42" y="204"/>
                  </a:cxn>
                  <a:cxn ang="0">
                    <a:pos x="26" y="182"/>
                  </a:cxn>
                  <a:cxn ang="0">
                    <a:pos x="2" y="184"/>
                  </a:cxn>
                  <a:cxn ang="0">
                    <a:pos x="2" y="184"/>
                  </a:cxn>
                  <a:cxn ang="0">
                    <a:pos x="2" y="184"/>
                  </a:cxn>
                  <a:cxn ang="0">
                    <a:pos x="2" y="184"/>
                  </a:cxn>
                  <a:cxn ang="0">
                    <a:pos x="2" y="184"/>
                  </a:cxn>
                  <a:cxn ang="0">
                    <a:pos x="2" y="184"/>
                  </a:cxn>
                  <a:cxn ang="0">
                    <a:pos x="13" y="161"/>
                  </a:cxn>
                  <a:cxn ang="0">
                    <a:pos x="13" y="138"/>
                  </a:cxn>
                  <a:cxn ang="0">
                    <a:pos x="2" y="105"/>
                  </a:cxn>
                  <a:cxn ang="0">
                    <a:pos x="2" y="105"/>
                  </a:cxn>
                  <a:cxn ang="0">
                    <a:pos x="2" y="105"/>
                  </a:cxn>
                  <a:cxn ang="0">
                    <a:pos x="2" y="105"/>
                  </a:cxn>
                  <a:cxn ang="0">
                    <a:pos x="24" y="122"/>
                  </a:cxn>
                  <a:cxn ang="0">
                    <a:pos x="53" y="157"/>
                  </a:cxn>
                  <a:cxn ang="0">
                    <a:pos x="55" y="130"/>
                  </a:cxn>
                  <a:cxn ang="0">
                    <a:pos x="24" y="91"/>
                  </a:cxn>
                  <a:cxn ang="0">
                    <a:pos x="2" y="65"/>
                  </a:cxn>
                  <a:cxn ang="0">
                    <a:pos x="2" y="65"/>
                  </a:cxn>
                  <a:cxn ang="0">
                    <a:pos x="2" y="48"/>
                  </a:cxn>
                  <a:cxn ang="0">
                    <a:pos x="30" y="87"/>
                  </a:cxn>
                  <a:cxn ang="0">
                    <a:pos x="61" y="138"/>
                  </a:cxn>
                  <a:cxn ang="0">
                    <a:pos x="80" y="127"/>
                  </a:cxn>
                  <a:cxn ang="0">
                    <a:pos x="106" y="87"/>
                  </a:cxn>
                  <a:cxn ang="0">
                    <a:pos x="139" y="39"/>
                  </a:cxn>
                  <a:cxn ang="0">
                    <a:pos x="165" y="6"/>
                  </a:cxn>
                  <a:cxn ang="0">
                    <a:pos x="163" y="29"/>
                  </a:cxn>
                  <a:cxn ang="0">
                    <a:pos x="137" y="76"/>
                  </a:cxn>
                </a:cxnLst>
                <a:rect l="0" t="0" r="r" b="b"/>
                <a:pathLst>
                  <a:path w="266" h="391">
                    <a:moveTo>
                      <a:pt x="124" y="95"/>
                    </a:moveTo>
                    <a:lnTo>
                      <a:pt x="119" y="101"/>
                    </a:lnTo>
                    <a:lnTo>
                      <a:pt x="115" y="108"/>
                    </a:lnTo>
                    <a:lnTo>
                      <a:pt x="111" y="115"/>
                    </a:lnTo>
                    <a:lnTo>
                      <a:pt x="107" y="123"/>
                    </a:lnTo>
                    <a:lnTo>
                      <a:pt x="104" y="129"/>
                    </a:lnTo>
                    <a:lnTo>
                      <a:pt x="102" y="136"/>
                    </a:lnTo>
                    <a:lnTo>
                      <a:pt x="100" y="142"/>
                    </a:lnTo>
                    <a:lnTo>
                      <a:pt x="107" y="138"/>
                    </a:lnTo>
                    <a:lnTo>
                      <a:pt x="116" y="135"/>
                    </a:lnTo>
                    <a:lnTo>
                      <a:pt x="125" y="131"/>
                    </a:lnTo>
                    <a:lnTo>
                      <a:pt x="134" y="127"/>
                    </a:lnTo>
                    <a:lnTo>
                      <a:pt x="144" y="124"/>
                    </a:lnTo>
                    <a:lnTo>
                      <a:pt x="154" y="119"/>
                    </a:lnTo>
                    <a:lnTo>
                      <a:pt x="163" y="114"/>
                    </a:lnTo>
                    <a:lnTo>
                      <a:pt x="175" y="107"/>
                    </a:lnTo>
                    <a:lnTo>
                      <a:pt x="184" y="101"/>
                    </a:lnTo>
                    <a:lnTo>
                      <a:pt x="195" y="93"/>
                    </a:lnTo>
                    <a:lnTo>
                      <a:pt x="203" y="89"/>
                    </a:lnTo>
                    <a:lnTo>
                      <a:pt x="211" y="81"/>
                    </a:lnTo>
                    <a:lnTo>
                      <a:pt x="218" y="75"/>
                    </a:lnTo>
                    <a:lnTo>
                      <a:pt x="224" y="66"/>
                    </a:lnTo>
                    <a:lnTo>
                      <a:pt x="227" y="59"/>
                    </a:lnTo>
                    <a:lnTo>
                      <a:pt x="230" y="51"/>
                    </a:lnTo>
                    <a:lnTo>
                      <a:pt x="233" y="46"/>
                    </a:lnTo>
                    <a:lnTo>
                      <a:pt x="233" y="52"/>
                    </a:lnTo>
                    <a:lnTo>
                      <a:pt x="233" y="56"/>
                    </a:lnTo>
                    <a:lnTo>
                      <a:pt x="231" y="61"/>
                    </a:lnTo>
                    <a:lnTo>
                      <a:pt x="227" y="67"/>
                    </a:lnTo>
                    <a:lnTo>
                      <a:pt x="220" y="76"/>
                    </a:lnTo>
                    <a:lnTo>
                      <a:pt x="217" y="83"/>
                    </a:lnTo>
                    <a:lnTo>
                      <a:pt x="210" y="88"/>
                    </a:lnTo>
                    <a:lnTo>
                      <a:pt x="202" y="94"/>
                    </a:lnTo>
                    <a:lnTo>
                      <a:pt x="192" y="101"/>
                    </a:lnTo>
                    <a:lnTo>
                      <a:pt x="183" y="109"/>
                    </a:lnTo>
                    <a:lnTo>
                      <a:pt x="173" y="116"/>
                    </a:lnTo>
                    <a:lnTo>
                      <a:pt x="167" y="122"/>
                    </a:lnTo>
                    <a:lnTo>
                      <a:pt x="159" y="129"/>
                    </a:lnTo>
                    <a:lnTo>
                      <a:pt x="151" y="133"/>
                    </a:lnTo>
                    <a:lnTo>
                      <a:pt x="142" y="138"/>
                    </a:lnTo>
                    <a:lnTo>
                      <a:pt x="133" y="143"/>
                    </a:lnTo>
                    <a:lnTo>
                      <a:pt x="125" y="148"/>
                    </a:lnTo>
                    <a:lnTo>
                      <a:pt x="118" y="152"/>
                    </a:lnTo>
                    <a:lnTo>
                      <a:pt x="109" y="156"/>
                    </a:lnTo>
                    <a:lnTo>
                      <a:pt x="102" y="159"/>
                    </a:lnTo>
                    <a:lnTo>
                      <a:pt x="100" y="161"/>
                    </a:lnTo>
                    <a:lnTo>
                      <a:pt x="102" y="165"/>
                    </a:lnTo>
                    <a:lnTo>
                      <a:pt x="106" y="170"/>
                    </a:lnTo>
                    <a:lnTo>
                      <a:pt x="110" y="176"/>
                    </a:lnTo>
                    <a:lnTo>
                      <a:pt x="119" y="178"/>
                    </a:lnTo>
                    <a:lnTo>
                      <a:pt x="125" y="178"/>
                    </a:lnTo>
                    <a:lnTo>
                      <a:pt x="135" y="180"/>
                    </a:lnTo>
                    <a:lnTo>
                      <a:pt x="144" y="180"/>
                    </a:lnTo>
                    <a:lnTo>
                      <a:pt x="144" y="180"/>
                    </a:lnTo>
                    <a:lnTo>
                      <a:pt x="155" y="180"/>
                    </a:lnTo>
                    <a:lnTo>
                      <a:pt x="165" y="182"/>
                    </a:lnTo>
                    <a:lnTo>
                      <a:pt x="175" y="182"/>
                    </a:lnTo>
                    <a:lnTo>
                      <a:pt x="185" y="184"/>
                    </a:lnTo>
                    <a:lnTo>
                      <a:pt x="193" y="185"/>
                    </a:lnTo>
                    <a:lnTo>
                      <a:pt x="202" y="187"/>
                    </a:lnTo>
                    <a:lnTo>
                      <a:pt x="208" y="189"/>
                    </a:lnTo>
                    <a:lnTo>
                      <a:pt x="215" y="193"/>
                    </a:lnTo>
                    <a:lnTo>
                      <a:pt x="221" y="196"/>
                    </a:lnTo>
                    <a:lnTo>
                      <a:pt x="229" y="200"/>
                    </a:lnTo>
                    <a:lnTo>
                      <a:pt x="239" y="204"/>
                    </a:lnTo>
                    <a:lnTo>
                      <a:pt x="249" y="208"/>
                    </a:lnTo>
                    <a:lnTo>
                      <a:pt x="256" y="211"/>
                    </a:lnTo>
                    <a:lnTo>
                      <a:pt x="265" y="214"/>
                    </a:lnTo>
                    <a:lnTo>
                      <a:pt x="258" y="215"/>
                    </a:lnTo>
                    <a:lnTo>
                      <a:pt x="251" y="215"/>
                    </a:lnTo>
                    <a:lnTo>
                      <a:pt x="244" y="213"/>
                    </a:lnTo>
                    <a:lnTo>
                      <a:pt x="236" y="211"/>
                    </a:lnTo>
                    <a:lnTo>
                      <a:pt x="226" y="207"/>
                    </a:lnTo>
                    <a:lnTo>
                      <a:pt x="219" y="206"/>
                    </a:lnTo>
                    <a:lnTo>
                      <a:pt x="213" y="204"/>
                    </a:lnTo>
                    <a:lnTo>
                      <a:pt x="204" y="202"/>
                    </a:lnTo>
                    <a:lnTo>
                      <a:pt x="195" y="201"/>
                    </a:lnTo>
                    <a:lnTo>
                      <a:pt x="184" y="200"/>
                    </a:lnTo>
                    <a:lnTo>
                      <a:pt x="173" y="199"/>
                    </a:lnTo>
                    <a:lnTo>
                      <a:pt x="162" y="198"/>
                    </a:lnTo>
                    <a:lnTo>
                      <a:pt x="152" y="198"/>
                    </a:lnTo>
                    <a:lnTo>
                      <a:pt x="142" y="198"/>
                    </a:lnTo>
                    <a:lnTo>
                      <a:pt x="134" y="197"/>
                    </a:lnTo>
                    <a:lnTo>
                      <a:pt x="124" y="197"/>
                    </a:lnTo>
                    <a:lnTo>
                      <a:pt x="114" y="195"/>
                    </a:lnTo>
                    <a:lnTo>
                      <a:pt x="102" y="192"/>
                    </a:lnTo>
                    <a:lnTo>
                      <a:pt x="92" y="189"/>
                    </a:lnTo>
                    <a:lnTo>
                      <a:pt x="80" y="188"/>
                    </a:lnTo>
                    <a:lnTo>
                      <a:pt x="84" y="195"/>
                    </a:lnTo>
                    <a:lnTo>
                      <a:pt x="88" y="203"/>
                    </a:lnTo>
                    <a:lnTo>
                      <a:pt x="93" y="215"/>
                    </a:lnTo>
                    <a:lnTo>
                      <a:pt x="94" y="223"/>
                    </a:lnTo>
                    <a:lnTo>
                      <a:pt x="95" y="233"/>
                    </a:lnTo>
                    <a:lnTo>
                      <a:pt x="94" y="241"/>
                    </a:lnTo>
                    <a:lnTo>
                      <a:pt x="93" y="248"/>
                    </a:lnTo>
                    <a:lnTo>
                      <a:pt x="93" y="259"/>
                    </a:lnTo>
                    <a:lnTo>
                      <a:pt x="92" y="273"/>
                    </a:lnTo>
                    <a:lnTo>
                      <a:pt x="92" y="285"/>
                    </a:lnTo>
                    <a:lnTo>
                      <a:pt x="93" y="297"/>
                    </a:lnTo>
                    <a:lnTo>
                      <a:pt x="93" y="307"/>
                    </a:lnTo>
                    <a:lnTo>
                      <a:pt x="92" y="316"/>
                    </a:lnTo>
                    <a:lnTo>
                      <a:pt x="89" y="326"/>
                    </a:lnTo>
                    <a:lnTo>
                      <a:pt x="85" y="338"/>
                    </a:lnTo>
                    <a:lnTo>
                      <a:pt x="82" y="346"/>
                    </a:lnTo>
                    <a:lnTo>
                      <a:pt x="77" y="354"/>
                    </a:lnTo>
                    <a:lnTo>
                      <a:pt x="73" y="363"/>
                    </a:lnTo>
                    <a:lnTo>
                      <a:pt x="69" y="369"/>
                    </a:lnTo>
                    <a:lnTo>
                      <a:pt x="62" y="376"/>
                    </a:lnTo>
                    <a:lnTo>
                      <a:pt x="53" y="382"/>
                    </a:lnTo>
                    <a:lnTo>
                      <a:pt x="46" y="390"/>
                    </a:lnTo>
                    <a:lnTo>
                      <a:pt x="45" y="382"/>
                    </a:lnTo>
                    <a:lnTo>
                      <a:pt x="46" y="372"/>
                    </a:lnTo>
                    <a:lnTo>
                      <a:pt x="47" y="362"/>
                    </a:lnTo>
                    <a:lnTo>
                      <a:pt x="48" y="353"/>
                    </a:lnTo>
                    <a:lnTo>
                      <a:pt x="50" y="346"/>
                    </a:lnTo>
                    <a:lnTo>
                      <a:pt x="53" y="337"/>
                    </a:lnTo>
                    <a:lnTo>
                      <a:pt x="56" y="328"/>
                    </a:lnTo>
                    <a:lnTo>
                      <a:pt x="58" y="320"/>
                    </a:lnTo>
                    <a:lnTo>
                      <a:pt x="59" y="313"/>
                    </a:lnTo>
                    <a:lnTo>
                      <a:pt x="61" y="299"/>
                    </a:lnTo>
                    <a:lnTo>
                      <a:pt x="62" y="285"/>
                    </a:lnTo>
                    <a:lnTo>
                      <a:pt x="63" y="273"/>
                    </a:lnTo>
                    <a:lnTo>
                      <a:pt x="65" y="260"/>
                    </a:lnTo>
                    <a:lnTo>
                      <a:pt x="67" y="247"/>
                    </a:lnTo>
                    <a:lnTo>
                      <a:pt x="67" y="238"/>
                    </a:lnTo>
                    <a:lnTo>
                      <a:pt x="67" y="231"/>
                    </a:lnTo>
                    <a:lnTo>
                      <a:pt x="68" y="222"/>
                    </a:lnTo>
                    <a:lnTo>
                      <a:pt x="67" y="212"/>
                    </a:lnTo>
                    <a:lnTo>
                      <a:pt x="66" y="206"/>
                    </a:lnTo>
                    <a:lnTo>
                      <a:pt x="64" y="198"/>
                    </a:lnTo>
                    <a:lnTo>
                      <a:pt x="62" y="187"/>
                    </a:lnTo>
                    <a:lnTo>
                      <a:pt x="58" y="195"/>
                    </a:lnTo>
                    <a:lnTo>
                      <a:pt x="54" y="203"/>
                    </a:lnTo>
                    <a:lnTo>
                      <a:pt x="50" y="212"/>
                    </a:lnTo>
                    <a:lnTo>
                      <a:pt x="48" y="221"/>
                    </a:lnTo>
                    <a:lnTo>
                      <a:pt x="46" y="232"/>
                    </a:lnTo>
                    <a:lnTo>
                      <a:pt x="44" y="239"/>
                    </a:lnTo>
                    <a:lnTo>
                      <a:pt x="43" y="249"/>
                    </a:lnTo>
                    <a:lnTo>
                      <a:pt x="41" y="260"/>
                    </a:lnTo>
                    <a:lnTo>
                      <a:pt x="39" y="273"/>
                    </a:lnTo>
                    <a:lnTo>
                      <a:pt x="38" y="283"/>
                    </a:lnTo>
                    <a:lnTo>
                      <a:pt x="37" y="295"/>
                    </a:lnTo>
                    <a:lnTo>
                      <a:pt x="36" y="305"/>
                    </a:lnTo>
                    <a:lnTo>
                      <a:pt x="33" y="315"/>
                    </a:lnTo>
                    <a:lnTo>
                      <a:pt x="32" y="325"/>
                    </a:lnTo>
                    <a:lnTo>
                      <a:pt x="30" y="333"/>
                    </a:lnTo>
                    <a:lnTo>
                      <a:pt x="26" y="340"/>
                    </a:lnTo>
                    <a:lnTo>
                      <a:pt x="21" y="348"/>
                    </a:lnTo>
                    <a:lnTo>
                      <a:pt x="15" y="356"/>
                    </a:lnTo>
                    <a:lnTo>
                      <a:pt x="10" y="364"/>
                    </a:lnTo>
                    <a:lnTo>
                      <a:pt x="5" y="368"/>
                    </a:lnTo>
                    <a:lnTo>
                      <a:pt x="2" y="364"/>
                    </a:lnTo>
                    <a:lnTo>
                      <a:pt x="2" y="344"/>
                    </a:lnTo>
                    <a:lnTo>
                      <a:pt x="2" y="344"/>
                    </a:lnTo>
                    <a:lnTo>
                      <a:pt x="2" y="364"/>
                    </a:lnTo>
                    <a:lnTo>
                      <a:pt x="2" y="344"/>
                    </a:lnTo>
                    <a:lnTo>
                      <a:pt x="2" y="344"/>
                    </a:lnTo>
                    <a:lnTo>
                      <a:pt x="2" y="344"/>
                    </a:lnTo>
                    <a:lnTo>
                      <a:pt x="2" y="344"/>
                    </a:lnTo>
                    <a:lnTo>
                      <a:pt x="2" y="324"/>
                    </a:lnTo>
                    <a:lnTo>
                      <a:pt x="2" y="324"/>
                    </a:lnTo>
                    <a:lnTo>
                      <a:pt x="5" y="316"/>
                    </a:lnTo>
                    <a:lnTo>
                      <a:pt x="9" y="306"/>
                    </a:lnTo>
                    <a:lnTo>
                      <a:pt x="13" y="297"/>
                    </a:lnTo>
                    <a:lnTo>
                      <a:pt x="17" y="287"/>
                    </a:lnTo>
                    <a:lnTo>
                      <a:pt x="21" y="278"/>
                    </a:lnTo>
                    <a:lnTo>
                      <a:pt x="25" y="268"/>
                    </a:lnTo>
                    <a:lnTo>
                      <a:pt x="28" y="259"/>
                    </a:lnTo>
                    <a:lnTo>
                      <a:pt x="31" y="249"/>
                    </a:lnTo>
                    <a:lnTo>
                      <a:pt x="34" y="239"/>
                    </a:lnTo>
                    <a:lnTo>
                      <a:pt x="36" y="233"/>
                    </a:lnTo>
                    <a:lnTo>
                      <a:pt x="38" y="225"/>
                    </a:lnTo>
                    <a:lnTo>
                      <a:pt x="41" y="216"/>
                    </a:lnTo>
                    <a:lnTo>
                      <a:pt x="44" y="210"/>
                    </a:lnTo>
                    <a:lnTo>
                      <a:pt x="42" y="204"/>
                    </a:lnTo>
                    <a:lnTo>
                      <a:pt x="41" y="197"/>
                    </a:lnTo>
                    <a:lnTo>
                      <a:pt x="42" y="192"/>
                    </a:lnTo>
                    <a:lnTo>
                      <a:pt x="43" y="185"/>
                    </a:lnTo>
                    <a:lnTo>
                      <a:pt x="36" y="184"/>
                    </a:lnTo>
                    <a:lnTo>
                      <a:pt x="26" y="182"/>
                    </a:lnTo>
                    <a:lnTo>
                      <a:pt x="18" y="187"/>
                    </a:lnTo>
                    <a:lnTo>
                      <a:pt x="11" y="191"/>
                    </a:lnTo>
                    <a:lnTo>
                      <a:pt x="3" y="195"/>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64"/>
                    </a:lnTo>
                    <a:lnTo>
                      <a:pt x="2" y="184"/>
                    </a:lnTo>
                    <a:lnTo>
                      <a:pt x="2" y="184"/>
                    </a:lnTo>
                    <a:lnTo>
                      <a:pt x="2" y="184"/>
                    </a:lnTo>
                    <a:lnTo>
                      <a:pt x="2" y="184"/>
                    </a:lnTo>
                    <a:lnTo>
                      <a:pt x="2" y="184"/>
                    </a:lnTo>
                    <a:lnTo>
                      <a:pt x="2" y="184"/>
                    </a:lnTo>
                    <a:lnTo>
                      <a:pt x="2" y="184"/>
                    </a:lnTo>
                    <a:lnTo>
                      <a:pt x="2" y="184"/>
                    </a:lnTo>
                    <a:lnTo>
                      <a:pt x="2" y="184"/>
                    </a:lnTo>
                    <a:lnTo>
                      <a:pt x="2" y="184"/>
                    </a:lnTo>
                    <a:lnTo>
                      <a:pt x="2" y="164"/>
                    </a:lnTo>
                    <a:lnTo>
                      <a:pt x="5" y="164"/>
                    </a:lnTo>
                    <a:lnTo>
                      <a:pt x="13" y="161"/>
                    </a:lnTo>
                    <a:lnTo>
                      <a:pt x="15" y="156"/>
                    </a:lnTo>
                    <a:lnTo>
                      <a:pt x="17" y="151"/>
                    </a:lnTo>
                    <a:lnTo>
                      <a:pt x="19" y="146"/>
                    </a:lnTo>
                    <a:lnTo>
                      <a:pt x="18" y="144"/>
                    </a:lnTo>
                    <a:lnTo>
                      <a:pt x="13" y="138"/>
                    </a:lnTo>
                    <a:lnTo>
                      <a:pt x="6" y="132"/>
                    </a:lnTo>
                    <a:lnTo>
                      <a:pt x="0" y="125"/>
                    </a:lnTo>
                    <a:lnTo>
                      <a:pt x="2" y="124"/>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1" y="103"/>
                    </a:lnTo>
                    <a:lnTo>
                      <a:pt x="11" y="110"/>
                    </a:lnTo>
                    <a:lnTo>
                      <a:pt x="19" y="117"/>
                    </a:lnTo>
                    <a:lnTo>
                      <a:pt x="24" y="122"/>
                    </a:lnTo>
                    <a:lnTo>
                      <a:pt x="28" y="128"/>
                    </a:lnTo>
                    <a:lnTo>
                      <a:pt x="35" y="137"/>
                    </a:lnTo>
                    <a:lnTo>
                      <a:pt x="40" y="143"/>
                    </a:lnTo>
                    <a:lnTo>
                      <a:pt x="46" y="150"/>
                    </a:lnTo>
                    <a:lnTo>
                      <a:pt x="53" y="157"/>
                    </a:lnTo>
                    <a:lnTo>
                      <a:pt x="55" y="155"/>
                    </a:lnTo>
                    <a:lnTo>
                      <a:pt x="59" y="148"/>
                    </a:lnTo>
                    <a:lnTo>
                      <a:pt x="62" y="143"/>
                    </a:lnTo>
                    <a:lnTo>
                      <a:pt x="60" y="138"/>
                    </a:lnTo>
                    <a:lnTo>
                      <a:pt x="55" y="130"/>
                    </a:lnTo>
                    <a:lnTo>
                      <a:pt x="51" y="123"/>
                    </a:lnTo>
                    <a:lnTo>
                      <a:pt x="46" y="115"/>
                    </a:lnTo>
                    <a:lnTo>
                      <a:pt x="40" y="109"/>
                    </a:lnTo>
                    <a:lnTo>
                      <a:pt x="31" y="100"/>
                    </a:lnTo>
                    <a:lnTo>
                      <a:pt x="24" y="91"/>
                    </a:lnTo>
                    <a:lnTo>
                      <a:pt x="17" y="84"/>
                    </a:lnTo>
                    <a:lnTo>
                      <a:pt x="12" y="78"/>
                    </a:lnTo>
                    <a:lnTo>
                      <a:pt x="6" y="70"/>
                    </a:lnTo>
                    <a:lnTo>
                      <a:pt x="2" y="65"/>
                    </a:lnTo>
                    <a:lnTo>
                      <a:pt x="2" y="65"/>
                    </a:lnTo>
                    <a:lnTo>
                      <a:pt x="2" y="65"/>
                    </a:lnTo>
                    <a:lnTo>
                      <a:pt x="2" y="65"/>
                    </a:lnTo>
                    <a:lnTo>
                      <a:pt x="2" y="44"/>
                    </a:lnTo>
                    <a:lnTo>
                      <a:pt x="2" y="65"/>
                    </a:lnTo>
                    <a:lnTo>
                      <a:pt x="2" y="65"/>
                    </a:lnTo>
                    <a:lnTo>
                      <a:pt x="2" y="65"/>
                    </a:lnTo>
                    <a:lnTo>
                      <a:pt x="2" y="44"/>
                    </a:lnTo>
                    <a:lnTo>
                      <a:pt x="2" y="44"/>
                    </a:lnTo>
                    <a:lnTo>
                      <a:pt x="2" y="53"/>
                    </a:lnTo>
                    <a:lnTo>
                      <a:pt x="2" y="48"/>
                    </a:lnTo>
                    <a:lnTo>
                      <a:pt x="4" y="55"/>
                    </a:lnTo>
                    <a:lnTo>
                      <a:pt x="11" y="63"/>
                    </a:lnTo>
                    <a:lnTo>
                      <a:pt x="17" y="70"/>
                    </a:lnTo>
                    <a:lnTo>
                      <a:pt x="25" y="80"/>
                    </a:lnTo>
                    <a:lnTo>
                      <a:pt x="30" y="87"/>
                    </a:lnTo>
                    <a:lnTo>
                      <a:pt x="37" y="95"/>
                    </a:lnTo>
                    <a:lnTo>
                      <a:pt x="43" y="106"/>
                    </a:lnTo>
                    <a:lnTo>
                      <a:pt x="48" y="115"/>
                    </a:lnTo>
                    <a:lnTo>
                      <a:pt x="54" y="124"/>
                    </a:lnTo>
                    <a:lnTo>
                      <a:pt x="61" y="138"/>
                    </a:lnTo>
                    <a:lnTo>
                      <a:pt x="64" y="146"/>
                    </a:lnTo>
                    <a:lnTo>
                      <a:pt x="66" y="151"/>
                    </a:lnTo>
                    <a:lnTo>
                      <a:pt x="70" y="143"/>
                    </a:lnTo>
                    <a:lnTo>
                      <a:pt x="75" y="135"/>
                    </a:lnTo>
                    <a:lnTo>
                      <a:pt x="80" y="127"/>
                    </a:lnTo>
                    <a:lnTo>
                      <a:pt x="85" y="118"/>
                    </a:lnTo>
                    <a:lnTo>
                      <a:pt x="90" y="110"/>
                    </a:lnTo>
                    <a:lnTo>
                      <a:pt x="94" y="103"/>
                    </a:lnTo>
                    <a:lnTo>
                      <a:pt x="100" y="96"/>
                    </a:lnTo>
                    <a:lnTo>
                      <a:pt x="106" y="87"/>
                    </a:lnTo>
                    <a:lnTo>
                      <a:pt x="113" y="78"/>
                    </a:lnTo>
                    <a:lnTo>
                      <a:pt x="120" y="68"/>
                    </a:lnTo>
                    <a:lnTo>
                      <a:pt x="127" y="58"/>
                    </a:lnTo>
                    <a:lnTo>
                      <a:pt x="132" y="50"/>
                    </a:lnTo>
                    <a:lnTo>
                      <a:pt x="139" y="39"/>
                    </a:lnTo>
                    <a:lnTo>
                      <a:pt x="144" y="33"/>
                    </a:lnTo>
                    <a:lnTo>
                      <a:pt x="150" y="26"/>
                    </a:lnTo>
                    <a:lnTo>
                      <a:pt x="156" y="21"/>
                    </a:lnTo>
                    <a:lnTo>
                      <a:pt x="161" y="15"/>
                    </a:lnTo>
                    <a:lnTo>
                      <a:pt x="165" y="6"/>
                    </a:lnTo>
                    <a:lnTo>
                      <a:pt x="170" y="0"/>
                    </a:lnTo>
                    <a:lnTo>
                      <a:pt x="169" y="5"/>
                    </a:lnTo>
                    <a:lnTo>
                      <a:pt x="168" y="13"/>
                    </a:lnTo>
                    <a:lnTo>
                      <a:pt x="166" y="21"/>
                    </a:lnTo>
                    <a:lnTo>
                      <a:pt x="163" y="29"/>
                    </a:lnTo>
                    <a:lnTo>
                      <a:pt x="159" y="37"/>
                    </a:lnTo>
                    <a:lnTo>
                      <a:pt x="153" y="47"/>
                    </a:lnTo>
                    <a:lnTo>
                      <a:pt x="148" y="56"/>
                    </a:lnTo>
                    <a:lnTo>
                      <a:pt x="143" y="67"/>
                    </a:lnTo>
                    <a:lnTo>
                      <a:pt x="137" y="76"/>
                    </a:lnTo>
                    <a:lnTo>
                      <a:pt x="130" y="87"/>
                    </a:lnTo>
                    <a:lnTo>
                      <a:pt x="124" y="95"/>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grpSp>
            <p:nvGrpSpPr>
              <p:cNvPr id="3109" name="Group 15"/>
              <p:cNvGrpSpPr>
                <a:grpSpLocks/>
              </p:cNvGrpSpPr>
              <p:nvPr/>
            </p:nvGrpSpPr>
            <p:grpSpPr bwMode="auto">
              <a:xfrm>
                <a:off x="1707" y="1466"/>
                <a:ext cx="484" cy="368"/>
                <a:chOff x="1707" y="1466"/>
                <a:chExt cx="484" cy="368"/>
              </a:xfrm>
            </p:grpSpPr>
            <p:sp>
              <p:nvSpPr>
                <p:cNvPr id="150544" name="Freeform 16"/>
                <p:cNvSpPr>
                  <a:spLocks/>
                </p:cNvSpPr>
                <p:nvPr/>
              </p:nvSpPr>
              <p:spPr bwMode="ltGray">
                <a:xfrm>
                  <a:off x="1751" y="1466"/>
                  <a:ext cx="440" cy="349"/>
                </a:xfrm>
                <a:custGeom>
                  <a:avLst/>
                  <a:gdLst/>
                  <a:ahLst/>
                  <a:cxnLst>
                    <a:cxn ang="0">
                      <a:pos x="167" y="42"/>
                    </a:cxn>
                    <a:cxn ang="0">
                      <a:pos x="202" y="14"/>
                    </a:cxn>
                    <a:cxn ang="0">
                      <a:pos x="245" y="3"/>
                    </a:cxn>
                    <a:cxn ang="0">
                      <a:pos x="292" y="2"/>
                    </a:cxn>
                    <a:cxn ang="0">
                      <a:pos x="304" y="7"/>
                    </a:cxn>
                    <a:cxn ang="0">
                      <a:pos x="272" y="15"/>
                    </a:cxn>
                    <a:cxn ang="0">
                      <a:pos x="236" y="26"/>
                    </a:cxn>
                    <a:cxn ang="0">
                      <a:pos x="195" y="55"/>
                    </a:cxn>
                    <a:cxn ang="0">
                      <a:pos x="191" y="94"/>
                    </a:cxn>
                    <a:cxn ang="0">
                      <a:pos x="252" y="70"/>
                    </a:cxn>
                    <a:cxn ang="0">
                      <a:pos x="301" y="67"/>
                    </a:cxn>
                    <a:cxn ang="0">
                      <a:pos x="354" y="72"/>
                    </a:cxn>
                    <a:cxn ang="0">
                      <a:pos x="416" y="79"/>
                    </a:cxn>
                    <a:cxn ang="0">
                      <a:pos x="417" y="80"/>
                    </a:cxn>
                    <a:cxn ang="0">
                      <a:pos x="357" y="83"/>
                    </a:cxn>
                    <a:cxn ang="0">
                      <a:pos x="302" y="84"/>
                    </a:cxn>
                    <a:cxn ang="0">
                      <a:pos x="254" y="90"/>
                    </a:cxn>
                    <a:cxn ang="0">
                      <a:pos x="200" y="103"/>
                    </a:cxn>
                    <a:cxn ang="0">
                      <a:pos x="222" y="123"/>
                    </a:cxn>
                    <a:cxn ang="0">
                      <a:pos x="238" y="142"/>
                    </a:cxn>
                    <a:cxn ang="0">
                      <a:pos x="184" y="125"/>
                    </a:cxn>
                    <a:cxn ang="0">
                      <a:pos x="173" y="136"/>
                    </a:cxn>
                    <a:cxn ang="0">
                      <a:pos x="232" y="145"/>
                    </a:cxn>
                    <a:cxn ang="0">
                      <a:pos x="282" y="157"/>
                    </a:cxn>
                    <a:cxn ang="0">
                      <a:pos x="321" y="190"/>
                    </a:cxn>
                    <a:cxn ang="0">
                      <a:pos x="351" y="234"/>
                    </a:cxn>
                    <a:cxn ang="0">
                      <a:pos x="344" y="242"/>
                    </a:cxn>
                    <a:cxn ang="0">
                      <a:pos x="304" y="214"/>
                    </a:cxn>
                    <a:cxn ang="0">
                      <a:pos x="259" y="183"/>
                    </a:cxn>
                    <a:cxn ang="0">
                      <a:pos x="211" y="162"/>
                    </a:cxn>
                    <a:cxn ang="0">
                      <a:pos x="180" y="155"/>
                    </a:cxn>
                    <a:cxn ang="0">
                      <a:pos x="206" y="189"/>
                    </a:cxn>
                    <a:cxn ang="0">
                      <a:pos x="238" y="234"/>
                    </a:cxn>
                    <a:cxn ang="0">
                      <a:pos x="256" y="275"/>
                    </a:cxn>
                    <a:cxn ang="0">
                      <a:pos x="255" y="313"/>
                    </a:cxn>
                    <a:cxn ang="0">
                      <a:pos x="232" y="271"/>
                    </a:cxn>
                    <a:cxn ang="0">
                      <a:pos x="208" y="226"/>
                    </a:cxn>
                    <a:cxn ang="0">
                      <a:pos x="181" y="185"/>
                    </a:cxn>
                    <a:cxn ang="0">
                      <a:pos x="157" y="149"/>
                    </a:cxn>
                    <a:cxn ang="0">
                      <a:pos x="115" y="170"/>
                    </a:cxn>
                    <a:cxn ang="0">
                      <a:pos x="80" y="221"/>
                    </a:cxn>
                    <a:cxn ang="0">
                      <a:pos x="51" y="273"/>
                    </a:cxn>
                    <a:cxn ang="0">
                      <a:pos x="18" y="321"/>
                    </a:cxn>
                    <a:cxn ang="0">
                      <a:pos x="8" y="315"/>
                    </a:cxn>
                    <a:cxn ang="0">
                      <a:pos x="47" y="255"/>
                    </a:cxn>
                    <a:cxn ang="0">
                      <a:pos x="82" y="208"/>
                    </a:cxn>
                    <a:cxn ang="0">
                      <a:pos x="112" y="162"/>
                    </a:cxn>
                    <a:cxn ang="0">
                      <a:pos x="139" y="126"/>
                    </a:cxn>
                    <a:cxn ang="0">
                      <a:pos x="99" y="83"/>
                    </a:cxn>
                    <a:cxn ang="0">
                      <a:pos x="43" y="60"/>
                    </a:cxn>
                    <a:cxn ang="0">
                      <a:pos x="20" y="47"/>
                    </a:cxn>
                    <a:cxn ang="0">
                      <a:pos x="63" y="61"/>
                    </a:cxn>
                    <a:cxn ang="0">
                      <a:pos x="122" y="90"/>
                    </a:cxn>
                  </a:cxnLst>
                  <a:rect l="0" t="0" r="r" b="b"/>
                  <a:pathLst>
                    <a:path w="440" h="342">
                      <a:moveTo>
                        <a:pt x="138" y="87"/>
                      </a:moveTo>
                      <a:lnTo>
                        <a:pt x="141" y="78"/>
                      </a:lnTo>
                      <a:lnTo>
                        <a:pt x="146" y="69"/>
                      </a:lnTo>
                      <a:lnTo>
                        <a:pt x="153" y="59"/>
                      </a:lnTo>
                      <a:lnTo>
                        <a:pt x="160" y="51"/>
                      </a:lnTo>
                      <a:lnTo>
                        <a:pt x="167" y="42"/>
                      </a:lnTo>
                      <a:lnTo>
                        <a:pt x="172" y="36"/>
                      </a:lnTo>
                      <a:lnTo>
                        <a:pt x="178" y="31"/>
                      </a:lnTo>
                      <a:lnTo>
                        <a:pt x="184" y="26"/>
                      </a:lnTo>
                      <a:lnTo>
                        <a:pt x="190" y="21"/>
                      </a:lnTo>
                      <a:lnTo>
                        <a:pt x="196" y="17"/>
                      </a:lnTo>
                      <a:lnTo>
                        <a:pt x="202" y="14"/>
                      </a:lnTo>
                      <a:lnTo>
                        <a:pt x="208" y="11"/>
                      </a:lnTo>
                      <a:lnTo>
                        <a:pt x="215" y="8"/>
                      </a:lnTo>
                      <a:lnTo>
                        <a:pt x="222" y="7"/>
                      </a:lnTo>
                      <a:lnTo>
                        <a:pt x="230" y="5"/>
                      </a:lnTo>
                      <a:lnTo>
                        <a:pt x="237" y="3"/>
                      </a:lnTo>
                      <a:lnTo>
                        <a:pt x="245" y="3"/>
                      </a:lnTo>
                      <a:lnTo>
                        <a:pt x="252" y="2"/>
                      </a:lnTo>
                      <a:lnTo>
                        <a:pt x="260" y="2"/>
                      </a:lnTo>
                      <a:lnTo>
                        <a:pt x="270" y="1"/>
                      </a:lnTo>
                      <a:lnTo>
                        <a:pt x="278" y="2"/>
                      </a:lnTo>
                      <a:lnTo>
                        <a:pt x="285" y="2"/>
                      </a:lnTo>
                      <a:lnTo>
                        <a:pt x="292" y="2"/>
                      </a:lnTo>
                      <a:lnTo>
                        <a:pt x="299" y="2"/>
                      </a:lnTo>
                      <a:lnTo>
                        <a:pt x="307" y="1"/>
                      </a:lnTo>
                      <a:lnTo>
                        <a:pt x="314" y="0"/>
                      </a:lnTo>
                      <a:lnTo>
                        <a:pt x="310" y="2"/>
                      </a:lnTo>
                      <a:lnTo>
                        <a:pt x="307" y="4"/>
                      </a:lnTo>
                      <a:lnTo>
                        <a:pt x="304" y="7"/>
                      </a:lnTo>
                      <a:lnTo>
                        <a:pt x="301" y="10"/>
                      </a:lnTo>
                      <a:lnTo>
                        <a:pt x="295" y="10"/>
                      </a:lnTo>
                      <a:lnTo>
                        <a:pt x="288" y="11"/>
                      </a:lnTo>
                      <a:lnTo>
                        <a:pt x="284" y="12"/>
                      </a:lnTo>
                      <a:lnTo>
                        <a:pt x="278" y="13"/>
                      </a:lnTo>
                      <a:lnTo>
                        <a:pt x="272" y="15"/>
                      </a:lnTo>
                      <a:lnTo>
                        <a:pt x="266" y="16"/>
                      </a:lnTo>
                      <a:lnTo>
                        <a:pt x="260" y="17"/>
                      </a:lnTo>
                      <a:lnTo>
                        <a:pt x="254" y="19"/>
                      </a:lnTo>
                      <a:lnTo>
                        <a:pt x="248" y="21"/>
                      </a:lnTo>
                      <a:lnTo>
                        <a:pt x="241" y="23"/>
                      </a:lnTo>
                      <a:lnTo>
                        <a:pt x="236" y="26"/>
                      </a:lnTo>
                      <a:lnTo>
                        <a:pt x="229" y="29"/>
                      </a:lnTo>
                      <a:lnTo>
                        <a:pt x="222" y="32"/>
                      </a:lnTo>
                      <a:lnTo>
                        <a:pt x="215" y="36"/>
                      </a:lnTo>
                      <a:lnTo>
                        <a:pt x="208" y="41"/>
                      </a:lnTo>
                      <a:lnTo>
                        <a:pt x="201" y="47"/>
                      </a:lnTo>
                      <a:lnTo>
                        <a:pt x="195" y="55"/>
                      </a:lnTo>
                      <a:lnTo>
                        <a:pt x="189" y="64"/>
                      </a:lnTo>
                      <a:lnTo>
                        <a:pt x="181" y="77"/>
                      </a:lnTo>
                      <a:lnTo>
                        <a:pt x="175" y="90"/>
                      </a:lnTo>
                      <a:lnTo>
                        <a:pt x="167" y="106"/>
                      </a:lnTo>
                      <a:lnTo>
                        <a:pt x="180" y="99"/>
                      </a:lnTo>
                      <a:lnTo>
                        <a:pt x="191" y="94"/>
                      </a:lnTo>
                      <a:lnTo>
                        <a:pt x="206" y="86"/>
                      </a:lnTo>
                      <a:lnTo>
                        <a:pt x="222" y="78"/>
                      </a:lnTo>
                      <a:lnTo>
                        <a:pt x="229" y="77"/>
                      </a:lnTo>
                      <a:lnTo>
                        <a:pt x="236" y="74"/>
                      </a:lnTo>
                      <a:lnTo>
                        <a:pt x="243" y="72"/>
                      </a:lnTo>
                      <a:lnTo>
                        <a:pt x="252" y="70"/>
                      </a:lnTo>
                      <a:lnTo>
                        <a:pt x="261" y="68"/>
                      </a:lnTo>
                      <a:lnTo>
                        <a:pt x="269" y="68"/>
                      </a:lnTo>
                      <a:lnTo>
                        <a:pt x="275" y="67"/>
                      </a:lnTo>
                      <a:lnTo>
                        <a:pt x="285" y="66"/>
                      </a:lnTo>
                      <a:lnTo>
                        <a:pt x="294" y="66"/>
                      </a:lnTo>
                      <a:lnTo>
                        <a:pt x="301" y="67"/>
                      </a:lnTo>
                      <a:lnTo>
                        <a:pt x="311" y="68"/>
                      </a:lnTo>
                      <a:lnTo>
                        <a:pt x="319" y="69"/>
                      </a:lnTo>
                      <a:lnTo>
                        <a:pt x="328" y="69"/>
                      </a:lnTo>
                      <a:lnTo>
                        <a:pt x="336" y="70"/>
                      </a:lnTo>
                      <a:lnTo>
                        <a:pt x="345" y="71"/>
                      </a:lnTo>
                      <a:lnTo>
                        <a:pt x="354" y="72"/>
                      </a:lnTo>
                      <a:lnTo>
                        <a:pt x="363" y="73"/>
                      </a:lnTo>
                      <a:lnTo>
                        <a:pt x="371" y="74"/>
                      </a:lnTo>
                      <a:lnTo>
                        <a:pt x="381" y="75"/>
                      </a:lnTo>
                      <a:lnTo>
                        <a:pt x="392" y="76"/>
                      </a:lnTo>
                      <a:lnTo>
                        <a:pt x="401" y="77"/>
                      </a:lnTo>
                      <a:lnTo>
                        <a:pt x="416" y="79"/>
                      </a:lnTo>
                      <a:lnTo>
                        <a:pt x="421" y="79"/>
                      </a:lnTo>
                      <a:lnTo>
                        <a:pt x="425" y="79"/>
                      </a:lnTo>
                      <a:lnTo>
                        <a:pt x="430" y="81"/>
                      </a:lnTo>
                      <a:lnTo>
                        <a:pt x="439" y="84"/>
                      </a:lnTo>
                      <a:lnTo>
                        <a:pt x="424" y="81"/>
                      </a:lnTo>
                      <a:lnTo>
                        <a:pt x="417" y="80"/>
                      </a:lnTo>
                      <a:lnTo>
                        <a:pt x="411" y="80"/>
                      </a:lnTo>
                      <a:lnTo>
                        <a:pt x="397" y="81"/>
                      </a:lnTo>
                      <a:lnTo>
                        <a:pt x="388" y="82"/>
                      </a:lnTo>
                      <a:lnTo>
                        <a:pt x="377" y="82"/>
                      </a:lnTo>
                      <a:lnTo>
                        <a:pt x="367" y="82"/>
                      </a:lnTo>
                      <a:lnTo>
                        <a:pt x="357" y="83"/>
                      </a:lnTo>
                      <a:lnTo>
                        <a:pt x="348" y="83"/>
                      </a:lnTo>
                      <a:lnTo>
                        <a:pt x="340" y="82"/>
                      </a:lnTo>
                      <a:lnTo>
                        <a:pt x="330" y="82"/>
                      </a:lnTo>
                      <a:lnTo>
                        <a:pt x="319" y="82"/>
                      </a:lnTo>
                      <a:lnTo>
                        <a:pt x="310" y="83"/>
                      </a:lnTo>
                      <a:lnTo>
                        <a:pt x="302" y="84"/>
                      </a:lnTo>
                      <a:lnTo>
                        <a:pt x="292" y="84"/>
                      </a:lnTo>
                      <a:lnTo>
                        <a:pt x="285" y="84"/>
                      </a:lnTo>
                      <a:lnTo>
                        <a:pt x="276" y="85"/>
                      </a:lnTo>
                      <a:lnTo>
                        <a:pt x="269" y="87"/>
                      </a:lnTo>
                      <a:lnTo>
                        <a:pt x="261" y="88"/>
                      </a:lnTo>
                      <a:lnTo>
                        <a:pt x="254" y="90"/>
                      </a:lnTo>
                      <a:lnTo>
                        <a:pt x="246" y="92"/>
                      </a:lnTo>
                      <a:lnTo>
                        <a:pt x="238" y="94"/>
                      </a:lnTo>
                      <a:lnTo>
                        <a:pt x="229" y="96"/>
                      </a:lnTo>
                      <a:lnTo>
                        <a:pt x="222" y="98"/>
                      </a:lnTo>
                      <a:lnTo>
                        <a:pt x="208" y="102"/>
                      </a:lnTo>
                      <a:lnTo>
                        <a:pt x="200" y="103"/>
                      </a:lnTo>
                      <a:lnTo>
                        <a:pt x="189" y="108"/>
                      </a:lnTo>
                      <a:lnTo>
                        <a:pt x="172" y="115"/>
                      </a:lnTo>
                      <a:lnTo>
                        <a:pt x="189" y="117"/>
                      </a:lnTo>
                      <a:lnTo>
                        <a:pt x="209" y="118"/>
                      </a:lnTo>
                      <a:lnTo>
                        <a:pt x="213" y="118"/>
                      </a:lnTo>
                      <a:lnTo>
                        <a:pt x="222" y="123"/>
                      </a:lnTo>
                      <a:lnTo>
                        <a:pt x="228" y="126"/>
                      </a:lnTo>
                      <a:lnTo>
                        <a:pt x="234" y="129"/>
                      </a:lnTo>
                      <a:lnTo>
                        <a:pt x="235" y="131"/>
                      </a:lnTo>
                      <a:lnTo>
                        <a:pt x="238" y="137"/>
                      </a:lnTo>
                      <a:lnTo>
                        <a:pt x="245" y="146"/>
                      </a:lnTo>
                      <a:lnTo>
                        <a:pt x="238" y="142"/>
                      </a:lnTo>
                      <a:lnTo>
                        <a:pt x="229" y="137"/>
                      </a:lnTo>
                      <a:lnTo>
                        <a:pt x="222" y="135"/>
                      </a:lnTo>
                      <a:lnTo>
                        <a:pt x="209" y="132"/>
                      </a:lnTo>
                      <a:lnTo>
                        <a:pt x="199" y="129"/>
                      </a:lnTo>
                      <a:lnTo>
                        <a:pt x="189" y="126"/>
                      </a:lnTo>
                      <a:lnTo>
                        <a:pt x="184" y="125"/>
                      </a:lnTo>
                      <a:lnTo>
                        <a:pt x="172" y="126"/>
                      </a:lnTo>
                      <a:lnTo>
                        <a:pt x="165" y="127"/>
                      </a:lnTo>
                      <a:lnTo>
                        <a:pt x="155" y="129"/>
                      </a:lnTo>
                      <a:lnTo>
                        <a:pt x="160" y="131"/>
                      </a:lnTo>
                      <a:lnTo>
                        <a:pt x="166" y="132"/>
                      </a:lnTo>
                      <a:lnTo>
                        <a:pt x="173" y="136"/>
                      </a:lnTo>
                      <a:lnTo>
                        <a:pt x="181" y="135"/>
                      </a:lnTo>
                      <a:lnTo>
                        <a:pt x="195" y="136"/>
                      </a:lnTo>
                      <a:lnTo>
                        <a:pt x="203" y="137"/>
                      </a:lnTo>
                      <a:lnTo>
                        <a:pt x="215" y="140"/>
                      </a:lnTo>
                      <a:lnTo>
                        <a:pt x="222" y="143"/>
                      </a:lnTo>
                      <a:lnTo>
                        <a:pt x="232" y="145"/>
                      </a:lnTo>
                      <a:lnTo>
                        <a:pt x="242" y="148"/>
                      </a:lnTo>
                      <a:lnTo>
                        <a:pt x="251" y="151"/>
                      </a:lnTo>
                      <a:lnTo>
                        <a:pt x="259" y="152"/>
                      </a:lnTo>
                      <a:lnTo>
                        <a:pt x="266" y="153"/>
                      </a:lnTo>
                      <a:lnTo>
                        <a:pt x="273" y="155"/>
                      </a:lnTo>
                      <a:lnTo>
                        <a:pt x="282" y="157"/>
                      </a:lnTo>
                      <a:lnTo>
                        <a:pt x="291" y="161"/>
                      </a:lnTo>
                      <a:lnTo>
                        <a:pt x="299" y="165"/>
                      </a:lnTo>
                      <a:lnTo>
                        <a:pt x="303" y="169"/>
                      </a:lnTo>
                      <a:lnTo>
                        <a:pt x="309" y="175"/>
                      </a:lnTo>
                      <a:lnTo>
                        <a:pt x="316" y="183"/>
                      </a:lnTo>
                      <a:lnTo>
                        <a:pt x="321" y="190"/>
                      </a:lnTo>
                      <a:lnTo>
                        <a:pt x="326" y="197"/>
                      </a:lnTo>
                      <a:lnTo>
                        <a:pt x="331" y="204"/>
                      </a:lnTo>
                      <a:lnTo>
                        <a:pt x="335" y="212"/>
                      </a:lnTo>
                      <a:lnTo>
                        <a:pt x="340" y="218"/>
                      </a:lnTo>
                      <a:lnTo>
                        <a:pt x="345" y="226"/>
                      </a:lnTo>
                      <a:lnTo>
                        <a:pt x="351" y="234"/>
                      </a:lnTo>
                      <a:lnTo>
                        <a:pt x="356" y="243"/>
                      </a:lnTo>
                      <a:lnTo>
                        <a:pt x="361" y="250"/>
                      </a:lnTo>
                      <a:lnTo>
                        <a:pt x="368" y="258"/>
                      </a:lnTo>
                      <a:lnTo>
                        <a:pt x="359" y="251"/>
                      </a:lnTo>
                      <a:lnTo>
                        <a:pt x="353" y="247"/>
                      </a:lnTo>
                      <a:lnTo>
                        <a:pt x="344" y="242"/>
                      </a:lnTo>
                      <a:lnTo>
                        <a:pt x="336" y="236"/>
                      </a:lnTo>
                      <a:lnTo>
                        <a:pt x="330" y="231"/>
                      </a:lnTo>
                      <a:lnTo>
                        <a:pt x="323" y="226"/>
                      </a:lnTo>
                      <a:lnTo>
                        <a:pt x="317" y="222"/>
                      </a:lnTo>
                      <a:lnTo>
                        <a:pt x="311" y="218"/>
                      </a:lnTo>
                      <a:lnTo>
                        <a:pt x="304" y="214"/>
                      </a:lnTo>
                      <a:lnTo>
                        <a:pt x="297" y="210"/>
                      </a:lnTo>
                      <a:lnTo>
                        <a:pt x="291" y="205"/>
                      </a:lnTo>
                      <a:lnTo>
                        <a:pt x="284" y="200"/>
                      </a:lnTo>
                      <a:lnTo>
                        <a:pt x="275" y="195"/>
                      </a:lnTo>
                      <a:lnTo>
                        <a:pt x="267" y="189"/>
                      </a:lnTo>
                      <a:lnTo>
                        <a:pt x="259" y="183"/>
                      </a:lnTo>
                      <a:lnTo>
                        <a:pt x="252" y="179"/>
                      </a:lnTo>
                      <a:lnTo>
                        <a:pt x="245" y="174"/>
                      </a:lnTo>
                      <a:lnTo>
                        <a:pt x="237" y="170"/>
                      </a:lnTo>
                      <a:lnTo>
                        <a:pt x="229" y="167"/>
                      </a:lnTo>
                      <a:lnTo>
                        <a:pt x="222" y="165"/>
                      </a:lnTo>
                      <a:lnTo>
                        <a:pt x="211" y="162"/>
                      </a:lnTo>
                      <a:lnTo>
                        <a:pt x="201" y="159"/>
                      </a:lnTo>
                      <a:lnTo>
                        <a:pt x="194" y="157"/>
                      </a:lnTo>
                      <a:lnTo>
                        <a:pt x="186" y="155"/>
                      </a:lnTo>
                      <a:lnTo>
                        <a:pt x="175" y="149"/>
                      </a:lnTo>
                      <a:lnTo>
                        <a:pt x="163" y="144"/>
                      </a:lnTo>
                      <a:lnTo>
                        <a:pt x="180" y="155"/>
                      </a:lnTo>
                      <a:lnTo>
                        <a:pt x="182" y="157"/>
                      </a:lnTo>
                      <a:lnTo>
                        <a:pt x="186" y="162"/>
                      </a:lnTo>
                      <a:lnTo>
                        <a:pt x="190" y="168"/>
                      </a:lnTo>
                      <a:lnTo>
                        <a:pt x="195" y="175"/>
                      </a:lnTo>
                      <a:lnTo>
                        <a:pt x="201" y="182"/>
                      </a:lnTo>
                      <a:lnTo>
                        <a:pt x="206" y="189"/>
                      </a:lnTo>
                      <a:lnTo>
                        <a:pt x="212" y="197"/>
                      </a:lnTo>
                      <a:lnTo>
                        <a:pt x="217" y="204"/>
                      </a:lnTo>
                      <a:lnTo>
                        <a:pt x="222" y="210"/>
                      </a:lnTo>
                      <a:lnTo>
                        <a:pt x="227" y="217"/>
                      </a:lnTo>
                      <a:lnTo>
                        <a:pt x="233" y="227"/>
                      </a:lnTo>
                      <a:lnTo>
                        <a:pt x="238" y="234"/>
                      </a:lnTo>
                      <a:lnTo>
                        <a:pt x="242" y="241"/>
                      </a:lnTo>
                      <a:lnTo>
                        <a:pt x="246" y="248"/>
                      </a:lnTo>
                      <a:lnTo>
                        <a:pt x="250" y="255"/>
                      </a:lnTo>
                      <a:lnTo>
                        <a:pt x="252" y="262"/>
                      </a:lnTo>
                      <a:lnTo>
                        <a:pt x="254" y="267"/>
                      </a:lnTo>
                      <a:lnTo>
                        <a:pt x="256" y="275"/>
                      </a:lnTo>
                      <a:lnTo>
                        <a:pt x="257" y="285"/>
                      </a:lnTo>
                      <a:lnTo>
                        <a:pt x="258" y="294"/>
                      </a:lnTo>
                      <a:lnTo>
                        <a:pt x="259" y="304"/>
                      </a:lnTo>
                      <a:lnTo>
                        <a:pt x="261" y="313"/>
                      </a:lnTo>
                      <a:lnTo>
                        <a:pt x="262" y="323"/>
                      </a:lnTo>
                      <a:lnTo>
                        <a:pt x="255" y="313"/>
                      </a:lnTo>
                      <a:lnTo>
                        <a:pt x="249" y="307"/>
                      </a:lnTo>
                      <a:lnTo>
                        <a:pt x="245" y="300"/>
                      </a:lnTo>
                      <a:lnTo>
                        <a:pt x="241" y="295"/>
                      </a:lnTo>
                      <a:lnTo>
                        <a:pt x="238" y="288"/>
                      </a:lnTo>
                      <a:lnTo>
                        <a:pt x="236" y="280"/>
                      </a:lnTo>
                      <a:lnTo>
                        <a:pt x="232" y="271"/>
                      </a:lnTo>
                      <a:lnTo>
                        <a:pt x="228" y="263"/>
                      </a:lnTo>
                      <a:lnTo>
                        <a:pt x="224" y="254"/>
                      </a:lnTo>
                      <a:lnTo>
                        <a:pt x="221" y="246"/>
                      </a:lnTo>
                      <a:lnTo>
                        <a:pt x="217" y="238"/>
                      </a:lnTo>
                      <a:lnTo>
                        <a:pt x="212" y="232"/>
                      </a:lnTo>
                      <a:lnTo>
                        <a:pt x="208" y="226"/>
                      </a:lnTo>
                      <a:lnTo>
                        <a:pt x="202" y="218"/>
                      </a:lnTo>
                      <a:lnTo>
                        <a:pt x="196" y="211"/>
                      </a:lnTo>
                      <a:lnTo>
                        <a:pt x="191" y="205"/>
                      </a:lnTo>
                      <a:lnTo>
                        <a:pt x="186" y="199"/>
                      </a:lnTo>
                      <a:lnTo>
                        <a:pt x="185" y="194"/>
                      </a:lnTo>
                      <a:lnTo>
                        <a:pt x="181" y="185"/>
                      </a:lnTo>
                      <a:lnTo>
                        <a:pt x="177" y="179"/>
                      </a:lnTo>
                      <a:lnTo>
                        <a:pt x="174" y="171"/>
                      </a:lnTo>
                      <a:lnTo>
                        <a:pt x="172" y="169"/>
                      </a:lnTo>
                      <a:lnTo>
                        <a:pt x="165" y="162"/>
                      </a:lnTo>
                      <a:lnTo>
                        <a:pt x="161" y="155"/>
                      </a:lnTo>
                      <a:lnTo>
                        <a:pt x="157" y="149"/>
                      </a:lnTo>
                      <a:lnTo>
                        <a:pt x="153" y="143"/>
                      </a:lnTo>
                      <a:lnTo>
                        <a:pt x="145" y="146"/>
                      </a:lnTo>
                      <a:lnTo>
                        <a:pt x="137" y="151"/>
                      </a:lnTo>
                      <a:lnTo>
                        <a:pt x="129" y="158"/>
                      </a:lnTo>
                      <a:lnTo>
                        <a:pt x="121" y="164"/>
                      </a:lnTo>
                      <a:lnTo>
                        <a:pt x="115" y="170"/>
                      </a:lnTo>
                      <a:lnTo>
                        <a:pt x="110" y="176"/>
                      </a:lnTo>
                      <a:lnTo>
                        <a:pt x="104" y="185"/>
                      </a:lnTo>
                      <a:lnTo>
                        <a:pt x="97" y="195"/>
                      </a:lnTo>
                      <a:lnTo>
                        <a:pt x="92" y="203"/>
                      </a:lnTo>
                      <a:lnTo>
                        <a:pt x="85" y="212"/>
                      </a:lnTo>
                      <a:lnTo>
                        <a:pt x="80" y="221"/>
                      </a:lnTo>
                      <a:lnTo>
                        <a:pt x="76" y="229"/>
                      </a:lnTo>
                      <a:lnTo>
                        <a:pt x="71" y="237"/>
                      </a:lnTo>
                      <a:lnTo>
                        <a:pt x="67" y="245"/>
                      </a:lnTo>
                      <a:lnTo>
                        <a:pt x="62" y="254"/>
                      </a:lnTo>
                      <a:lnTo>
                        <a:pt x="58" y="263"/>
                      </a:lnTo>
                      <a:lnTo>
                        <a:pt x="51" y="273"/>
                      </a:lnTo>
                      <a:lnTo>
                        <a:pt x="45" y="283"/>
                      </a:lnTo>
                      <a:lnTo>
                        <a:pt x="38" y="294"/>
                      </a:lnTo>
                      <a:lnTo>
                        <a:pt x="33" y="303"/>
                      </a:lnTo>
                      <a:lnTo>
                        <a:pt x="28" y="309"/>
                      </a:lnTo>
                      <a:lnTo>
                        <a:pt x="24" y="315"/>
                      </a:lnTo>
                      <a:lnTo>
                        <a:pt x="18" y="321"/>
                      </a:lnTo>
                      <a:lnTo>
                        <a:pt x="13" y="327"/>
                      </a:lnTo>
                      <a:lnTo>
                        <a:pt x="7" y="333"/>
                      </a:lnTo>
                      <a:lnTo>
                        <a:pt x="0" y="341"/>
                      </a:lnTo>
                      <a:lnTo>
                        <a:pt x="2" y="331"/>
                      </a:lnTo>
                      <a:lnTo>
                        <a:pt x="5" y="324"/>
                      </a:lnTo>
                      <a:lnTo>
                        <a:pt x="8" y="315"/>
                      </a:lnTo>
                      <a:lnTo>
                        <a:pt x="13" y="309"/>
                      </a:lnTo>
                      <a:lnTo>
                        <a:pt x="20" y="298"/>
                      </a:lnTo>
                      <a:lnTo>
                        <a:pt x="27" y="287"/>
                      </a:lnTo>
                      <a:lnTo>
                        <a:pt x="35" y="275"/>
                      </a:lnTo>
                      <a:lnTo>
                        <a:pt x="41" y="265"/>
                      </a:lnTo>
                      <a:lnTo>
                        <a:pt x="47" y="255"/>
                      </a:lnTo>
                      <a:lnTo>
                        <a:pt x="54" y="246"/>
                      </a:lnTo>
                      <a:lnTo>
                        <a:pt x="59" y="238"/>
                      </a:lnTo>
                      <a:lnTo>
                        <a:pt x="64" y="231"/>
                      </a:lnTo>
                      <a:lnTo>
                        <a:pt x="69" y="224"/>
                      </a:lnTo>
                      <a:lnTo>
                        <a:pt x="76" y="216"/>
                      </a:lnTo>
                      <a:lnTo>
                        <a:pt x="82" y="208"/>
                      </a:lnTo>
                      <a:lnTo>
                        <a:pt x="88" y="199"/>
                      </a:lnTo>
                      <a:lnTo>
                        <a:pt x="95" y="190"/>
                      </a:lnTo>
                      <a:lnTo>
                        <a:pt x="100" y="183"/>
                      </a:lnTo>
                      <a:lnTo>
                        <a:pt x="105" y="175"/>
                      </a:lnTo>
                      <a:lnTo>
                        <a:pt x="110" y="167"/>
                      </a:lnTo>
                      <a:lnTo>
                        <a:pt x="112" y="162"/>
                      </a:lnTo>
                      <a:lnTo>
                        <a:pt x="114" y="156"/>
                      </a:lnTo>
                      <a:lnTo>
                        <a:pt x="118" y="151"/>
                      </a:lnTo>
                      <a:lnTo>
                        <a:pt x="122" y="145"/>
                      </a:lnTo>
                      <a:lnTo>
                        <a:pt x="129" y="138"/>
                      </a:lnTo>
                      <a:lnTo>
                        <a:pt x="134" y="131"/>
                      </a:lnTo>
                      <a:lnTo>
                        <a:pt x="139" y="126"/>
                      </a:lnTo>
                      <a:lnTo>
                        <a:pt x="143" y="119"/>
                      </a:lnTo>
                      <a:lnTo>
                        <a:pt x="141" y="114"/>
                      </a:lnTo>
                      <a:lnTo>
                        <a:pt x="139" y="106"/>
                      </a:lnTo>
                      <a:lnTo>
                        <a:pt x="127" y="102"/>
                      </a:lnTo>
                      <a:lnTo>
                        <a:pt x="113" y="92"/>
                      </a:lnTo>
                      <a:lnTo>
                        <a:pt x="99" y="83"/>
                      </a:lnTo>
                      <a:lnTo>
                        <a:pt x="92" y="78"/>
                      </a:lnTo>
                      <a:lnTo>
                        <a:pt x="86" y="74"/>
                      </a:lnTo>
                      <a:lnTo>
                        <a:pt x="75" y="70"/>
                      </a:lnTo>
                      <a:lnTo>
                        <a:pt x="64" y="66"/>
                      </a:lnTo>
                      <a:lnTo>
                        <a:pt x="52" y="63"/>
                      </a:lnTo>
                      <a:lnTo>
                        <a:pt x="43" y="60"/>
                      </a:lnTo>
                      <a:lnTo>
                        <a:pt x="33" y="56"/>
                      </a:lnTo>
                      <a:lnTo>
                        <a:pt x="24" y="53"/>
                      </a:lnTo>
                      <a:lnTo>
                        <a:pt x="15" y="51"/>
                      </a:lnTo>
                      <a:lnTo>
                        <a:pt x="8" y="49"/>
                      </a:lnTo>
                      <a:lnTo>
                        <a:pt x="15" y="49"/>
                      </a:lnTo>
                      <a:lnTo>
                        <a:pt x="20" y="47"/>
                      </a:lnTo>
                      <a:lnTo>
                        <a:pt x="25" y="47"/>
                      </a:lnTo>
                      <a:lnTo>
                        <a:pt x="29" y="46"/>
                      </a:lnTo>
                      <a:lnTo>
                        <a:pt x="34" y="47"/>
                      </a:lnTo>
                      <a:lnTo>
                        <a:pt x="45" y="51"/>
                      </a:lnTo>
                      <a:lnTo>
                        <a:pt x="53" y="56"/>
                      </a:lnTo>
                      <a:lnTo>
                        <a:pt x="63" y="61"/>
                      </a:lnTo>
                      <a:lnTo>
                        <a:pt x="72" y="66"/>
                      </a:lnTo>
                      <a:lnTo>
                        <a:pt x="84" y="71"/>
                      </a:lnTo>
                      <a:lnTo>
                        <a:pt x="93" y="77"/>
                      </a:lnTo>
                      <a:lnTo>
                        <a:pt x="101" y="81"/>
                      </a:lnTo>
                      <a:lnTo>
                        <a:pt x="115" y="88"/>
                      </a:lnTo>
                      <a:lnTo>
                        <a:pt x="122" y="90"/>
                      </a:lnTo>
                      <a:lnTo>
                        <a:pt x="128" y="89"/>
                      </a:lnTo>
                      <a:lnTo>
                        <a:pt x="133" y="88"/>
                      </a:lnTo>
                      <a:lnTo>
                        <a:pt x="138" y="87"/>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45" name="Freeform 17"/>
                <p:cNvSpPr>
                  <a:spLocks/>
                </p:cNvSpPr>
                <p:nvPr/>
              </p:nvSpPr>
              <p:spPr bwMode="ltGray">
                <a:xfrm>
                  <a:off x="1900" y="1641"/>
                  <a:ext cx="39" cy="193"/>
                </a:xfrm>
                <a:custGeom>
                  <a:avLst/>
                  <a:gdLst/>
                  <a:ahLst/>
                  <a:cxnLst>
                    <a:cxn ang="0">
                      <a:pos x="20" y="0"/>
                    </a:cxn>
                    <a:cxn ang="0">
                      <a:pos x="25" y="9"/>
                    </a:cxn>
                    <a:cxn ang="0">
                      <a:pos x="28" y="15"/>
                    </a:cxn>
                    <a:cxn ang="0">
                      <a:pos x="34" y="24"/>
                    </a:cxn>
                    <a:cxn ang="0">
                      <a:pos x="36" y="33"/>
                    </a:cxn>
                    <a:cxn ang="0">
                      <a:pos x="37" y="43"/>
                    </a:cxn>
                    <a:cxn ang="0">
                      <a:pos x="37" y="56"/>
                    </a:cxn>
                    <a:cxn ang="0">
                      <a:pos x="38" y="64"/>
                    </a:cxn>
                    <a:cxn ang="0">
                      <a:pos x="37" y="75"/>
                    </a:cxn>
                    <a:cxn ang="0">
                      <a:pos x="36" y="86"/>
                    </a:cxn>
                    <a:cxn ang="0">
                      <a:pos x="34" y="97"/>
                    </a:cxn>
                    <a:cxn ang="0">
                      <a:pos x="31" y="113"/>
                    </a:cxn>
                    <a:cxn ang="0">
                      <a:pos x="29" y="122"/>
                    </a:cxn>
                    <a:cxn ang="0">
                      <a:pos x="24" y="132"/>
                    </a:cxn>
                    <a:cxn ang="0">
                      <a:pos x="18" y="144"/>
                    </a:cxn>
                    <a:cxn ang="0">
                      <a:pos x="12" y="155"/>
                    </a:cxn>
                    <a:cxn ang="0">
                      <a:pos x="7" y="165"/>
                    </a:cxn>
                    <a:cxn ang="0">
                      <a:pos x="3" y="174"/>
                    </a:cxn>
                    <a:cxn ang="0">
                      <a:pos x="0" y="192"/>
                    </a:cxn>
                    <a:cxn ang="0">
                      <a:pos x="1" y="174"/>
                    </a:cxn>
                    <a:cxn ang="0">
                      <a:pos x="3" y="162"/>
                    </a:cxn>
                    <a:cxn ang="0">
                      <a:pos x="4" y="151"/>
                    </a:cxn>
                    <a:cxn ang="0">
                      <a:pos x="5" y="139"/>
                    </a:cxn>
                    <a:cxn ang="0">
                      <a:pos x="7" y="124"/>
                    </a:cxn>
                    <a:cxn ang="0">
                      <a:pos x="10" y="113"/>
                    </a:cxn>
                    <a:cxn ang="0">
                      <a:pos x="12" y="102"/>
                    </a:cxn>
                    <a:cxn ang="0">
                      <a:pos x="15" y="93"/>
                    </a:cxn>
                    <a:cxn ang="0">
                      <a:pos x="18" y="82"/>
                    </a:cxn>
                    <a:cxn ang="0">
                      <a:pos x="20" y="72"/>
                    </a:cxn>
                    <a:cxn ang="0">
                      <a:pos x="22" y="61"/>
                    </a:cxn>
                    <a:cxn ang="0">
                      <a:pos x="23" y="52"/>
                    </a:cxn>
                    <a:cxn ang="0">
                      <a:pos x="24" y="41"/>
                    </a:cxn>
                    <a:cxn ang="0">
                      <a:pos x="24" y="30"/>
                    </a:cxn>
                    <a:cxn ang="0">
                      <a:pos x="24" y="15"/>
                    </a:cxn>
                    <a:cxn ang="0">
                      <a:pos x="22" y="8"/>
                    </a:cxn>
                    <a:cxn ang="0">
                      <a:pos x="20" y="0"/>
                    </a:cxn>
                  </a:cxnLst>
                  <a:rect l="0" t="0" r="r" b="b"/>
                  <a:pathLst>
                    <a:path w="39" h="193">
                      <a:moveTo>
                        <a:pt x="20" y="0"/>
                      </a:moveTo>
                      <a:lnTo>
                        <a:pt x="25" y="9"/>
                      </a:lnTo>
                      <a:lnTo>
                        <a:pt x="28" y="15"/>
                      </a:lnTo>
                      <a:lnTo>
                        <a:pt x="34" y="24"/>
                      </a:lnTo>
                      <a:lnTo>
                        <a:pt x="36" y="33"/>
                      </a:lnTo>
                      <a:lnTo>
                        <a:pt x="37" y="43"/>
                      </a:lnTo>
                      <a:lnTo>
                        <a:pt x="37" y="56"/>
                      </a:lnTo>
                      <a:lnTo>
                        <a:pt x="38" y="64"/>
                      </a:lnTo>
                      <a:lnTo>
                        <a:pt x="37" y="75"/>
                      </a:lnTo>
                      <a:lnTo>
                        <a:pt x="36" y="86"/>
                      </a:lnTo>
                      <a:lnTo>
                        <a:pt x="34" y="97"/>
                      </a:lnTo>
                      <a:lnTo>
                        <a:pt x="31" y="113"/>
                      </a:lnTo>
                      <a:lnTo>
                        <a:pt x="29" y="122"/>
                      </a:lnTo>
                      <a:lnTo>
                        <a:pt x="24" y="132"/>
                      </a:lnTo>
                      <a:lnTo>
                        <a:pt x="18" y="144"/>
                      </a:lnTo>
                      <a:lnTo>
                        <a:pt x="12" y="155"/>
                      </a:lnTo>
                      <a:lnTo>
                        <a:pt x="7" y="165"/>
                      </a:lnTo>
                      <a:lnTo>
                        <a:pt x="3" y="174"/>
                      </a:lnTo>
                      <a:lnTo>
                        <a:pt x="0" y="192"/>
                      </a:lnTo>
                      <a:lnTo>
                        <a:pt x="1" y="174"/>
                      </a:lnTo>
                      <a:lnTo>
                        <a:pt x="3" y="162"/>
                      </a:lnTo>
                      <a:lnTo>
                        <a:pt x="4" y="151"/>
                      </a:lnTo>
                      <a:lnTo>
                        <a:pt x="5" y="139"/>
                      </a:lnTo>
                      <a:lnTo>
                        <a:pt x="7" y="124"/>
                      </a:lnTo>
                      <a:lnTo>
                        <a:pt x="10" y="113"/>
                      </a:lnTo>
                      <a:lnTo>
                        <a:pt x="12" y="102"/>
                      </a:lnTo>
                      <a:lnTo>
                        <a:pt x="15" y="93"/>
                      </a:lnTo>
                      <a:lnTo>
                        <a:pt x="18" y="82"/>
                      </a:lnTo>
                      <a:lnTo>
                        <a:pt x="20" y="72"/>
                      </a:lnTo>
                      <a:lnTo>
                        <a:pt x="22" y="61"/>
                      </a:lnTo>
                      <a:lnTo>
                        <a:pt x="23" y="52"/>
                      </a:lnTo>
                      <a:lnTo>
                        <a:pt x="24" y="41"/>
                      </a:lnTo>
                      <a:lnTo>
                        <a:pt x="24" y="30"/>
                      </a:lnTo>
                      <a:lnTo>
                        <a:pt x="24" y="15"/>
                      </a:lnTo>
                      <a:lnTo>
                        <a:pt x="22" y="8"/>
                      </a:lnTo>
                      <a:lnTo>
                        <a:pt x="20" y="0"/>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46" name="Freeform 18"/>
                <p:cNvSpPr>
                  <a:spLocks/>
                </p:cNvSpPr>
                <p:nvPr/>
              </p:nvSpPr>
              <p:spPr bwMode="ltGray">
                <a:xfrm>
                  <a:off x="1721" y="1535"/>
                  <a:ext cx="166" cy="50"/>
                </a:xfrm>
                <a:custGeom>
                  <a:avLst/>
                  <a:gdLst/>
                  <a:ahLst/>
                  <a:cxnLst>
                    <a:cxn ang="0">
                      <a:pos x="170" y="49"/>
                    </a:cxn>
                    <a:cxn ang="0">
                      <a:pos x="167" y="40"/>
                    </a:cxn>
                    <a:cxn ang="0">
                      <a:pos x="163" y="33"/>
                    </a:cxn>
                    <a:cxn ang="0">
                      <a:pos x="160" y="31"/>
                    </a:cxn>
                    <a:cxn ang="0">
                      <a:pos x="153" y="29"/>
                    </a:cxn>
                    <a:cxn ang="0">
                      <a:pos x="147" y="27"/>
                    </a:cxn>
                    <a:cxn ang="0">
                      <a:pos x="140" y="29"/>
                    </a:cxn>
                    <a:cxn ang="0">
                      <a:pos x="132" y="30"/>
                    </a:cxn>
                    <a:cxn ang="0">
                      <a:pos x="123" y="27"/>
                    </a:cxn>
                    <a:cxn ang="0">
                      <a:pos x="111" y="22"/>
                    </a:cxn>
                    <a:cxn ang="0">
                      <a:pos x="100" y="18"/>
                    </a:cxn>
                    <a:cxn ang="0">
                      <a:pos x="92" y="16"/>
                    </a:cxn>
                    <a:cxn ang="0">
                      <a:pos x="80" y="12"/>
                    </a:cxn>
                    <a:cxn ang="0">
                      <a:pos x="67" y="8"/>
                    </a:cxn>
                    <a:cxn ang="0">
                      <a:pos x="55" y="5"/>
                    </a:cxn>
                    <a:cxn ang="0">
                      <a:pos x="42" y="1"/>
                    </a:cxn>
                    <a:cxn ang="0">
                      <a:pos x="28" y="1"/>
                    </a:cxn>
                    <a:cxn ang="0">
                      <a:pos x="15" y="0"/>
                    </a:cxn>
                    <a:cxn ang="0">
                      <a:pos x="12" y="1"/>
                    </a:cxn>
                    <a:cxn ang="0">
                      <a:pos x="7" y="4"/>
                    </a:cxn>
                    <a:cxn ang="0">
                      <a:pos x="3" y="7"/>
                    </a:cxn>
                    <a:cxn ang="0">
                      <a:pos x="0" y="11"/>
                    </a:cxn>
                    <a:cxn ang="0">
                      <a:pos x="5" y="11"/>
                    </a:cxn>
                    <a:cxn ang="0">
                      <a:pos x="12" y="12"/>
                    </a:cxn>
                    <a:cxn ang="0">
                      <a:pos x="19" y="12"/>
                    </a:cxn>
                    <a:cxn ang="0">
                      <a:pos x="23" y="11"/>
                    </a:cxn>
                    <a:cxn ang="0">
                      <a:pos x="30" y="11"/>
                    </a:cxn>
                    <a:cxn ang="0">
                      <a:pos x="39" y="11"/>
                    </a:cxn>
                    <a:cxn ang="0">
                      <a:pos x="51" y="11"/>
                    </a:cxn>
                    <a:cxn ang="0">
                      <a:pos x="61" y="12"/>
                    </a:cxn>
                    <a:cxn ang="0">
                      <a:pos x="71" y="14"/>
                    </a:cxn>
                    <a:cxn ang="0">
                      <a:pos x="81" y="15"/>
                    </a:cxn>
                    <a:cxn ang="0">
                      <a:pos x="91" y="16"/>
                    </a:cxn>
                    <a:cxn ang="0">
                      <a:pos x="99" y="19"/>
                    </a:cxn>
                    <a:cxn ang="0">
                      <a:pos x="108" y="23"/>
                    </a:cxn>
                    <a:cxn ang="0">
                      <a:pos x="116" y="27"/>
                    </a:cxn>
                    <a:cxn ang="0">
                      <a:pos x="125" y="31"/>
                    </a:cxn>
                    <a:cxn ang="0">
                      <a:pos x="129" y="32"/>
                    </a:cxn>
                    <a:cxn ang="0">
                      <a:pos x="134" y="31"/>
                    </a:cxn>
                    <a:cxn ang="0">
                      <a:pos x="140" y="34"/>
                    </a:cxn>
                    <a:cxn ang="0">
                      <a:pos x="146" y="37"/>
                    </a:cxn>
                    <a:cxn ang="0">
                      <a:pos x="152" y="40"/>
                    </a:cxn>
                    <a:cxn ang="0">
                      <a:pos x="161" y="44"/>
                    </a:cxn>
                    <a:cxn ang="0">
                      <a:pos x="167" y="46"/>
                    </a:cxn>
                    <a:cxn ang="0">
                      <a:pos x="170" y="49"/>
                    </a:cxn>
                  </a:cxnLst>
                  <a:rect l="0" t="0" r="r" b="b"/>
                  <a:pathLst>
                    <a:path w="171" h="50">
                      <a:moveTo>
                        <a:pt x="170" y="49"/>
                      </a:moveTo>
                      <a:lnTo>
                        <a:pt x="167" y="40"/>
                      </a:lnTo>
                      <a:lnTo>
                        <a:pt x="163" y="33"/>
                      </a:lnTo>
                      <a:lnTo>
                        <a:pt x="160" y="31"/>
                      </a:lnTo>
                      <a:lnTo>
                        <a:pt x="153" y="29"/>
                      </a:lnTo>
                      <a:lnTo>
                        <a:pt x="147" y="27"/>
                      </a:lnTo>
                      <a:lnTo>
                        <a:pt x="140" y="29"/>
                      </a:lnTo>
                      <a:lnTo>
                        <a:pt x="132" y="30"/>
                      </a:lnTo>
                      <a:lnTo>
                        <a:pt x="123" y="27"/>
                      </a:lnTo>
                      <a:lnTo>
                        <a:pt x="111" y="22"/>
                      </a:lnTo>
                      <a:lnTo>
                        <a:pt x="100" y="18"/>
                      </a:lnTo>
                      <a:lnTo>
                        <a:pt x="92" y="16"/>
                      </a:lnTo>
                      <a:lnTo>
                        <a:pt x="80" y="12"/>
                      </a:lnTo>
                      <a:lnTo>
                        <a:pt x="67" y="8"/>
                      </a:lnTo>
                      <a:lnTo>
                        <a:pt x="55" y="5"/>
                      </a:lnTo>
                      <a:lnTo>
                        <a:pt x="42" y="1"/>
                      </a:lnTo>
                      <a:lnTo>
                        <a:pt x="28" y="1"/>
                      </a:lnTo>
                      <a:lnTo>
                        <a:pt x="15" y="0"/>
                      </a:lnTo>
                      <a:lnTo>
                        <a:pt x="12" y="1"/>
                      </a:lnTo>
                      <a:lnTo>
                        <a:pt x="7" y="4"/>
                      </a:lnTo>
                      <a:lnTo>
                        <a:pt x="3" y="7"/>
                      </a:lnTo>
                      <a:lnTo>
                        <a:pt x="0" y="11"/>
                      </a:lnTo>
                      <a:lnTo>
                        <a:pt x="5" y="11"/>
                      </a:lnTo>
                      <a:lnTo>
                        <a:pt x="12" y="12"/>
                      </a:lnTo>
                      <a:lnTo>
                        <a:pt x="19" y="12"/>
                      </a:lnTo>
                      <a:lnTo>
                        <a:pt x="23" y="11"/>
                      </a:lnTo>
                      <a:lnTo>
                        <a:pt x="30" y="11"/>
                      </a:lnTo>
                      <a:lnTo>
                        <a:pt x="39" y="11"/>
                      </a:lnTo>
                      <a:lnTo>
                        <a:pt x="51" y="11"/>
                      </a:lnTo>
                      <a:lnTo>
                        <a:pt x="61" y="12"/>
                      </a:lnTo>
                      <a:lnTo>
                        <a:pt x="71" y="14"/>
                      </a:lnTo>
                      <a:lnTo>
                        <a:pt x="81" y="15"/>
                      </a:lnTo>
                      <a:lnTo>
                        <a:pt x="91" y="16"/>
                      </a:lnTo>
                      <a:lnTo>
                        <a:pt x="99" y="19"/>
                      </a:lnTo>
                      <a:lnTo>
                        <a:pt x="108" y="23"/>
                      </a:lnTo>
                      <a:lnTo>
                        <a:pt x="116" y="27"/>
                      </a:lnTo>
                      <a:lnTo>
                        <a:pt x="125" y="31"/>
                      </a:lnTo>
                      <a:lnTo>
                        <a:pt x="129" y="32"/>
                      </a:lnTo>
                      <a:lnTo>
                        <a:pt x="134" y="31"/>
                      </a:lnTo>
                      <a:lnTo>
                        <a:pt x="140" y="34"/>
                      </a:lnTo>
                      <a:lnTo>
                        <a:pt x="146" y="37"/>
                      </a:lnTo>
                      <a:lnTo>
                        <a:pt x="152" y="40"/>
                      </a:lnTo>
                      <a:lnTo>
                        <a:pt x="161" y="44"/>
                      </a:lnTo>
                      <a:lnTo>
                        <a:pt x="167" y="46"/>
                      </a:lnTo>
                      <a:lnTo>
                        <a:pt x="170" y="49"/>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47" name="Freeform 19"/>
                <p:cNvSpPr>
                  <a:spLocks/>
                </p:cNvSpPr>
                <p:nvPr/>
              </p:nvSpPr>
              <p:spPr bwMode="ltGray">
                <a:xfrm>
                  <a:off x="1707" y="1563"/>
                  <a:ext cx="177" cy="21"/>
                </a:xfrm>
                <a:custGeom>
                  <a:avLst/>
                  <a:gdLst/>
                  <a:ahLst/>
                  <a:cxnLst>
                    <a:cxn ang="0">
                      <a:pos x="176" y="20"/>
                    </a:cxn>
                    <a:cxn ang="0">
                      <a:pos x="171" y="18"/>
                    </a:cxn>
                    <a:cxn ang="0">
                      <a:pos x="166" y="16"/>
                    </a:cxn>
                    <a:cxn ang="0">
                      <a:pos x="161" y="13"/>
                    </a:cxn>
                    <a:cxn ang="0">
                      <a:pos x="155" y="12"/>
                    </a:cxn>
                    <a:cxn ang="0">
                      <a:pos x="149" y="10"/>
                    </a:cxn>
                    <a:cxn ang="0">
                      <a:pos x="141" y="6"/>
                    </a:cxn>
                    <a:cxn ang="0">
                      <a:pos x="134" y="3"/>
                    </a:cxn>
                    <a:cxn ang="0">
                      <a:pos x="128" y="2"/>
                    </a:cxn>
                    <a:cxn ang="0">
                      <a:pos x="120" y="3"/>
                    </a:cxn>
                    <a:cxn ang="0">
                      <a:pos x="110" y="5"/>
                    </a:cxn>
                    <a:cxn ang="0">
                      <a:pos x="106" y="5"/>
                    </a:cxn>
                    <a:cxn ang="0">
                      <a:pos x="93" y="3"/>
                    </a:cxn>
                    <a:cxn ang="0">
                      <a:pos x="78" y="1"/>
                    </a:cxn>
                    <a:cxn ang="0">
                      <a:pos x="69" y="0"/>
                    </a:cxn>
                    <a:cxn ang="0">
                      <a:pos x="57" y="0"/>
                    </a:cxn>
                    <a:cxn ang="0">
                      <a:pos x="44" y="0"/>
                    </a:cxn>
                    <a:cxn ang="0">
                      <a:pos x="36" y="1"/>
                    </a:cxn>
                    <a:cxn ang="0">
                      <a:pos x="27" y="2"/>
                    </a:cxn>
                    <a:cxn ang="0">
                      <a:pos x="18" y="3"/>
                    </a:cxn>
                    <a:cxn ang="0">
                      <a:pos x="9" y="4"/>
                    </a:cxn>
                    <a:cxn ang="0">
                      <a:pos x="8" y="8"/>
                    </a:cxn>
                    <a:cxn ang="0">
                      <a:pos x="7" y="11"/>
                    </a:cxn>
                    <a:cxn ang="0">
                      <a:pos x="4" y="15"/>
                    </a:cxn>
                    <a:cxn ang="0">
                      <a:pos x="0" y="17"/>
                    </a:cxn>
                    <a:cxn ang="0">
                      <a:pos x="7" y="16"/>
                    </a:cxn>
                    <a:cxn ang="0">
                      <a:pos x="15" y="14"/>
                    </a:cxn>
                    <a:cxn ang="0">
                      <a:pos x="22" y="12"/>
                    </a:cxn>
                    <a:cxn ang="0">
                      <a:pos x="29" y="11"/>
                    </a:cxn>
                    <a:cxn ang="0">
                      <a:pos x="37" y="10"/>
                    </a:cxn>
                    <a:cxn ang="0">
                      <a:pos x="50" y="10"/>
                    </a:cxn>
                    <a:cxn ang="0">
                      <a:pos x="63" y="8"/>
                    </a:cxn>
                    <a:cxn ang="0">
                      <a:pos x="79" y="8"/>
                    </a:cxn>
                    <a:cxn ang="0">
                      <a:pos x="94" y="7"/>
                    </a:cxn>
                    <a:cxn ang="0">
                      <a:pos x="108" y="6"/>
                    </a:cxn>
                    <a:cxn ang="0">
                      <a:pos x="120" y="7"/>
                    </a:cxn>
                    <a:cxn ang="0">
                      <a:pos x="129" y="10"/>
                    </a:cxn>
                    <a:cxn ang="0">
                      <a:pos x="138" y="12"/>
                    </a:cxn>
                    <a:cxn ang="0">
                      <a:pos x="148" y="14"/>
                    </a:cxn>
                    <a:cxn ang="0">
                      <a:pos x="159" y="17"/>
                    </a:cxn>
                    <a:cxn ang="0">
                      <a:pos x="167" y="18"/>
                    </a:cxn>
                    <a:cxn ang="0">
                      <a:pos x="176" y="20"/>
                    </a:cxn>
                  </a:cxnLst>
                  <a:rect l="0" t="0" r="r" b="b"/>
                  <a:pathLst>
                    <a:path w="177" h="21">
                      <a:moveTo>
                        <a:pt x="176" y="20"/>
                      </a:moveTo>
                      <a:lnTo>
                        <a:pt x="171" y="18"/>
                      </a:lnTo>
                      <a:lnTo>
                        <a:pt x="166" y="16"/>
                      </a:lnTo>
                      <a:lnTo>
                        <a:pt x="161" y="13"/>
                      </a:lnTo>
                      <a:lnTo>
                        <a:pt x="155" y="12"/>
                      </a:lnTo>
                      <a:lnTo>
                        <a:pt x="149" y="10"/>
                      </a:lnTo>
                      <a:lnTo>
                        <a:pt x="141" y="6"/>
                      </a:lnTo>
                      <a:lnTo>
                        <a:pt x="134" y="3"/>
                      </a:lnTo>
                      <a:lnTo>
                        <a:pt x="128" y="2"/>
                      </a:lnTo>
                      <a:lnTo>
                        <a:pt x="120" y="3"/>
                      </a:lnTo>
                      <a:lnTo>
                        <a:pt x="110" y="5"/>
                      </a:lnTo>
                      <a:lnTo>
                        <a:pt x="106" y="5"/>
                      </a:lnTo>
                      <a:lnTo>
                        <a:pt x="93" y="3"/>
                      </a:lnTo>
                      <a:lnTo>
                        <a:pt x="78" y="1"/>
                      </a:lnTo>
                      <a:lnTo>
                        <a:pt x="69" y="0"/>
                      </a:lnTo>
                      <a:lnTo>
                        <a:pt x="57" y="0"/>
                      </a:lnTo>
                      <a:lnTo>
                        <a:pt x="44" y="0"/>
                      </a:lnTo>
                      <a:lnTo>
                        <a:pt x="36" y="1"/>
                      </a:lnTo>
                      <a:lnTo>
                        <a:pt x="27" y="2"/>
                      </a:lnTo>
                      <a:lnTo>
                        <a:pt x="18" y="3"/>
                      </a:lnTo>
                      <a:lnTo>
                        <a:pt x="9" y="4"/>
                      </a:lnTo>
                      <a:lnTo>
                        <a:pt x="8" y="8"/>
                      </a:lnTo>
                      <a:lnTo>
                        <a:pt x="7" y="11"/>
                      </a:lnTo>
                      <a:lnTo>
                        <a:pt x="4" y="15"/>
                      </a:lnTo>
                      <a:lnTo>
                        <a:pt x="0" y="17"/>
                      </a:lnTo>
                      <a:lnTo>
                        <a:pt x="7" y="16"/>
                      </a:lnTo>
                      <a:lnTo>
                        <a:pt x="15" y="14"/>
                      </a:lnTo>
                      <a:lnTo>
                        <a:pt x="22" y="12"/>
                      </a:lnTo>
                      <a:lnTo>
                        <a:pt x="29" y="11"/>
                      </a:lnTo>
                      <a:lnTo>
                        <a:pt x="37" y="10"/>
                      </a:lnTo>
                      <a:lnTo>
                        <a:pt x="50" y="10"/>
                      </a:lnTo>
                      <a:lnTo>
                        <a:pt x="63" y="8"/>
                      </a:lnTo>
                      <a:lnTo>
                        <a:pt x="79" y="8"/>
                      </a:lnTo>
                      <a:lnTo>
                        <a:pt x="94" y="7"/>
                      </a:lnTo>
                      <a:lnTo>
                        <a:pt x="108" y="6"/>
                      </a:lnTo>
                      <a:lnTo>
                        <a:pt x="120" y="7"/>
                      </a:lnTo>
                      <a:lnTo>
                        <a:pt x="129" y="10"/>
                      </a:lnTo>
                      <a:lnTo>
                        <a:pt x="138" y="12"/>
                      </a:lnTo>
                      <a:lnTo>
                        <a:pt x="148" y="14"/>
                      </a:lnTo>
                      <a:lnTo>
                        <a:pt x="159" y="17"/>
                      </a:lnTo>
                      <a:lnTo>
                        <a:pt x="167" y="18"/>
                      </a:lnTo>
                      <a:lnTo>
                        <a:pt x="176" y="20"/>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grpSp>
          <p:sp>
            <p:nvSpPr>
              <p:cNvPr id="150548" name="Freeform 20"/>
              <p:cNvSpPr>
                <a:spLocks/>
              </p:cNvSpPr>
              <p:nvPr/>
            </p:nvSpPr>
            <p:spPr bwMode="ltGray">
              <a:xfrm>
                <a:off x="1691" y="1023"/>
                <a:ext cx="261" cy="374"/>
              </a:xfrm>
              <a:custGeom>
                <a:avLst/>
                <a:gdLst/>
                <a:ahLst/>
                <a:cxnLst>
                  <a:cxn ang="0">
                    <a:pos x="82" y="162"/>
                  </a:cxn>
                  <a:cxn ang="0">
                    <a:pos x="90" y="154"/>
                  </a:cxn>
                  <a:cxn ang="0">
                    <a:pos x="76" y="104"/>
                  </a:cxn>
                  <a:cxn ang="0">
                    <a:pos x="54" y="56"/>
                  </a:cxn>
                  <a:cxn ang="0">
                    <a:pos x="31" y="33"/>
                  </a:cxn>
                  <a:cxn ang="0">
                    <a:pos x="51" y="45"/>
                  </a:cxn>
                  <a:cxn ang="0">
                    <a:pos x="72" y="84"/>
                  </a:cxn>
                  <a:cxn ang="0">
                    <a:pos x="92" y="126"/>
                  </a:cxn>
                  <a:cxn ang="0">
                    <a:pos x="106" y="168"/>
                  </a:cxn>
                  <a:cxn ang="0">
                    <a:pos x="118" y="150"/>
                  </a:cxn>
                  <a:cxn ang="0">
                    <a:pos x="121" y="114"/>
                  </a:cxn>
                  <a:cxn ang="0">
                    <a:pos x="125" y="65"/>
                  </a:cxn>
                  <a:cxn ang="0">
                    <a:pos x="136" y="26"/>
                  </a:cxn>
                  <a:cxn ang="0">
                    <a:pos x="143" y="12"/>
                  </a:cxn>
                  <a:cxn ang="0">
                    <a:pos x="136" y="53"/>
                  </a:cxn>
                  <a:cxn ang="0">
                    <a:pos x="132" y="106"/>
                  </a:cxn>
                  <a:cxn ang="0">
                    <a:pos x="130" y="155"/>
                  </a:cxn>
                  <a:cxn ang="0">
                    <a:pos x="136" y="183"/>
                  </a:cxn>
                  <a:cxn ang="0">
                    <a:pos x="166" y="177"/>
                  </a:cxn>
                  <a:cxn ang="0">
                    <a:pos x="205" y="178"/>
                  </a:cxn>
                  <a:cxn ang="0">
                    <a:pos x="236" y="193"/>
                  </a:cxn>
                  <a:cxn ang="0">
                    <a:pos x="260" y="227"/>
                  </a:cxn>
                  <a:cxn ang="0">
                    <a:pos x="231" y="222"/>
                  </a:cxn>
                  <a:cxn ang="0">
                    <a:pos x="200" y="211"/>
                  </a:cxn>
                  <a:cxn ang="0">
                    <a:pos x="159" y="204"/>
                  </a:cxn>
                  <a:cxn ang="0">
                    <a:pos x="132" y="208"/>
                  </a:cxn>
                  <a:cxn ang="0">
                    <a:pos x="147" y="224"/>
                  </a:cxn>
                  <a:cxn ang="0">
                    <a:pos x="182" y="233"/>
                  </a:cxn>
                  <a:cxn ang="0">
                    <a:pos x="217" y="240"/>
                  </a:cxn>
                  <a:cxn ang="0">
                    <a:pos x="243" y="264"/>
                  </a:cxn>
                  <a:cxn ang="0">
                    <a:pos x="256" y="297"/>
                  </a:cxn>
                  <a:cxn ang="0">
                    <a:pos x="224" y="277"/>
                  </a:cxn>
                  <a:cxn ang="0">
                    <a:pos x="191" y="256"/>
                  </a:cxn>
                  <a:cxn ang="0">
                    <a:pos x="160" y="238"/>
                  </a:cxn>
                  <a:cxn ang="0">
                    <a:pos x="136" y="230"/>
                  </a:cxn>
                  <a:cxn ang="0">
                    <a:pos x="121" y="246"/>
                  </a:cxn>
                  <a:cxn ang="0">
                    <a:pos x="135" y="290"/>
                  </a:cxn>
                  <a:cxn ang="0">
                    <a:pos x="145" y="342"/>
                  </a:cxn>
                  <a:cxn ang="0">
                    <a:pos x="127" y="346"/>
                  </a:cxn>
                  <a:cxn ang="0">
                    <a:pos x="116" y="290"/>
                  </a:cxn>
                  <a:cxn ang="0">
                    <a:pos x="101" y="256"/>
                  </a:cxn>
                  <a:cxn ang="0">
                    <a:pos x="83" y="274"/>
                  </a:cxn>
                  <a:cxn ang="0">
                    <a:pos x="64" y="309"/>
                  </a:cxn>
                  <a:cxn ang="0">
                    <a:pos x="44" y="360"/>
                  </a:cxn>
                  <a:cxn ang="0">
                    <a:pos x="51" y="314"/>
                  </a:cxn>
                  <a:cxn ang="0">
                    <a:pos x="69" y="272"/>
                  </a:cxn>
                  <a:cxn ang="0">
                    <a:pos x="91" y="238"/>
                  </a:cxn>
                  <a:cxn ang="0">
                    <a:pos x="99" y="212"/>
                  </a:cxn>
                  <a:cxn ang="0">
                    <a:pos x="77" y="226"/>
                  </a:cxn>
                  <a:cxn ang="0">
                    <a:pos x="52" y="261"/>
                  </a:cxn>
                  <a:cxn ang="0">
                    <a:pos x="28" y="301"/>
                  </a:cxn>
                  <a:cxn ang="0">
                    <a:pos x="24" y="288"/>
                  </a:cxn>
                  <a:cxn ang="0">
                    <a:pos x="42" y="262"/>
                  </a:cxn>
                  <a:cxn ang="0">
                    <a:pos x="71" y="229"/>
                  </a:cxn>
                  <a:cxn ang="0">
                    <a:pos x="101" y="206"/>
                  </a:cxn>
                  <a:cxn ang="0">
                    <a:pos x="73" y="180"/>
                  </a:cxn>
                  <a:cxn ang="0">
                    <a:pos x="46" y="148"/>
                  </a:cxn>
                  <a:cxn ang="0">
                    <a:pos x="17" y="118"/>
                  </a:cxn>
                  <a:cxn ang="0">
                    <a:pos x="3" y="98"/>
                  </a:cxn>
                  <a:cxn ang="0">
                    <a:pos x="32" y="115"/>
                  </a:cxn>
                  <a:cxn ang="0">
                    <a:pos x="64" y="145"/>
                  </a:cxn>
                </a:cxnLst>
                <a:rect l="0" t="0" r="r" b="b"/>
                <a:pathLst>
                  <a:path w="261" h="374">
                    <a:moveTo>
                      <a:pt x="64" y="145"/>
                    </a:moveTo>
                    <a:lnTo>
                      <a:pt x="68" y="150"/>
                    </a:lnTo>
                    <a:lnTo>
                      <a:pt x="72" y="154"/>
                    </a:lnTo>
                    <a:lnTo>
                      <a:pt x="77" y="157"/>
                    </a:lnTo>
                    <a:lnTo>
                      <a:pt x="82" y="162"/>
                    </a:lnTo>
                    <a:lnTo>
                      <a:pt x="86" y="165"/>
                    </a:lnTo>
                    <a:lnTo>
                      <a:pt x="91" y="168"/>
                    </a:lnTo>
                    <a:lnTo>
                      <a:pt x="94" y="170"/>
                    </a:lnTo>
                    <a:lnTo>
                      <a:pt x="92" y="162"/>
                    </a:lnTo>
                    <a:lnTo>
                      <a:pt x="90" y="154"/>
                    </a:lnTo>
                    <a:lnTo>
                      <a:pt x="87" y="143"/>
                    </a:lnTo>
                    <a:lnTo>
                      <a:pt x="85" y="134"/>
                    </a:lnTo>
                    <a:lnTo>
                      <a:pt x="82" y="124"/>
                    </a:lnTo>
                    <a:lnTo>
                      <a:pt x="80" y="114"/>
                    </a:lnTo>
                    <a:lnTo>
                      <a:pt x="76" y="104"/>
                    </a:lnTo>
                    <a:lnTo>
                      <a:pt x="72" y="93"/>
                    </a:lnTo>
                    <a:lnTo>
                      <a:pt x="68" y="84"/>
                    </a:lnTo>
                    <a:lnTo>
                      <a:pt x="63" y="71"/>
                    </a:lnTo>
                    <a:lnTo>
                      <a:pt x="59" y="63"/>
                    </a:lnTo>
                    <a:lnTo>
                      <a:pt x="54" y="56"/>
                    </a:lnTo>
                    <a:lnTo>
                      <a:pt x="50" y="48"/>
                    </a:lnTo>
                    <a:lnTo>
                      <a:pt x="44" y="42"/>
                    </a:lnTo>
                    <a:lnTo>
                      <a:pt x="39" y="38"/>
                    </a:lnTo>
                    <a:lnTo>
                      <a:pt x="34" y="35"/>
                    </a:lnTo>
                    <a:lnTo>
                      <a:pt x="31" y="33"/>
                    </a:lnTo>
                    <a:lnTo>
                      <a:pt x="35" y="32"/>
                    </a:lnTo>
                    <a:lnTo>
                      <a:pt x="37" y="33"/>
                    </a:lnTo>
                    <a:lnTo>
                      <a:pt x="41" y="34"/>
                    </a:lnTo>
                    <a:lnTo>
                      <a:pt x="45" y="39"/>
                    </a:lnTo>
                    <a:lnTo>
                      <a:pt x="51" y="45"/>
                    </a:lnTo>
                    <a:lnTo>
                      <a:pt x="55" y="50"/>
                    </a:lnTo>
                    <a:lnTo>
                      <a:pt x="58" y="56"/>
                    </a:lnTo>
                    <a:lnTo>
                      <a:pt x="63" y="64"/>
                    </a:lnTo>
                    <a:lnTo>
                      <a:pt x="68" y="75"/>
                    </a:lnTo>
                    <a:lnTo>
                      <a:pt x="72" y="84"/>
                    </a:lnTo>
                    <a:lnTo>
                      <a:pt x="77" y="94"/>
                    </a:lnTo>
                    <a:lnTo>
                      <a:pt x="81" y="101"/>
                    </a:lnTo>
                    <a:lnTo>
                      <a:pt x="86" y="109"/>
                    </a:lnTo>
                    <a:lnTo>
                      <a:pt x="89" y="117"/>
                    </a:lnTo>
                    <a:lnTo>
                      <a:pt x="92" y="126"/>
                    </a:lnTo>
                    <a:lnTo>
                      <a:pt x="95" y="135"/>
                    </a:lnTo>
                    <a:lnTo>
                      <a:pt x="99" y="143"/>
                    </a:lnTo>
                    <a:lnTo>
                      <a:pt x="101" y="151"/>
                    </a:lnTo>
                    <a:lnTo>
                      <a:pt x="104" y="161"/>
                    </a:lnTo>
                    <a:lnTo>
                      <a:pt x="106" y="168"/>
                    </a:lnTo>
                    <a:lnTo>
                      <a:pt x="107" y="171"/>
                    </a:lnTo>
                    <a:lnTo>
                      <a:pt x="110" y="168"/>
                    </a:lnTo>
                    <a:lnTo>
                      <a:pt x="113" y="164"/>
                    </a:lnTo>
                    <a:lnTo>
                      <a:pt x="117" y="159"/>
                    </a:lnTo>
                    <a:lnTo>
                      <a:pt x="118" y="150"/>
                    </a:lnTo>
                    <a:lnTo>
                      <a:pt x="119" y="143"/>
                    </a:lnTo>
                    <a:lnTo>
                      <a:pt x="120" y="133"/>
                    </a:lnTo>
                    <a:lnTo>
                      <a:pt x="121" y="124"/>
                    </a:lnTo>
                    <a:lnTo>
                      <a:pt x="120" y="124"/>
                    </a:lnTo>
                    <a:lnTo>
                      <a:pt x="121" y="114"/>
                    </a:lnTo>
                    <a:lnTo>
                      <a:pt x="121" y="103"/>
                    </a:lnTo>
                    <a:lnTo>
                      <a:pt x="122" y="92"/>
                    </a:lnTo>
                    <a:lnTo>
                      <a:pt x="122" y="82"/>
                    </a:lnTo>
                    <a:lnTo>
                      <a:pt x="123" y="75"/>
                    </a:lnTo>
                    <a:lnTo>
                      <a:pt x="125" y="65"/>
                    </a:lnTo>
                    <a:lnTo>
                      <a:pt x="127" y="58"/>
                    </a:lnTo>
                    <a:lnTo>
                      <a:pt x="128" y="50"/>
                    </a:lnTo>
                    <a:lnTo>
                      <a:pt x="131" y="44"/>
                    </a:lnTo>
                    <a:lnTo>
                      <a:pt x="133" y="36"/>
                    </a:lnTo>
                    <a:lnTo>
                      <a:pt x="136" y="26"/>
                    </a:lnTo>
                    <a:lnTo>
                      <a:pt x="139" y="16"/>
                    </a:lnTo>
                    <a:lnTo>
                      <a:pt x="140" y="7"/>
                    </a:lnTo>
                    <a:lnTo>
                      <a:pt x="143" y="0"/>
                    </a:lnTo>
                    <a:lnTo>
                      <a:pt x="144" y="6"/>
                    </a:lnTo>
                    <a:lnTo>
                      <a:pt x="143" y="12"/>
                    </a:lnTo>
                    <a:lnTo>
                      <a:pt x="142" y="21"/>
                    </a:lnTo>
                    <a:lnTo>
                      <a:pt x="140" y="28"/>
                    </a:lnTo>
                    <a:lnTo>
                      <a:pt x="138" y="40"/>
                    </a:lnTo>
                    <a:lnTo>
                      <a:pt x="137" y="47"/>
                    </a:lnTo>
                    <a:lnTo>
                      <a:pt x="136" y="53"/>
                    </a:lnTo>
                    <a:lnTo>
                      <a:pt x="135" y="62"/>
                    </a:lnTo>
                    <a:lnTo>
                      <a:pt x="134" y="72"/>
                    </a:lnTo>
                    <a:lnTo>
                      <a:pt x="134" y="83"/>
                    </a:lnTo>
                    <a:lnTo>
                      <a:pt x="133" y="94"/>
                    </a:lnTo>
                    <a:lnTo>
                      <a:pt x="132" y="106"/>
                    </a:lnTo>
                    <a:lnTo>
                      <a:pt x="132" y="116"/>
                    </a:lnTo>
                    <a:lnTo>
                      <a:pt x="132" y="126"/>
                    </a:lnTo>
                    <a:lnTo>
                      <a:pt x="131" y="134"/>
                    </a:lnTo>
                    <a:lnTo>
                      <a:pt x="131" y="145"/>
                    </a:lnTo>
                    <a:lnTo>
                      <a:pt x="130" y="155"/>
                    </a:lnTo>
                    <a:lnTo>
                      <a:pt x="128" y="168"/>
                    </a:lnTo>
                    <a:lnTo>
                      <a:pt x="127" y="178"/>
                    </a:lnTo>
                    <a:lnTo>
                      <a:pt x="125" y="190"/>
                    </a:lnTo>
                    <a:lnTo>
                      <a:pt x="130" y="187"/>
                    </a:lnTo>
                    <a:lnTo>
                      <a:pt x="136" y="183"/>
                    </a:lnTo>
                    <a:lnTo>
                      <a:pt x="143" y="178"/>
                    </a:lnTo>
                    <a:lnTo>
                      <a:pt x="149" y="176"/>
                    </a:lnTo>
                    <a:lnTo>
                      <a:pt x="156" y="176"/>
                    </a:lnTo>
                    <a:lnTo>
                      <a:pt x="160" y="176"/>
                    </a:lnTo>
                    <a:lnTo>
                      <a:pt x="166" y="177"/>
                    </a:lnTo>
                    <a:lnTo>
                      <a:pt x="173" y="178"/>
                    </a:lnTo>
                    <a:lnTo>
                      <a:pt x="182" y="179"/>
                    </a:lnTo>
                    <a:lnTo>
                      <a:pt x="190" y="178"/>
                    </a:lnTo>
                    <a:lnTo>
                      <a:pt x="198" y="178"/>
                    </a:lnTo>
                    <a:lnTo>
                      <a:pt x="205" y="178"/>
                    </a:lnTo>
                    <a:lnTo>
                      <a:pt x="211" y="179"/>
                    </a:lnTo>
                    <a:lnTo>
                      <a:pt x="217" y="182"/>
                    </a:lnTo>
                    <a:lnTo>
                      <a:pt x="225" y="185"/>
                    </a:lnTo>
                    <a:lnTo>
                      <a:pt x="231" y="189"/>
                    </a:lnTo>
                    <a:lnTo>
                      <a:pt x="236" y="193"/>
                    </a:lnTo>
                    <a:lnTo>
                      <a:pt x="242" y="199"/>
                    </a:lnTo>
                    <a:lnTo>
                      <a:pt x="245" y="202"/>
                    </a:lnTo>
                    <a:lnTo>
                      <a:pt x="251" y="210"/>
                    </a:lnTo>
                    <a:lnTo>
                      <a:pt x="255" y="218"/>
                    </a:lnTo>
                    <a:lnTo>
                      <a:pt x="260" y="227"/>
                    </a:lnTo>
                    <a:lnTo>
                      <a:pt x="254" y="227"/>
                    </a:lnTo>
                    <a:lnTo>
                      <a:pt x="248" y="226"/>
                    </a:lnTo>
                    <a:lnTo>
                      <a:pt x="241" y="224"/>
                    </a:lnTo>
                    <a:lnTo>
                      <a:pt x="235" y="224"/>
                    </a:lnTo>
                    <a:lnTo>
                      <a:pt x="231" y="222"/>
                    </a:lnTo>
                    <a:lnTo>
                      <a:pt x="224" y="218"/>
                    </a:lnTo>
                    <a:lnTo>
                      <a:pt x="218" y="216"/>
                    </a:lnTo>
                    <a:lnTo>
                      <a:pt x="213" y="213"/>
                    </a:lnTo>
                    <a:lnTo>
                      <a:pt x="209" y="212"/>
                    </a:lnTo>
                    <a:lnTo>
                      <a:pt x="200" y="211"/>
                    </a:lnTo>
                    <a:lnTo>
                      <a:pt x="190" y="210"/>
                    </a:lnTo>
                    <a:lnTo>
                      <a:pt x="182" y="208"/>
                    </a:lnTo>
                    <a:lnTo>
                      <a:pt x="173" y="206"/>
                    </a:lnTo>
                    <a:lnTo>
                      <a:pt x="165" y="205"/>
                    </a:lnTo>
                    <a:lnTo>
                      <a:pt x="159" y="204"/>
                    </a:lnTo>
                    <a:lnTo>
                      <a:pt x="154" y="204"/>
                    </a:lnTo>
                    <a:lnTo>
                      <a:pt x="148" y="203"/>
                    </a:lnTo>
                    <a:lnTo>
                      <a:pt x="142" y="204"/>
                    </a:lnTo>
                    <a:lnTo>
                      <a:pt x="137" y="205"/>
                    </a:lnTo>
                    <a:lnTo>
                      <a:pt x="132" y="208"/>
                    </a:lnTo>
                    <a:lnTo>
                      <a:pt x="125" y="210"/>
                    </a:lnTo>
                    <a:lnTo>
                      <a:pt x="130" y="213"/>
                    </a:lnTo>
                    <a:lnTo>
                      <a:pt x="136" y="217"/>
                    </a:lnTo>
                    <a:lnTo>
                      <a:pt x="141" y="222"/>
                    </a:lnTo>
                    <a:lnTo>
                      <a:pt x="147" y="224"/>
                    </a:lnTo>
                    <a:lnTo>
                      <a:pt x="154" y="227"/>
                    </a:lnTo>
                    <a:lnTo>
                      <a:pt x="160" y="229"/>
                    </a:lnTo>
                    <a:lnTo>
                      <a:pt x="166" y="229"/>
                    </a:lnTo>
                    <a:lnTo>
                      <a:pt x="173" y="231"/>
                    </a:lnTo>
                    <a:lnTo>
                      <a:pt x="182" y="233"/>
                    </a:lnTo>
                    <a:lnTo>
                      <a:pt x="189" y="235"/>
                    </a:lnTo>
                    <a:lnTo>
                      <a:pt x="197" y="235"/>
                    </a:lnTo>
                    <a:lnTo>
                      <a:pt x="203" y="237"/>
                    </a:lnTo>
                    <a:lnTo>
                      <a:pt x="210" y="239"/>
                    </a:lnTo>
                    <a:lnTo>
                      <a:pt x="217" y="240"/>
                    </a:lnTo>
                    <a:lnTo>
                      <a:pt x="222" y="243"/>
                    </a:lnTo>
                    <a:lnTo>
                      <a:pt x="227" y="247"/>
                    </a:lnTo>
                    <a:lnTo>
                      <a:pt x="232" y="252"/>
                    </a:lnTo>
                    <a:lnTo>
                      <a:pt x="238" y="257"/>
                    </a:lnTo>
                    <a:lnTo>
                      <a:pt x="243" y="264"/>
                    </a:lnTo>
                    <a:lnTo>
                      <a:pt x="245" y="268"/>
                    </a:lnTo>
                    <a:lnTo>
                      <a:pt x="248" y="275"/>
                    </a:lnTo>
                    <a:lnTo>
                      <a:pt x="250" y="283"/>
                    </a:lnTo>
                    <a:lnTo>
                      <a:pt x="253" y="291"/>
                    </a:lnTo>
                    <a:lnTo>
                      <a:pt x="256" y="297"/>
                    </a:lnTo>
                    <a:lnTo>
                      <a:pt x="250" y="293"/>
                    </a:lnTo>
                    <a:lnTo>
                      <a:pt x="243" y="289"/>
                    </a:lnTo>
                    <a:lnTo>
                      <a:pt x="238" y="286"/>
                    </a:lnTo>
                    <a:lnTo>
                      <a:pt x="231" y="281"/>
                    </a:lnTo>
                    <a:lnTo>
                      <a:pt x="224" y="277"/>
                    </a:lnTo>
                    <a:lnTo>
                      <a:pt x="218" y="273"/>
                    </a:lnTo>
                    <a:lnTo>
                      <a:pt x="211" y="269"/>
                    </a:lnTo>
                    <a:lnTo>
                      <a:pt x="204" y="264"/>
                    </a:lnTo>
                    <a:lnTo>
                      <a:pt x="198" y="260"/>
                    </a:lnTo>
                    <a:lnTo>
                      <a:pt x="191" y="256"/>
                    </a:lnTo>
                    <a:lnTo>
                      <a:pt x="186" y="252"/>
                    </a:lnTo>
                    <a:lnTo>
                      <a:pt x="179" y="248"/>
                    </a:lnTo>
                    <a:lnTo>
                      <a:pt x="173" y="245"/>
                    </a:lnTo>
                    <a:lnTo>
                      <a:pt x="166" y="241"/>
                    </a:lnTo>
                    <a:lnTo>
                      <a:pt x="160" y="238"/>
                    </a:lnTo>
                    <a:lnTo>
                      <a:pt x="155" y="237"/>
                    </a:lnTo>
                    <a:lnTo>
                      <a:pt x="150" y="234"/>
                    </a:lnTo>
                    <a:lnTo>
                      <a:pt x="144" y="231"/>
                    </a:lnTo>
                    <a:lnTo>
                      <a:pt x="140" y="229"/>
                    </a:lnTo>
                    <a:lnTo>
                      <a:pt x="136" y="230"/>
                    </a:lnTo>
                    <a:lnTo>
                      <a:pt x="131" y="231"/>
                    </a:lnTo>
                    <a:lnTo>
                      <a:pt x="128" y="231"/>
                    </a:lnTo>
                    <a:lnTo>
                      <a:pt x="123" y="229"/>
                    </a:lnTo>
                    <a:lnTo>
                      <a:pt x="123" y="237"/>
                    </a:lnTo>
                    <a:lnTo>
                      <a:pt x="121" y="246"/>
                    </a:lnTo>
                    <a:lnTo>
                      <a:pt x="124" y="254"/>
                    </a:lnTo>
                    <a:lnTo>
                      <a:pt x="127" y="263"/>
                    </a:lnTo>
                    <a:lnTo>
                      <a:pt x="130" y="271"/>
                    </a:lnTo>
                    <a:lnTo>
                      <a:pt x="132" y="280"/>
                    </a:lnTo>
                    <a:lnTo>
                      <a:pt x="135" y="290"/>
                    </a:lnTo>
                    <a:lnTo>
                      <a:pt x="138" y="302"/>
                    </a:lnTo>
                    <a:lnTo>
                      <a:pt x="139" y="311"/>
                    </a:lnTo>
                    <a:lnTo>
                      <a:pt x="142" y="321"/>
                    </a:lnTo>
                    <a:lnTo>
                      <a:pt x="143" y="330"/>
                    </a:lnTo>
                    <a:lnTo>
                      <a:pt x="145" y="342"/>
                    </a:lnTo>
                    <a:lnTo>
                      <a:pt x="148" y="355"/>
                    </a:lnTo>
                    <a:lnTo>
                      <a:pt x="150" y="373"/>
                    </a:lnTo>
                    <a:lnTo>
                      <a:pt x="130" y="373"/>
                    </a:lnTo>
                    <a:lnTo>
                      <a:pt x="128" y="357"/>
                    </a:lnTo>
                    <a:lnTo>
                      <a:pt x="127" y="346"/>
                    </a:lnTo>
                    <a:lnTo>
                      <a:pt x="124" y="332"/>
                    </a:lnTo>
                    <a:lnTo>
                      <a:pt x="122" y="319"/>
                    </a:lnTo>
                    <a:lnTo>
                      <a:pt x="120" y="308"/>
                    </a:lnTo>
                    <a:lnTo>
                      <a:pt x="118" y="298"/>
                    </a:lnTo>
                    <a:lnTo>
                      <a:pt x="116" y="290"/>
                    </a:lnTo>
                    <a:lnTo>
                      <a:pt x="113" y="279"/>
                    </a:lnTo>
                    <a:lnTo>
                      <a:pt x="109" y="269"/>
                    </a:lnTo>
                    <a:lnTo>
                      <a:pt x="107" y="260"/>
                    </a:lnTo>
                    <a:lnTo>
                      <a:pt x="104" y="258"/>
                    </a:lnTo>
                    <a:lnTo>
                      <a:pt x="101" y="256"/>
                    </a:lnTo>
                    <a:lnTo>
                      <a:pt x="98" y="254"/>
                    </a:lnTo>
                    <a:lnTo>
                      <a:pt x="96" y="255"/>
                    </a:lnTo>
                    <a:lnTo>
                      <a:pt x="93" y="260"/>
                    </a:lnTo>
                    <a:lnTo>
                      <a:pt x="87" y="268"/>
                    </a:lnTo>
                    <a:lnTo>
                      <a:pt x="83" y="274"/>
                    </a:lnTo>
                    <a:lnTo>
                      <a:pt x="79" y="280"/>
                    </a:lnTo>
                    <a:lnTo>
                      <a:pt x="76" y="288"/>
                    </a:lnTo>
                    <a:lnTo>
                      <a:pt x="72" y="293"/>
                    </a:lnTo>
                    <a:lnTo>
                      <a:pt x="68" y="301"/>
                    </a:lnTo>
                    <a:lnTo>
                      <a:pt x="64" y="309"/>
                    </a:lnTo>
                    <a:lnTo>
                      <a:pt x="61" y="318"/>
                    </a:lnTo>
                    <a:lnTo>
                      <a:pt x="57" y="327"/>
                    </a:lnTo>
                    <a:lnTo>
                      <a:pt x="53" y="337"/>
                    </a:lnTo>
                    <a:lnTo>
                      <a:pt x="49" y="348"/>
                    </a:lnTo>
                    <a:lnTo>
                      <a:pt x="44" y="360"/>
                    </a:lnTo>
                    <a:lnTo>
                      <a:pt x="46" y="346"/>
                    </a:lnTo>
                    <a:lnTo>
                      <a:pt x="47" y="336"/>
                    </a:lnTo>
                    <a:lnTo>
                      <a:pt x="48" y="325"/>
                    </a:lnTo>
                    <a:lnTo>
                      <a:pt x="50" y="319"/>
                    </a:lnTo>
                    <a:lnTo>
                      <a:pt x="51" y="314"/>
                    </a:lnTo>
                    <a:lnTo>
                      <a:pt x="54" y="305"/>
                    </a:lnTo>
                    <a:lnTo>
                      <a:pt x="57" y="295"/>
                    </a:lnTo>
                    <a:lnTo>
                      <a:pt x="59" y="288"/>
                    </a:lnTo>
                    <a:lnTo>
                      <a:pt x="64" y="280"/>
                    </a:lnTo>
                    <a:lnTo>
                      <a:pt x="69" y="272"/>
                    </a:lnTo>
                    <a:lnTo>
                      <a:pt x="73" y="263"/>
                    </a:lnTo>
                    <a:lnTo>
                      <a:pt x="78" y="254"/>
                    </a:lnTo>
                    <a:lnTo>
                      <a:pt x="81" y="249"/>
                    </a:lnTo>
                    <a:lnTo>
                      <a:pt x="86" y="244"/>
                    </a:lnTo>
                    <a:lnTo>
                      <a:pt x="91" y="238"/>
                    </a:lnTo>
                    <a:lnTo>
                      <a:pt x="95" y="232"/>
                    </a:lnTo>
                    <a:lnTo>
                      <a:pt x="100" y="226"/>
                    </a:lnTo>
                    <a:lnTo>
                      <a:pt x="105" y="218"/>
                    </a:lnTo>
                    <a:lnTo>
                      <a:pt x="103" y="216"/>
                    </a:lnTo>
                    <a:lnTo>
                      <a:pt x="99" y="212"/>
                    </a:lnTo>
                    <a:lnTo>
                      <a:pt x="96" y="210"/>
                    </a:lnTo>
                    <a:lnTo>
                      <a:pt x="93" y="211"/>
                    </a:lnTo>
                    <a:lnTo>
                      <a:pt x="87" y="216"/>
                    </a:lnTo>
                    <a:lnTo>
                      <a:pt x="82" y="221"/>
                    </a:lnTo>
                    <a:lnTo>
                      <a:pt x="77" y="226"/>
                    </a:lnTo>
                    <a:lnTo>
                      <a:pt x="72" y="232"/>
                    </a:lnTo>
                    <a:lnTo>
                      <a:pt x="67" y="241"/>
                    </a:lnTo>
                    <a:lnTo>
                      <a:pt x="61" y="249"/>
                    </a:lnTo>
                    <a:lnTo>
                      <a:pt x="56" y="255"/>
                    </a:lnTo>
                    <a:lnTo>
                      <a:pt x="52" y="261"/>
                    </a:lnTo>
                    <a:lnTo>
                      <a:pt x="47" y="268"/>
                    </a:lnTo>
                    <a:lnTo>
                      <a:pt x="42" y="276"/>
                    </a:lnTo>
                    <a:lnTo>
                      <a:pt x="38" y="284"/>
                    </a:lnTo>
                    <a:lnTo>
                      <a:pt x="33" y="293"/>
                    </a:lnTo>
                    <a:lnTo>
                      <a:pt x="28" y="301"/>
                    </a:lnTo>
                    <a:lnTo>
                      <a:pt x="24" y="310"/>
                    </a:lnTo>
                    <a:lnTo>
                      <a:pt x="18" y="321"/>
                    </a:lnTo>
                    <a:lnTo>
                      <a:pt x="21" y="307"/>
                    </a:lnTo>
                    <a:lnTo>
                      <a:pt x="22" y="297"/>
                    </a:lnTo>
                    <a:lnTo>
                      <a:pt x="24" y="288"/>
                    </a:lnTo>
                    <a:lnTo>
                      <a:pt x="25" y="286"/>
                    </a:lnTo>
                    <a:lnTo>
                      <a:pt x="28" y="281"/>
                    </a:lnTo>
                    <a:lnTo>
                      <a:pt x="32" y="275"/>
                    </a:lnTo>
                    <a:lnTo>
                      <a:pt x="37" y="269"/>
                    </a:lnTo>
                    <a:lnTo>
                      <a:pt x="42" y="262"/>
                    </a:lnTo>
                    <a:lnTo>
                      <a:pt x="47" y="256"/>
                    </a:lnTo>
                    <a:lnTo>
                      <a:pt x="54" y="248"/>
                    </a:lnTo>
                    <a:lnTo>
                      <a:pt x="58" y="243"/>
                    </a:lnTo>
                    <a:lnTo>
                      <a:pt x="64" y="236"/>
                    </a:lnTo>
                    <a:lnTo>
                      <a:pt x="71" y="229"/>
                    </a:lnTo>
                    <a:lnTo>
                      <a:pt x="77" y="224"/>
                    </a:lnTo>
                    <a:lnTo>
                      <a:pt x="83" y="218"/>
                    </a:lnTo>
                    <a:lnTo>
                      <a:pt x="93" y="210"/>
                    </a:lnTo>
                    <a:lnTo>
                      <a:pt x="98" y="208"/>
                    </a:lnTo>
                    <a:lnTo>
                      <a:pt x="101" y="206"/>
                    </a:lnTo>
                    <a:lnTo>
                      <a:pt x="95" y="202"/>
                    </a:lnTo>
                    <a:lnTo>
                      <a:pt x="90" y="196"/>
                    </a:lnTo>
                    <a:lnTo>
                      <a:pt x="84" y="190"/>
                    </a:lnTo>
                    <a:lnTo>
                      <a:pt x="79" y="185"/>
                    </a:lnTo>
                    <a:lnTo>
                      <a:pt x="73" y="180"/>
                    </a:lnTo>
                    <a:lnTo>
                      <a:pt x="69" y="176"/>
                    </a:lnTo>
                    <a:lnTo>
                      <a:pt x="65" y="170"/>
                    </a:lnTo>
                    <a:lnTo>
                      <a:pt x="58" y="163"/>
                    </a:lnTo>
                    <a:lnTo>
                      <a:pt x="52" y="156"/>
                    </a:lnTo>
                    <a:lnTo>
                      <a:pt x="46" y="148"/>
                    </a:lnTo>
                    <a:lnTo>
                      <a:pt x="39" y="141"/>
                    </a:lnTo>
                    <a:lnTo>
                      <a:pt x="33" y="136"/>
                    </a:lnTo>
                    <a:lnTo>
                      <a:pt x="26" y="129"/>
                    </a:lnTo>
                    <a:lnTo>
                      <a:pt x="22" y="125"/>
                    </a:lnTo>
                    <a:lnTo>
                      <a:pt x="17" y="118"/>
                    </a:lnTo>
                    <a:lnTo>
                      <a:pt x="14" y="112"/>
                    </a:lnTo>
                    <a:lnTo>
                      <a:pt x="10" y="108"/>
                    </a:lnTo>
                    <a:lnTo>
                      <a:pt x="4" y="102"/>
                    </a:lnTo>
                    <a:lnTo>
                      <a:pt x="0" y="98"/>
                    </a:lnTo>
                    <a:lnTo>
                      <a:pt x="3" y="98"/>
                    </a:lnTo>
                    <a:lnTo>
                      <a:pt x="9" y="100"/>
                    </a:lnTo>
                    <a:lnTo>
                      <a:pt x="14" y="101"/>
                    </a:lnTo>
                    <a:lnTo>
                      <a:pt x="20" y="104"/>
                    </a:lnTo>
                    <a:lnTo>
                      <a:pt x="25" y="109"/>
                    </a:lnTo>
                    <a:lnTo>
                      <a:pt x="32" y="115"/>
                    </a:lnTo>
                    <a:lnTo>
                      <a:pt x="38" y="120"/>
                    </a:lnTo>
                    <a:lnTo>
                      <a:pt x="45" y="125"/>
                    </a:lnTo>
                    <a:lnTo>
                      <a:pt x="51" y="132"/>
                    </a:lnTo>
                    <a:lnTo>
                      <a:pt x="58" y="139"/>
                    </a:lnTo>
                    <a:lnTo>
                      <a:pt x="64" y="145"/>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grpSp>
        <p:grpSp>
          <p:nvGrpSpPr>
            <p:cNvPr id="3094" name="Group 21"/>
            <p:cNvGrpSpPr>
              <a:grpSpLocks/>
            </p:cNvGrpSpPr>
            <p:nvPr/>
          </p:nvGrpSpPr>
          <p:grpSpPr bwMode="auto">
            <a:xfrm>
              <a:off x="300" y="3360"/>
              <a:ext cx="508" cy="820"/>
              <a:chOff x="1985" y="1201"/>
              <a:chExt cx="508" cy="820"/>
            </a:xfrm>
          </p:grpSpPr>
          <p:grpSp>
            <p:nvGrpSpPr>
              <p:cNvPr id="3095" name="Group 22"/>
              <p:cNvGrpSpPr>
                <a:grpSpLocks/>
              </p:cNvGrpSpPr>
              <p:nvPr/>
            </p:nvGrpSpPr>
            <p:grpSpPr bwMode="auto">
              <a:xfrm>
                <a:off x="2247" y="1201"/>
                <a:ext cx="246" cy="810"/>
                <a:chOff x="2247" y="1201"/>
                <a:chExt cx="246" cy="810"/>
              </a:xfrm>
            </p:grpSpPr>
            <p:sp>
              <p:nvSpPr>
                <p:cNvPr id="150551" name="Freeform 23"/>
                <p:cNvSpPr>
                  <a:spLocks/>
                </p:cNvSpPr>
                <p:nvPr/>
              </p:nvSpPr>
              <p:spPr bwMode="ltGray">
                <a:xfrm>
                  <a:off x="2392" y="1373"/>
                  <a:ext cx="92" cy="638"/>
                </a:xfrm>
                <a:custGeom>
                  <a:avLst/>
                  <a:gdLst/>
                  <a:ahLst/>
                  <a:cxnLst>
                    <a:cxn ang="0">
                      <a:pos x="91" y="296"/>
                    </a:cxn>
                    <a:cxn ang="0">
                      <a:pos x="83" y="425"/>
                    </a:cxn>
                    <a:cxn ang="0">
                      <a:pos x="75" y="529"/>
                    </a:cxn>
                    <a:cxn ang="0">
                      <a:pos x="70" y="606"/>
                    </a:cxn>
                    <a:cxn ang="0">
                      <a:pos x="71" y="637"/>
                    </a:cxn>
                    <a:cxn ang="0">
                      <a:pos x="60" y="637"/>
                    </a:cxn>
                    <a:cxn ang="0">
                      <a:pos x="57" y="592"/>
                    </a:cxn>
                    <a:cxn ang="0">
                      <a:pos x="55" y="524"/>
                    </a:cxn>
                    <a:cxn ang="0">
                      <a:pos x="51" y="461"/>
                    </a:cxn>
                    <a:cxn ang="0">
                      <a:pos x="49" y="414"/>
                    </a:cxn>
                    <a:cxn ang="0">
                      <a:pos x="45" y="345"/>
                    </a:cxn>
                    <a:cxn ang="0">
                      <a:pos x="40" y="285"/>
                    </a:cxn>
                    <a:cxn ang="0">
                      <a:pos x="35" y="233"/>
                    </a:cxn>
                    <a:cxn ang="0">
                      <a:pos x="31" y="177"/>
                    </a:cxn>
                    <a:cxn ang="0">
                      <a:pos x="24" y="121"/>
                    </a:cxn>
                    <a:cxn ang="0">
                      <a:pos x="17" y="74"/>
                    </a:cxn>
                    <a:cxn ang="0">
                      <a:pos x="4" y="28"/>
                    </a:cxn>
                    <a:cxn ang="0">
                      <a:pos x="0" y="10"/>
                    </a:cxn>
                    <a:cxn ang="0">
                      <a:pos x="5" y="0"/>
                    </a:cxn>
                    <a:cxn ang="0">
                      <a:pos x="13" y="18"/>
                    </a:cxn>
                    <a:cxn ang="0">
                      <a:pos x="24" y="61"/>
                    </a:cxn>
                    <a:cxn ang="0">
                      <a:pos x="33" y="104"/>
                    </a:cxn>
                    <a:cxn ang="0">
                      <a:pos x="40" y="150"/>
                    </a:cxn>
                    <a:cxn ang="0">
                      <a:pos x="44" y="208"/>
                    </a:cxn>
                    <a:cxn ang="0">
                      <a:pos x="48" y="263"/>
                    </a:cxn>
                    <a:cxn ang="0">
                      <a:pos x="55" y="337"/>
                    </a:cxn>
                    <a:cxn ang="0">
                      <a:pos x="59" y="398"/>
                    </a:cxn>
                    <a:cxn ang="0">
                      <a:pos x="61" y="447"/>
                    </a:cxn>
                    <a:cxn ang="0">
                      <a:pos x="63" y="498"/>
                    </a:cxn>
                    <a:cxn ang="0">
                      <a:pos x="68" y="550"/>
                    </a:cxn>
                    <a:cxn ang="0">
                      <a:pos x="73" y="460"/>
                    </a:cxn>
                    <a:cxn ang="0">
                      <a:pos x="80" y="376"/>
                    </a:cxn>
                    <a:cxn ang="0">
                      <a:pos x="91" y="296"/>
                    </a:cxn>
                  </a:cxnLst>
                  <a:rect l="0" t="0" r="r" b="b"/>
                  <a:pathLst>
                    <a:path w="92" h="638">
                      <a:moveTo>
                        <a:pt x="91" y="296"/>
                      </a:moveTo>
                      <a:lnTo>
                        <a:pt x="83" y="425"/>
                      </a:lnTo>
                      <a:lnTo>
                        <a:pt x="75" y="529"/>
                      </a:lnTo>
                      <a:lnTo>
                        <a:pt x="70" y="606"/>
                      </a:lnTo>
                      <a:lnTo>
                        <a:pt x="71" y="637"/>
                      </a:lnTo>
                      <a:lnTo>
                        <a:pt x="60" y="637"/>
                      </a:lnTo>
                      <a:lnTo>
                        <a:pt x="57" y="592"/>
                      </a:lnTo>
                      <a:lnTo>
                        <a:pt x="55" y="524"/>
                      </a:lnTo>
                      <a:lnTo>
                        <a:pt x="51" y="461"/>
                      </a:lnTo>
                      <a:lnTo>
                        <a:pt x="49" y="414"/>
                      </a:lnTo>
                      <a:lnTo>
                        <a:pt x="45" y="345"/>
                      </a:lnTo>
                      <a:lnTo>
                        <a:pt x="40" y="285"/>
                      </a:lnTo>
                      <a:lnTo>
                        <a:pt x="35" y="233"/>
                      </a:lnTo>
                      <a:lnTo>
                        <a:pt x="31" y="177"/>
                      </a:lnTo>
                      <a:lnTo>
                        <a:pt x="24" y="121"/>
                      </a:lnTo>
                      <a:lnTo>
                        <a:pt x="17" y="74"/>
                      </a:lnTo>
                      <a:lnTo>
                        <a:pt x="4" y="28"/>
                      </a:lnTo>
                      <a:lnTo>
                        <a:pt x="0" y="10"/>
                      </a:lnTo>
                      <a:lnTo>
                        <a:pt x="5" y="0"/>
                      </a:lnTo>
                      <a:lnTo>
                        <a:pt x="13" y="18"/>
                      </a:lnTo>
                      <a:lnTo>
                        <a:pt x="24" y="61"/>
                      </a:lnTo>
                      <a:lnTo>
                        <a:pt x="33" y="104"/>
                      </a:lnTo>
                      <a:lnTo>
                        <a:pt x="40" y="150"/>
                      </a:lnTo>
                      <a:lnTo>
                        <a:pt x="44" y="208"/>
                      </a:lnTo>
                      <a:lnTo>
                        <a:pt x="48" y="263"/>
                      </a:lnTo>
                      <a:lnTo>
                        <a:pt x="55" y="337"/>
                      </a:lnTo>
                      <a:lnTo>
                        <a:pt x="59" y="398"/>
                      </a:lnTo>
                      <a:lnTo>
                        <a:pt x="61" y="447"/>
                      </a:lnTo>
                      <a:lnTo>
                        <a:pt x="63" y="498"/>
                      </a:lnTo>
                      <a:lnTo>
                        <a:pt x="68" y="550"/>
                      </a:lnTo>
                      <a:lnTo>
                        <a:pt x="73" y="460"/>
                      </a:lnTo>
                      <a:lnTo>
                        <a:pt x="80" y="376"/>
                      </a:lnTo>
                      <a:lnTo>
                        <a:pt x="91" y="296"/>
                      </a:lnTo>
                    </a:path>
                  </a:pathLst>
                </a:custGeom>
                <a:solidFill>
                  <a:srgbClr val="3C002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52" name="Freeform 24"/>
                <p:cNvSpPr>
                  <a:spLocks/>
                </p:cNvSpPr>
                <p:nvPr/>
              </p:nvSpPr>
              <p:spPr bwMode="ltGray">
                <a:xfrm>
                  <a:off x="2247" y="1201"/>
                  <a:ext cx="246" cy="466"/>
                </a:xfrm>
                <a:custGeom>
                  <a:avLst/>
                  <a:gdLst/>
                  <a:ahLst/>
                  <a:cxnLst>
                    <a:cxn ang="0">
                      <a:pos x="136" y="67"/>
                    </a:cxn>
                    <a:cxn ang="0">
                      <a:pos x="105" y="12"/>
                    </a:cxn>
                    <a:cxn ang="0">
                      <a:pos x="55" y="1"/>
                    </a:cxn>
                    <a:cxn ang="0">
                      <a:pos x="58" y="12"/>
                    </a:cxn>
                    <a:cxn ang="0">
                      <a:pos x="96" y="39"/>
                    </a:cxn>
                    <a:cxn ang="0">
                      <a:pos x="130" y="134"/>
                    </a:cxn>
                    <a:cxn ang="0">
                      <a:pos x="73" y="85"/>
                    </a:cxn>
                    <a:cxn ang="0">
                      <a:pos x="32" y="75"/>
                    </a:cxn>
                    <a:cxn ang="0">
                      <a:pos x="7" y="103"/>
                    </a:cxn>
                    <a:cxn ang="0">
                      <a:pos x="38" y="103"/>
                    </a:cxn>
                    <a:cxn ang="0">
                      <a:pos x="108" y="129"/>
                    </a:cxn>
                    <a:cxn ang="0">
                      <a:pos x="104" y="146"/>
                    </a:cxn>
                    <a:cxn ang="0">
                      <a:pos x="92" y="171"/>
                    </a:cxn>
                    <a:cxn ang="0">
                      <a:pos x="126" y="170"/>
                    </a:cxn>
                    <a:cxn ang="0">
                      <a:pos x="69" y="193"/>
                    </a:cxn>
                    <a:cxn ang="0">
                      <a:pos x="37" y="233"/>
                    </a:cxn>
                    <a:cxn ang="0">
                      <a:pos x="6" y="325"/>
                    </a:cxn>
                    <a:cxn ang="0">
                      <a:pos x="72" y="231"/>
                    </a:cxn>
                    <a:cxn ang="0">
                      <a:pos x="118" y="194"/>
                    </a:cxn>
                    <a:cxn ang="0">
                      <a:pos x="94" y="269"/>
                    </a:cxn>
                    <a:cxn ang="0">
                      <a:pos x="76" y="338"/>
                    </a:cxn>
                    <a:cxn ang="0">
                      <a:pos x="71" y="408"/>
                    </a:cxn>
                    <a:cxn ang="0">
                      <a:pos x="98" y="303"/>
                    </a:cxn>
                    <a:cxn ang="0">
                      <a:pos x="124" y="236"/>
                    </a:cxn>
                    <a:cxn ang="0">
                      <a:pos x="125" y="214"/>
                    </a:cxn>
                    <a:cxn ang="0">
                      <a:pos x="118" y="323"/>
                    </a:cxn>
                    <a:cxn ang="0">
                      <a:pos x="138" y="439"/>
                    </a:cxn>
                    <a:cxn ang="0">
                      <a:pos x="128" y="313"/>
                    </a:cxn>
                    <a:cxn ang="0">
                      <a:pos x="127" y="223"/>
                    </a:cxn>
                    <a:cxn ang="0">
                      <a:pos x="147" y="189"/>
                    </a:cxn>
                    <a:cxn ang="0">
                      <a:pos x="188" y="298"/>
                    </a:cxn>
                    <a:cxn ang="0">
                      <a:pos x="223" y="411"/>
                    </a:cxn>
                    <a:cxn ang="0">
                      <a:pos x="193" y="292"/>
                    </a:cxn>
                    <a:cxn ang="0">
                      <a:pos x="160" y="190"/>
                    </a:cxn>
                    <a:cxn ang="0">
                      <a:pos x="164" y="121"/>
                    </a:cxn>
                    <a:cxn ang="0">
                      <a:pos x="194" y="130"/>
                    </a:cxn>
                    <a:cxn ang="0">
                      <a:pos x="240" y="125"/>
                    </a:cxn>
                    <a:cxn ang="0">
                      <a:pos x="216" y="122"/>
                    </a:cxn>
                    <a:cxn ang="0">
                      <a:pos x="163" y="144"/>
                    </a:cxn>
                    <a:cxn ang="0">
                      <a:pos x="194" y="109"/>
                    </a:cxn>
                    <a:cxn ang="0">
                      <a:pos x="244" y="101"/>
                    </a:cxn>
                    <a:cxn ang="0">
                      <a:pos x="229" y="88"/>
                    </a:cxn>
                    <a:cxn ang="0">
                      <a:pos x="163" y="138"/>
                    </a:cxn>
                    <a:cxn ang="0">
                      <a:pos x="172" y="99"/>
                    </a:cxn>
                    <a:cxn ang="0">
                      <a:pos x="226" y="61"/>
                    </a:cxn>
                    <a:cxn ang="0">
                      <a:pos x="188" y="82"/>
                    </a:cxn>
                    <a:cxn ang="0">
                      <a:pos x="147" y="109"/>
                    </a:cxn>
                  </a:cxnLst>
                  <a:rect l="0" t="0" r="r" b="b"/>
                  <a:pathLst>
                    <a:path w="246" h="466">
                      <a:moveTo>
                        <a:pt x="147" y="109"/>
                      </a:moveTo>
                      <a:lnTo>
                        <a:pt x="143" y="88"/>
                      </a:lnTo>
                      <a:lnTo>
                        <a:pt x="136" y="67"/>
                      </a:lnTo>
                      <a:lnTo>
                        <a:pt x="127" y="44"/>
                      </a:lnTo>
                      <a:lnTo>
                        <a:pt x="117" y="27"/>
                      </a:lnTo>
                      <a:lnTo>
                        <a:pt x="105" y="12"/>
                      </a:lnTo>
                      <a:lnTo>
                        <a:pt x="89" y="5"/>
                      </a:lnTo>
                      <a:lnTo>
                        <a:pt x="69" y="0"/>
                      </a:lnTo>
                      <a:lnTo>
                        <a:pt x="55" y="1"/>
                      </a:lnTo>
                      <a:lnTo>
                        <a:pt x="39" y="0"/>
                      </a:lnTo>
                      <a:lnTo>
                        <a:pt x="49" y="11"/>
                      </a:lnTo>
                      <a:lnTo>
                        <a:pt x="58" y="12"/>
                      </a:lnTo>
                      <a:lnTo>
                        <a:pt x="69" y="19"/>
                      </a:lnTo>
                      <a:lnTo>
                        <a:pt x="80" y="25"/>
                      </a:lnTo>
                      <a:lnTo>
                        <a:pt x="96" y="39"/>
                      </a:lnTo>
                      <a:lnTo>
                        <a:pt x="109" y="58"/>
                      </a:lnTo>
                      <a:lnTo>
                        <a:pt x="118" y="82"/>
                      </a:lnTo>
                      <a:lnTo>
                        <a:pt x="130" y="134"/>
                      </a:lnTo>
                      <a:lnTo>
                        <a:pt x="96" y="99"/>
                      </a:lnTo>
                      <a:lnTo>
                        <a:pt x="85" y="91"/>
                      </a:lnTo>
                      <a:lnTo>
                        <a:pt x="73" y="85"/>
                      </a:lnTo>
                      <a:lnTo>
                        <a:pt x="61" y="83"/>
                      </a:lnTo>
                      <a:lnTo>
                        <a:pt x="54" y="80"/>
                      </a:lnTo>
                      <a:lnTo>
                        <a:pt x="32" y="75"/>
                      </a:lnTo>
                      <a:lnTo>
                        <a:pt x="0" y="72"/>
                      </a:lnTo>
                      <a:lnTo>
                        <a:pt x="0" y="103"/>
                      </a:lnTo>
                      <a:lnTo>
                        <a:pt x="7" y="103"/>
                      </a:lnTo>
                      <a:lnTo>
                        <a:pt x="17" y="104"/>
                      </a:lnTo>
                      <a:lnTo>
                        <a:pt x="29" y="103"/>
                      </a:lnTo>
                      <a:lnTo>
                        <a:pt x="38" y="103"/>
                      </a:lnTo>
                      <a:lnTo>
                        <a:pt x="62" y="107"/>
                      </a:lnTo>
                      <a:lnTo>
                        <a:pt x="72" y="111"/>
                      </a:lnTo>
                      <a:lnTo>
                        <a:pt x="108" y="129"/>
                      </a:lnTo>
                      <a:lnTo>
                        <a:pt x="127" y="144"/>
                      </a:lnTo>
                      <a:lnTo>
                        <a:pt x="113" y="146"/>
                      </a:lnTo>
                      <a:lnTo>
                        <a:pt x="104" y="146"/>
                      </a:lnTo>
                      <a:lnTo>
                        <a:pt x="89" y="161"/>
                      </a:lnTo>
                      <a:lnTo>
                        <a:pt x="82" y="183"/>
                      </a:lnTo>
                      <a:lnTo>
                        <a:pt x="92" y="171"/>
                      </a:lnTo>
                      <a:lnTo>
                        <a:pt x="120" y="155"/>
                      </a:lnTo>
                      <a:lnTo>
                        <a:pt x="137" y="162"/>
                      </a:lnTo>
                      <a:lnTo>
                        <a:pt x="126" y="170"/>
                      </a:lnTo>
                      <a:lnTo>
                        <a:pt x="113" y="171"/>
                      </a:lnTo>
                      <a:lnTo>
                        <a:pt x="79" y="189"/>
                      </a:lnTo>
                      <a:lnTo>
                        <a:pt x="69" y="193"/>
                      </a:lnTo>
                      <a:lnTo>
                        <a:pt x="57" y="199"/>
                      </a:lnTo>
                      <a:lnTo>
                        <a:pt x="48" y="209"/>
                      </a:lnTo>
                      <a:lnTo>
                        <a:pt x="37" y="233"/>
                      </a:lnTo>
                      <a:lnTo>
                        <a:pt x="31" y="251"/>
                      </a:lnTo>
                      <a:lnTo>
                        <a:pt x="13" y="310"/>
                      </a:lnTo>
                      <a:lnTo>
                        <a:pt x="6" y="325"/>
                      </a:lnTo>
                      <a:lnTo>
                        <a:pt x="36" y="281"/>
                      </a:lnTo>
                      <a:lnTo>
                        <a:pt x="50" y="265"/>
                      </a:lnTo>
                      <a:lnTo>
                        <a:pt x="72" y="231"/>
                      </a:lnTo>
                      <a:lnTo>
                        <a:pt x="83" y="218"/>
                      </a:lnTo>
                      <a:lnTo>
                        <a:pt x="92" y="209"/>
                      </a:lnTo>
                      <a:lnTo>
                        <a:pt x="118" y="194"/>
                      </a:lnTo>
                      <a:lnTo>
                        <a:pt x="132" y="181"/>
                      </a:lnTo>
                      <a:lnTo>
                        <a:pt x="121" y="195"/>
                      </a:lnTo>
                      <a:lnTo>
                        <a:pt x="94" y="269"/>
                      </a:lnTo>
                      <a:lnTo>
                        <a:pt x="84" y="302"/>
                      </a:lnTo>
                      <a:lnTo>
                        <a:pt x="79" y="320"/>
                      </a:lnTo>
                      <a:lnTo>
                        <a:pt x="76" y="338"/>
                      </a:lnTo>
                      <a:lnTo>
                        <a:pt x="75" y="359"/>
                      </a:lnTo>
                      <a:lnTo>
                        <a:pt x="74" y="375"/>
                      </a:lnTo>
                      <a:lnTo>
                        <a:pt x="71" y="408"/>
                      </a:lnTo>
                      <a:lnTo>
                        <a:pt x="84" y="375"/>
                      </a:lnTo>
                      <a:lnTo>
                        <a:pt x="92" y="330"/>
                      </a:lnTo>
                      <a:lnTo>
                        <a:pt x="98" y="303"/>
                      </a:lnTo>
                      <a:lnTo>
                        <a:pt x="104" y="286"/>
                      </a:lnTo>
                      <a:lnTo>
                        <a:pt x="118" y="252"/>
                      </a:lnTo>
                      <a:lnTo>
                        <a:pt x="124" y="236"/>
                      </a:lnTo>
                      <a:lnTo>
                        <a:pt x="128" y="216"/>
                      </a:lnTo>
                      <a:lnTo>
                        <a:pt x="137" y="188"/>
                      </a:lnTo>
                      <a:lnTo>
                        <a:pt x="125" y="214"/>
                      </a:lnTo>
                      <a:lnTo>
                        <a:pt x="119" y="243"/>
                      </a:lnTo>
                      <a:lnTo>
                        <a:pt x="117" y="302"/>
                      </a:lnTo>
                      <a:lnTo>
                        <a:pt x="118" y="323"/>
                      </a:lnTo>
                      <a:lnTo>
                        <a:pt x="120" y="362"/>
                      </a:lnTo>
                      <a:lnTo>
                        <a:pt x="123" y="377"/>
                      </a:lnTo>
                      <a:lnTo>
                        <a:pt x="138" y="439"/>
                      </a:lnTo>
                      <a:lnTo>
                        <a:pt x="141" y="465"/>
                      </a:lnTo>
                      <a:lnTo>
                        <a:pt x="137" y="379"/>
                      </a:lnTo>
                      <a:lnTo>
                        <a:pt x="128" y="313"/>
                      </a:lnTo>
                      <a:lnTo>
                        <a:pt x="126" y="291"/>
                      </a:lnTo>
                      <a:lnTo>
                        <a:pt x="125" y="238"/>
                      </a:lnTo>
                      <a:lnTo>
                        <a:pt x="127" y="223"/>
                      </a:lnTo>
                      <a:lnTo>
                        <a:pt x="133" y="196"/>
                      </a:lnTo>
                      <a:lnTo>
                        <a:pt x="138" y="179"/>
                      </a:lnTo>
                      <a:lnTo>
                        <a:pt x="147" y="189"/>
                      </a:lnTo>
                      <a:lnTo>
                        <a:pt x="161" y="212"/>
                      </a:lnTo>
                      <a:lnTo>
                        <a:pt x="177" y="259"/>
                      </a:lnTo>
                      <a:lnTo>
                        <a:pt x="188" y="298"/>
                      </a:lnTo>
                      <a:lnTo>
                        <a:pt x="197" y="333"/>
                      </a:lnTo>
                      <a:lnTo>
                        <a:pt x="213" y="384"/>
                      </a:lnTo>
                      <a:lnTo>
                        <a:pt x="223" y="411"/>
                      </a:lnTo>
                      <a:lnTo>
                        <a:pt x="232" y="429"/>
                      </a:lnTo>
                      <a:lnTo>
                        <a:pt x="228" y="403"/>
                      </a:lnTo>
                      <a:lnTo>
                        <a:pt x="193" y="292"/>
                      </a:lnTo>
                      <a:lnTo>
                        <a:pt x="171" y="232"/>
                      </a:lnTo>
                      <a:lnTo>
                        <a:pt x="165" y="210"/>
                      </a:lnTo>
                      <a:lnTo>
                        <a:pt x="160" y="190"/>
                      </a:lnTo>
                      <a:lnTo>
                        <a:pt x="144" y="150"/>
                      </a:lnTo>
                      <a:lnTo>
                        <a:pt x="147" y="132"/>
                      </a:lnTo>
                      <a:lnTo>
                        <a:pt x="164" y="121"/>
                      </a:lnTo>
                      <a:lnTo>
                        <a:pt x="172" y="125"/>
                      </a:lnTo>
                      <a:lnTo>
                        <a:pt x="183" y="126"/>
                      </a:lnTo>
                      <a:lnTo>
                        <a:pt x="194" y="130"/>
                      </a:lnTo>
                      <a:lnTo>
                        <a:pt x="239" y="136"/>
                      </a:lnTo>
                      <a:lnTo>
                        <a:pt x="236" y="136"/>
                      </a:lnTo>
                      <a:lnTo>
                        <a:pt x="240" y="125"/>
                      </a:lnTo>
                      <a:lnTo>
                        <a:pt x="242" y="125"/>
                      </a:lnTo>
                      <a:lnTo>
                        <a:pt x="230" y="122"/>
                      </a:lnTo>
                      <a:lnTo>
                        <a:pt x="216" y="122"/>
                      </a:lnTo>
                      <a:lnTo>
                        <a:pt x="199" y="127"/>
                      </a:lnTo>
                      <a:lnTo>
                        <a:pt x="180" y="135"/>
                      </a:lnTo>
                      <a:lnTo>
                        <a:pt x="163" y="144"/>
                      </a:lnTo>
                      <a:lnTo>
                        <a:pt x="150" y="149"/>
                      </a:lnTo>
                      <a:lnTo>
                        <a:pt x="168" y="129"/>
                      </a:lnTo>
                      <a:lnTo>
                        <a:pt x="194" y="109"/>
                      </a:lnTo>
                      <a:lnTo>
                        <a:pt x="220" y="100"/>
                      </a:lnTo>
                      <a:lnTo>
                        <a:pt x="232" y="100"/>
                      </a:lnTo>
                      <a:lnTo>
                        <a:pt x="244" y="101"/>
                      </a:lnTo>
                      <a:lnTo>
                        <a:pt x="239" y="101"/>
                      </a:lnTo>
                      <a:lnTo>
                        <a:pt x="245" y="85"/>
                      </a:lnTo>
                      <a:lnTo>
                        <a:pt x="229" y="88"/>
                      </a:lnTo>
                      <a:lnTo>
                        <a:pt x="212" y="97"/>
                      </a:lnTo>
                      <a:lnTo>
                        <a:pt x="193" y="111"/>
                      </a:lnTo>
                      <a:lnTo>
                        <a:pt x="163" y="138"/>
                      </a:lnTo>
                      <a:lnTo>
                        <a:pt x="150" y="149"/>
                      </a:lnTo>
                      <a:lnTo>
                        <a:pt x="157" y="114"/>
                      </a:lnTo>
                      <a:lnTo>
                        <a:pt x="172" y="99"/>
                      </a:lnTo>
                      <a:lnTo>
                        <a:pt x="190" y="85"/>
                      </a:lnTo>
                      <a:lnTo>
                        <a:pt x="214" y="67"/>
                      </a:lnTo>
                      <a:lnTo>
                        <a:pt x="226" y="61"/>
                      </a:lnTo>
                      <a:lnTo>
                        <a:pt x="212" y="57"/>
                      </a:lnTo>
                      <a:lnTo>
                        <a:pt x="200" y="67"/>
                      </a:lnTo>
                      <a:lnTo>
                        <a:pt x="188" y="82"/>
                      </a:lnTo>
                      <a:lnTo>
                        <a:pt x="178" y="93"/>
                      </a:lnTo>
                      <a:lnTo>
                        <a:pt x="163" y="115"/>
                      </a:lnTo>
                      <a:lnTo>
                        <a:pt x="147" y="109"/>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grpSp>
          <p:grpSp>
            <p:nvGrpSpPr>
              <p:cNvPr id="3096" name="Group 25"/>
              <p:cNvGrpSpPr>
                <a:grpSpLocks/>
              </p:cNvGrpSpPr>
              <p:nvPr/>
            </p:nvGrpSpPr>
            <p:grpSpPr bwMode="auto">
              <a:xfrm>
                <a:off x="1985" y="1419"/>
                <a:ext cx="465" cy="602"/>
                <a:chOff x="1985" y="1419"/>
                <a:chExt cx="465" cy="602"/>
              </a:xfrm>
            </p:grpSpPr>
            <p:sp>
              <p:nvSpPr>
                <p:cNvPr id="150554" name="Freeform 26"/>
                <p:cNvSpPr>
                  <a:spLocks/>
                </p:cNvSpPr>
                <p:nvPr/>
              </p:nvSpPr>
              <p:spPr bwMode="ltGray">
                <a:xfrm>
                  <a:off x="2164" y="1525"/>
                  <a:ext cx="130" cy="496"/>
                </a:xfrm>
                <a:custGeom>
                  <a:avLst/>
                  <a:gdLst/>
                  <a:ahLst/>
                  <a:cxnLst>
                    <a:cxn ang="0">
                      <a:pos x="129" y="230"/>
                    </a:cxn>
                    <a:cxn ang="0">
                      <a:pos x="118" y="330"/>
                    </a:cxn>
                    <a:cxn ang="0">
                      <a:pos x="107" y="411"/>
                    </a:cxn>
                    <a:cxn ang="0">
                      <a:pos x="100" y="471"/>
                    </a:cxn>
                    <a:cxn ang="0">
                      <a:pos x="101" y="495"/>
                    </a:cxn>
                    <a:cxn ang="0">
                      <a:pos x="86" y="495"/>
                    </a:cxn>
                    <a:cxn ang="0">
                      <a:pos x="81" y="460"/>
                    </a:cxn>
                    <a:cxn ang="0">
                      <a:pos x="79" y="408"/>
                    </a:cxn>
                    <a:cxn ang="0">
                      <a:pos x="73" y="358"/>
                    </a:cxn>
                    <a:cxn ang="0">
                      <a:pos x="70" y="321"/>
                    </a:cxn>
                    <a:cxn ang="0">
                      <a:pos x="64" y="268"/>
                    </a:cxn>
                    <a:cxn ang="0">
                      <a:pos x="56" y="222"/>
                    </a:cxn>
                    <a:cxn ang="0">
                      <a:pos x="51" y="181"/>
                    </a:cxn>
                    <a:cxn ang="0">
                      <a:pos x="45" y="137"/>
                    </a:cxn>
                    <a:cxn ang="0">
                      <a:pos x="35" y="94"/>
                    </a:cxn>
                    <a:cxn ang="0">
                      <a:pos x="24" y="57"/>
                    </a:cxn>
                    <a:cxn ang="0">
                      <a:pos x="6" y="21"/>
                    </a:cxn>
                    <a:cxn ang="0">
                      <a:pos x="0" y="8"/>
                    </a:cxn>
                    <a:cxn ang="0">
                      <a:pos x="7" y="0"/>
                    </a:cxn>
                    <a:cxn ang="0">
                      <a:pos x="19" y="14"/>
                    </a:cxn>
                    <a:cxn ang="0">
                      <a:pos x="35" y="47"/>
                    </a:cxn>
                    <a:cxn ang="0">
                      <a:pos x="47" y="81"/>
                    </a:cxn>
                    <a:cxn ang="0">
                      <a:pos x="56" y="116"/>
                    </a:cxn>
                    <a:cxn ang="0">
                      <a:pos x="63" y="161"/>
                    </a:cxn>
                    <a:cxn ang="0">
                      <a:pos x="69" y="204"/>
                    </a:cxn>
                    <a:cxn ang="0">
                      <a:pos x="77" y="262"/>
                    </a:cxn>
                    <a:cxn ang="0">
                      <a:pos x="84" y="309"/>
                    </a:cxn>
                    <a:cxn ang="0">
                      <a:pos x="87" y="347"/>
                    </a:cxn>
                    <a:cxn ang="0">
                      <a:pos x="90" y="386"/>
                    </a:cxn>
                    <a:cxn ang="0">
                      <a:pos x="96" y="427"/>
                    </a:cxn>
                    <a:cxn ang="0">
                      <a:pos x="104" y="357"/>
                    </a:cxn>
                    <a:cxn ang="0">
                      <a:pos x="114" y="292"/>
                    </a:cxn>
                    <a:cxn ang="0">
                      <a:pos x="129" y="230"/>
                    </a:cxn>
                  </a:cxnLst>
                  <a:rect l="0" t="0" r="r" b="b"/>
                  <a:pathLst>
                    <a:path w="130" h="496">
                      <a:moveTo>
                        <a:pt x="129" y="230"/>
                      </a:moveTo>
                      <a:lnTo>
                        <a:pt x="118" y="330"/>
                      </a:lnTo>
                      <a:lnTo>
                        <a:pt x="107" y="411"/>
                      </a:lnTo>
                      <a:lnTo>
                        <a:pt x="100" y="471"/>
                      </a:lnTo>
                      <a:lnTo>
                        <a:pt x="101" y="495"/>
                      </a:lnTo>
                      <a:lnTo>
                        <a:pt x="86" y="495"/>
                      </a:lnTo>
                      <a:lnTo>
                        <a:pt x="81" y="460"/>
                      </a:lnTo>
                      <a:lnTo>
                        <a:pt x="79" y="408"/>
                      </a:lnTo>
                      <a:lnTo>
                        <a:pt x="73" y="358"/>
                      </a:lnTo>
                      <a:lnTo>
                        <a:pt x="70" y="321"/>
                      </a:lnTo>
                      <a:lnTo>
                        <a:pt x="64" y="268"/>
                      </a:lnTo>
                      <a:lnTo>
                        <a:pt x="56" y="222"/>
                      </a:lnTo>
                      <a:lnTo>
                        <a:pt x="51" y="181"/>
                      </a:lnTo>
                      <a:lnTo>
                        <a:pt x="45" y="137"/>
                      </a:lnTo>
                      <a:lnTo>
                        <a:pt x="35" y="94"/>
                      </a:lnTo>
                      <a:lnTo>
                        <a:pt x="24" y="57"/>
                      </a:lnTo>
                      <a:lnTo>
                        <a:pt x="6" y="21"/>
                      </a:lnTo>
                      <a:lnTo>
                        <a:pt x="0" y="8"/>
                      </a:lnTo>
                      <a:lnTo>
                        <a:pt x="7" y="0"/>
                      </a:lnTo>
                      <a:lnTo>
                        <a:pt x="19" y="14"/>
                      </a:lnTo>
                      <a:lnTo>
                        <a:pt x="35" y="47"/>
                      </a:lnTo>
                      <a:lnTo>
                        <a:pt x="47" y="81"/>
                      </a:lnTo>
                      <a:lnTo>
                        <a:pt x="56" y="116"/>
                      </a:lnTo>
                      <a:lnTo>
                        <a:pt x="63" y="161"/>
                      </a:lnTo>
                      <a:lnTo>
                        <a:pt x="69" y="204"/>
                      </a:lnTo>
                      <a:lnTo>
                        <a:pt x="77" y="262"/>
                      </a:lnTo>
                      <a:lnTo>
                        <a:pt x="84" y="309"/>
                      </a:lnTo>
                      <a:lnTo>
                        <a:pt x="87" y="347"/>
                      </a:lnTo>
                      <a:lnTo>
                        <a:pt x="90" y="386"/>
                      </a:lnTo>
                      <a:lnTo>
                        <a:pt x="96" y="427"/>
                      </a:lnTo>
                      <a:lnTo>
                        <a:pt x="104" y="357"/>
                      </a:lnTo>
                      <a:lnTo>
                        <a:pt x="114" y="292"/>
                      </a:lnTo>
                      <a:lnTo>
                        <a:pt x="129" y="230"/>
                      </a:lnTo>
                    </a:path>
                  </a:pathLst>
                </a:custGeom>
                <a:solidFill>
                  <a:srgbClr val="3C002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55" name="Freeform 27"/>
                <p:cNvSpPr>
                  <a:spLocks/>
                </p:cNvSpPr>
                <p:nvPr/>
              </p:nvSpPr>
              <p:spPr bwMode="ltGray">
                <a:xfrm>
                  <a:off x="2204" y="1606"/>
                  <a:ext cx="229" cy="351"/>
                </a:xfrm>
                <a:custGeom>
                  <a:avLst/>
                  <a:gdLst/>
                  <a:ahLst/>
                  <a:cxnLst>
                    <a:cxn ang="0">
                      <a:pos x="60" y="58"/>
                    </a:cxn>
                    <a:cxn ang="0">
                      <a:pos x="67" y="44"/>
                    </a:cxn>
                    <a:cxn ang="0">
                      <a:pos x="64" y="5"/>
                    </a:cxn>
                    <a:cxn ang="0">
                      <a:pos x="64" y="5"/>
                    </a:cxn>
                    <a:cxn ang="0">
                      <a:pos x="64" y="5"/>
                    </a:cxn>
                    <a:cxn ang="0">
                      <a:pos x="64" y="5"/>
                    </a:cxn>
                    <a:cxn ang="0">
                      <a:pos x="64" y="5"/>
                    </a:cxn>
                    <a:cxn ang="0">
                      <a:pos x="70" y="2"/>
                    </a:cxn>
                    <a:cxn ang="0">
                      <a:pos x="82" y="66"/>
                    </a:cxn>
                    <a:cxn ang="0">
                      <a:pos x="94" y="39"/>
                    </a:cxn>
                    <a:cxn ang="0">
                      <a:pos x="101" y="5"/>
                    </a:cxn>
                    <a:cxn ang="0">
                      <a:pos x="104" y="5"/>
                    </a:cxn>
                    <a:cxn ang="0">
                      <a:pos x="103" y="5"/>
                    </a:cxn>
                    <a:cxn ang="0">
                      <a:pos x="104" y="5"/>
                    </a:cxn>
                    <a:cxn ang="0">
                      <a:pos x="102" y="5"/>
                    </a:cxn>
                    <a:cxn ang="0">
                      <a:pos x="103" y="5"/>
                    </a:cxn>
                    <a:cxn ang="0">
                      <a:pos x="105" y="47"/>
                    </a:cxn>
                    <a:cxn ang="0">
                      <a:pos x="111" y="88"/>
                    </a:cxn>
                    <a:cxn ang="0">
                      <a:pos x="139" y="79"/>
                    </a:cxn>
                    <a:cxn ang="0">
                      <a:pos x="176" y="81"/>
                    </a:cxn>
                    <a:cxn ang="0">
                      <a:pos x="205" y="104"/>
                    </a:cxn>
                    <a:cxn ang="0">
                      <a:pos x="228" y="155"/>
                    </a:cxn>
                    <a:cxn ang="0">
                      <a:pos x="200" y="147"/>
                    </a:cxn>
                    <a:cxn ang="0">
                      <a:pos x="171" y="131"/>
                    </a:cxn>
                    <a:cxn ang="0">
                      <a:pos x="132" y="121"/>
                    </a:cxn>
                    <a:cxn ang="0">
                      <a:pos x="107" y="125"/>
                    </a:cxn>
                    <a:cxn ang="0">
                      <a:pos x="122" y="150"/>
                    </a:cxn>
                    <a:cxn ang="0">
                      <a:pos x="154" y="165"/>
                    </a:cxn>
                    <a:cxn ang="0">
                      <a:pos x="187" y="175"/>
                    </a:cxn>
                    <a:cxn ang="0">
                      <a:pos x="212" y="212"/>
                    </a:cxn>
                    <a:cxn ang="0">
                      <a:pos x="224" y="262"/>
                    </a:cxn>
                    <a:cxn ang="0">
                      <a:pos x="194" y="231"/>
                    </a:cxn>
                    <a:cxn ang="0">
                      <a:pos x="163" y="199"/>
                    </a:cxn>
                    <a:cxn ang="0">
                      <a:pos x="133" y="172"/>
                    </a:cxn>
                    <a:cxn ang="0">
                      <a:pos x="111" y="159"/>
                    </a:cxn>
                    <a:cxn ang="0">
                      <a:pos x="97" y="185"/>
                    </a:cxn>
                    <a:cxn ang="0">
                      <a:pos x="115" y="245"/>
                    </a:cxn>
                    <a:cxn ang="0">
                      <a:pos x="132" y="312"/>
                    </a:cxn>
                    <a:cxn ang="0">
                      <a:pos x="114" y="328"/>
                    </a:cxn>
                    <a:cxn ang="0">
                      <a:pos x="95" y="236"/>
                    </a:cxn>
                    <a:cxn ang="0">
                      <a:pos x="78" y="179"/>
                    </a:cxn>
                    <a:cxn ang="0">
                      <a:pos x="73" y="197"/>
                    </a:cxn>
                    <a:cxn ang="0">
                      <a:pos x="74" y="186"/>
                    </a:cxn>
                    <a:cxn ang="0">
                      <a:pos x="70" y="206"/>
                    </a:cxn>
                    <a:cxn ang="0">
                      <a:pos x="51" y="257"/>
                    </a:cxn>
                    <a:cxn ang="0">
                      <a:pos x="32" y="322"/>
                    </a:cxn>
                    <a:cxn ang="0">
                      <a:pos x="28" y="304"/>
                    </a:cxn>
                    <a:cxn ang="0">
                      <a:pos x="38" y="249"/>
                    </a:cxn>
                    <a:cxn ang="0">
                      <a:pos x="59" y="189"/>
                    </a:cxn>
                    <a:cxn ang="0">
                      <a:pos x="82" y="143"/>
                    </a:cxn>
                    <a:cxn ang="0">
                      <a:pos x="65" y="139"/>
                    </a:cxn>
                    <a:cxn ang="0">
                      <a:pos x="40" y="189"/>
                    </a:cxn>
                    <a:cxn ang="0">
                      <a:pos x="18" y="243"/>
                    </a:cxn>
                    <a:cxn ang="0">
                      <a:pos x="2" y="278"/>
                    </a:cxn>
                    <a:cxn ang="0">
                      <a:pos x="13" y="229"/>
                    </a:cxn>
                    <a:cxn ang="0">
                      <a:pos x="37" y="179"/>
                    </a:cxn>
                    <a:cxn ang="0">
                      <a:pos x="70" y="130"/>
                    </a:cxn>
                    <a:cxn ang="0">
                      <a:pos x="62" y="99"/>
                    </a:cxn>
                    <a:cxn ang="0">
                      <a:pos x="37" y="59"/>
                    </a:cxn>
                    <a:cxn ang="0">
                      <a:pos x="11" y="12"/>
                    </a:cxn>
                    <a:cxn ang="0">
                      <a:pos x="14" y="5"/>
                    </a:cxn>
                    <a:cxn ang="0">
                      <a:pos x="27" y="5"/>
                    </a:cxn>
                    <a:cxn ang="0">
                      <a:pos x="31" y="10"/>
                    </a:cxn>
                  </a:cxnLst>
                  <a:rect l="0" t="0" r="r" b="b"/>
                  <a:pathLst>
                    <a:path w="229" h="358">
                      <a:moveTo>
                        <a:pt x="43" y="31"/>
                      </a:moveTo>
                      <a:lnTo>
                        <a:pt x="47" y="39"/>
                      </a:lnTo>
                      <a:lnTo>
                        <a:pt x="51" y="44"/>
                      </a:lnTo>
                      <a:lnTo>
                        <a:pt x="55" y="51"/>
                      </a:lnTo>
                      <a:lnTo>
                        <a:pt x="60" y="58"/>
                      </a:lnTo>
                      <a:lnTo>
                        <a:pt x="64" y="63"/>
                      </a:lnTo>
                      <a:lnTo>
                        <a:pt x="68" y="66"/>
                      </a:lnTo>
                      <a:lnTo>
                        <a:pt x="72" y="69"/>
                      </a:lnTo>
                      <a:lnTo>
                        <a:pt x="70" y="58"/>
                      </a:lnTo>
                      <a:lnTo>
                        <a:pt x="67" y="44"/>
                      </a:lnTo>
                      <a:lnTo>
                        <a:pt x="65" y="30"/>
                      </a:lnTo>
                      <a:lnTo>
                        <a:pt x="63" y="1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9" y="5"/>
                      </a:lnTo>
                      <a:lnTo>
                        <a:pt x="70" y="5"/>
                      </a:lnTo>
                      <a:lnTo>
                        <a:pt x="70" y="2"/>
                      </a:lnTo>
                      <a:lnTo>
                        <a:pt x="73" y="16"/>
                      </a:lnTo>
                      <a:lnTo>
                        <a:pt x="76" y="30"/>
                      </a:lnTo>
                      <a:lnTo>
                        <a:pt x="78" y="41"/>
                      </a:lnTo>
                      <a:lnTo>
                        <a:pt x="81" y="56"/>
                      </a:lnTo>
                      <a:lnTo>
                        <a:pt x="82" y="66"/>
                      </a:lnTo>
                      <a:lnTo>
                        <a:pt x="84" y="71"/>
                      </a:lnTo>
                      <a:lnTo>
                        <a:pt x="87" y="66"/>
                      </a:lnTo>
                      <a:lnTo>
                        <a:pt x="89" y="59"/>
                      </a:lnTo>
                      <a:lnTo>
                        <a:pt x="93" y="52"/>
                      </a:lnTo>
                      <a:lnTo>
                        <a:pt x="94" y="39"/>
                      </a:lnTo>
                      <a:lnTo>
                        <a:pt x="95" y="30"/>
                      </a:lnTo>
                      <a:lnTo>
                        <a:pt x="96" y="14"/>
                      </a:lnTo>
                      <a:lnTo>
                        <a:pt x="96" y="0"/>
                      </a:lnTo>
                      <a:lnTo>
                        <a:pt x="96" y="0"/>
                      </a:lnTo>
                      <a:lnTo>
                        <a:pt x="101" y="5"/>
                      </a:lnTo>
                      <a:lnTo>
                        <a:pt x="102" y="5"/>
                      </a:lnTo>
                      <a:lnTo>
                        <a:pt x="103" y="5"/>
                      </a:lnTo>
                      <a:lnTo>
                        <a:pt x="104" y="5"/>
                      </a:lnTo>
                      <a:lnTo>
                        <a:pt x="105" y="5"/>
                      </a:lnTo>
                      <a:lnTo>
                        <a:pt x="104" y="5"/>
                      </a:lnTo>
                      <a:lnTo>
                        <a:pt x="102" y="5"/>
                      </a:lnTo>
                      <a:lnTo>
                        <a:pt x="103" y="5"/>
                      </a:lnTo>
                      <a:lnTo>
                        <a:pt x="103" y="5"/>
                      </a:lnTo>
                      <a:lnTo>
                        <a:pt x="105" y="5"/>
                      </a:lnTo>
                      <a:lnTo>
                        <a:pt x="103" y="5"/>
                      </a:lnTo>
                      <a:lnTo>
                        <a:pt x="101" y="5"/>
                      </a:lnTo>
                      <a:lnTo>
                        <a:pt x="102" y="5"/>
                      </a:lnTo>
                      <a:lnTo>
                        <a:pt x="102" y="5"/>
                      </a:lnTo>
                      <a:lnTo>
                        <a:pt x="101" y="5"/>
                      </a:lnTo>
                      <a:lnTo>
                        <a:pt x="104" y="5"/>
                      </a:lnTo>
                      <a:lnTo>
                        <a:pt x="103" y="5"/>
                      </a:lnTo>
                      <a:lnTo>
                        <a:pt x="100" y="5"/>
                      </a:lnTo>
                      <a:lnTo>
                        <a:pt x="101" y="5"/>
                      </a:lnTo>
                      <a:lnTo>
                        <a:pt x="103" y="5"/>
                      </a:lnTo>
                      <a:lnTo>
                        <a:pt x="102" y="5"/>
                      </a:lnTo>
                      <a:lnTo>
                        <a:pt x="104" y="5"/>
                      </a:lnTo>
                      <a:lnTo>
                        <a:pt x="104" y="5"/>
                      </a:lnTo>
                      <a:lnTo>
                        <a:pt x="102" y="5"/>
                      </a:lnTo>
                      <a:lnTo>
                        <a:pt x="107" y="5"/>
                      </a:lnTo>
                      <a:lnTo>
                        <a:pt x="103" y="5"/>
                      </a:lnTo>
                      <a:lnTo>
                        <a:pt x="104" y="5"/>
                      </a:lnTo>
                      <a:lnTo>
                        <a:pt x="107" y="2"/>
                      </a:lnTo>
                      <a:lnTo>
                        <a:pt x="107" y="15"/>
                      </a:lnTo>
                      <a:lnTo>
                        <a:pt x="106" y="31"/>
                      </a:lnTo>
                      <a:lnTo>
                        <a:pt x="105" y="47"/>
                      </a:lnTo>
                      <a:lnTo>
                        <a:pt x="103" y="66"/>
                      </a:lnTo>
                      <a:lnTo>
                        <a:pt x="102" y="83"/>
                      </a:lnTo>
                      <a:lnTo>
                        <a:pt x="101" y="100"/>
                      </a:lnTo>
                      <a:lnTo>
                        <a:pt x="105" y="95"/>
                      </a:lnTo>
                      <a:lnTo>
                        <a:pt x="111" y="88"/>
                      </a:lnTo>
                      <a:lnTo>
                        <a:pt x="118" y="80"/>
                      </a:lnTo>
                      <a:lnTo>
                        <a:pt x="123" y="78"/>
                      </a:lnTo>
                      <a:lnTo>
                        <a:pt x="129" y="76"/>
                      </a:lnTo>
                      <a:lnTo>
                        <a:pt x="134" y="79"/>
                      </a:lnTo>
                      <a:lnTo>
                        <a:pt x="139" y="79"/>
                      </a:lnTo>
                      <a:lnTo>
                        <a:pt x="146" y="81"/>
                      </a:lnTo>
                      <a:lnTo>
                        <a:pt x="154" y="83"/>
                      </a:lnTo>
                      <a:lnTo>
                        <a:pt x="162" y="83"/>
                      </a:lnTo>
                      <a:lnTo>
                        <a:pt x="169" y="81"/>
                      </a:lnTo>
                      <a:lnTo>
                        <a:pt x="176" y="81"/>
                      </a:lnTo>
                      <a:lnTo>
                        <a:pt x="182" y="83"/>
                      </a:lnTo>
                      <a:lnTo>
                        <a:pt x="188" y="88"/>
                      </a:lnTo>
                      <a:lnTo>
                        <a:pt x="195" y="93"/>
                      </a:lnTo>
                      <a:lnTo>
                        <a:pt x="200" y="98"/>
                      </a:lnTo>
                      <a:lnTo>
                        <a:pt x="205" y="104"/>
                      </a:lnTo>
                      <a:lnTo>
                        <a:pt x="211" y="112"/>
                      </a:lnTo>
                      <a:lnTo>
                        <a:pt x="214" y="117"/>
                      </a:lnTo>
                      <a:lnTo>
                        <a:pt x="220" y="129"/>
                      </a:lnTo>
                      <a:lnTo>
                        <a:pt x="223" y="142"/>
                      </a:lnTo>
                      <a:lnTo>
                        <a:pt x="228" y="155"/>
                      </a:lnTo>
                      <a:lnTo>
                        <a:pt x="223" y="156"/>
                      </a:lnTo>
                      <a:lnTo>
                        <a:pt x="217" y="154"/>
                      </a:lnTo>
                      <a:lnTo>
                        <a:pt x="210" y="152"/>
                      </a:lnTo>
                      <a:lnTo>
                        <a:pt x="205" y="150"/>
                      </a:lnTo>
                      <a:lnTo>
                        <a:pt x="200" y="147"/>
                      </a:lnTo>
                      <a:lnTo>
                        <a:pt x="195" y="143"/>
                      </a:lnTo>
                      <a:lnTo>
                        <a:pt x="189" y="138"/>
                      </a:lnTo>
                      <a:lnTo>
                        <a:pt x="184" y="135"/>
                      </a:lnTo>
                      <a:lnTo>
                        <a:pt x="179" y="133"/>
                      </a:lnTo>
                      <a:lnTo>
                        <a:pt x="171" y="131"/>
                      </a:lnTo>
                      <a:lnTo>
                        <a:pt x="162" y="129"/>
                      </a:lnTo>
                      <a:lnTo>
                        <a:pt x="154" y="126"/>
                      </a:lnTo>
                      <a:lnTo>
                        <a:pt x="146" y="124"/>
                      </a:lnTo>
                      <a:lnTo>
                        <a:pt x="138" y="122"/>
                      </a:lnTo>
                      <a:lnTo>
                        <a:pt x="132" y="121"/>
                      </a:lnTo>
                      <a:lnTo>
                        <a:pt x="128" y="120"/>
                      </a:lnTo>
                      <a:lnTo>
                        <a:pt x="122" y="120"/>
                      </a:lnTo>
                      <a:lnTo>
                        <a:pt x="116" y="121"/>
                      </a:lnTo>
                      <a:lnTo>
                        <a:pt x="112" y="122"/>
                      </a:lnTo>
                      <a:lnTo>
                        <a:pt x="107" y="125"/>
                      </a:lnTo>
                      <a:lnTo>
                        <a:pt x="100" y="129"/>
                      </a:lnTo>
                      <a:lnTo>
                        <a:pt x="105" y="135"/>
                      </a:lnTo>
                      <a:lnTo>
                        <a:pt x="111" y="140"/>
                      </a:lnTo>
                      <a:lnTo>
                        <a:pt x="116" y="147"/>
                      </a:lnTo>
                      <a:lnTo>
                        <a:pt x="122" y="150"/>
                      </a:lnTo>
                      <a:lnTo>
                        <a:pt x="129" y="155"/>
                      </a:lnTo>
                      <a:lnTo>
                        <a:pt x="133" y="158"/>
                      </a:lnTo>
                      <a:lnTo>
                        <a:pt x="139" y="159"/>
                      </a:lnTo>
                      <a:lnTo>
                        <a:pt x="147" y="162"/>
                      </a:lnTo>
                      <a:lnTo>
                        <a:pt x="154" y="165"/>
                      </a:lnTo>
                      <a:lnTo>
                        <a:pt x="161" y="167"/>
                      </a:lnTo>
                      <a:lnTo>
                        <a:pt x="168" y="169"/>
                      </a:lnTo>
                      <a:lnTo>
                        <a:pt x="174" y="170"/>
                      </a:lnTo>
                      <a:lnTo>
                        <a:pt x="181" y="174"/>
                      </a:lnTo>
                      <a:lnTo>
                        <a:pt x="187" y="175"/>
                      </a:lnTo>
                      <a:lnTo>
                        <a:pt x="191" y="179"/>
                      </a:lnTo>
                      <a:lnTo>
                        <a:pt x="197" y="186"/>
                      </a:lnTo>
                      <a:lnTo>
                        <a:pt x="202" y="193"/>
                      </a:lnTo>
                      <a:lnTo>
                        <a:pt x="206" y="202"/>
                      </a:lnTo>
                      <a:lnTo>
                        <a:pt x="212" y="212"/>
                      </a:lnTo>
                      <a:lnTo>
                        <a:pt x="214" y="218"/>
                      </a:lnTo>
                      <a:lnTo>
                        <a:pt x="217" y="229"/>
                      </a:lnTo>
                      <a:lnTo>
                        <a:pt x="219" y="240"/>
                      </a:lnTo>
                      <a:lnTo>
                        <a:pt x="221" y="253"/>
                      </a:lnTo>
                      <a:lnTo>
                        <a:pt x="224" y="262"/>
                      </a:lnTo>
                      <a:lnTo>
                        <a:pt x="219" y="257"/>
                      </a:lnTo>
                      <a:lnTo>
                        <a:pt x="212" y="250"/>
                      </a:lnTo>
                      <a:lnTo>
                        <a:pt x="206" y="245"/>
                      </a:lnTo>
                      <a:lnTo>
                        <a:pt x="200" y="238"/>
                      </a:lnTo>
                      <a:lnTo>
                        <a:pt x="194" y="231"/>
                      </a:lnTo>
                      <a:lnTo>
                        <a:pt x="188" y="226"/>
                      </a:lnTo>
                      <a:lnTo>
                        <a:pt x="182" y="219"/>
                      </a:lnTo>
                      <a:lnTo>
                        <a:pt x="176" y="213"/>
                      </a:lnTo>
                      <a:lnTo>
                        <a:pt x="169" y="206"/>
                      </a:lnTo>
                      <a:lnTo>
                        <a:pt x="163" y="199"/>
                      </a:lnTo>
                      <a:lnTo>
                        <a:pt x="158" y="194"/>
                      </a:lnTo>
                      <a:lnTo>
                        <a:pt x="151" y="187"/>
                      </a:lnTo>
                      <a:lnTo>
                        <a:pt x="145" y="182"/>
                      </a:lnTo>
                      <a:lnTo>
                        <a:pt x="139" y="177"/>
                      </a:lnTo>
                      <a:lnTo>
                        <a:pt x="133" y="172"/>
                      </a:lnTo>
                      <a:lnTo>
                        <a:pt x="129" y="170"/>
                      </a:lnTo>
                      <a:lnTo>
                        <a:pt x="125" y="166"/>
                      </a:lnTo>
                      <a:lnTo>
                        <a:pt x="119" y="162"/>
                      </a:lnTo>
                      <a:lnTo>
                        <a:pt x="115" y="158"/>
                      </a:lnTo>
                      <a:lnTo>
                        <a:pt x="111" y="159"/>
                      </a:lnTo>
                      <a:lnTo>
                        <a:pt x="107" y="162"/>
                      </a:lnTo>
                      <a:lnTo>
                        <a:pt x="103" y="161"/>
                      </a:lnTo>
                      <a:lnTo>
                        <a:pt x="99" y="158"/>
                      </a:lnTo>
                      <a:lnTo>
                        <a:pt x="98" y="170"/>
                      </a:lnTo>
                      <a:lnTo>
                        <a:pt x="97" y="185"/>
                      </a:lnTo>
                      <a:lnTo>
                        <a:pt x="100" y="197"/>
                      </a:lnTo>
                      <a:lnTo>
                        <a:pt x="102" y="211"/>
                      </a:lnTo>
                      <a:lnTo>
                        <a:pt x="107" y="220"/>
                      </a:lnTo>
                      <a:lnTo>
                        <a:pt x="111" y="231"/>
                      </a:lnTo>
                      <a:lnTo>
                        <a:pt x="115" y="245"/>
                      </a:lnTo>
                      <a:lnTo>
                        <a:pt x="119" y="259"/>
                      </a:lnTo>
                      <a:lnTo>
                        <a:pt x="123" y="268"/>
                      </a:lnTo>
                      <a:lnTo>
                        <a:pt x="127" y="278"/>
                      </a:lnTo>
                      <a:lnTo>
                        <a:pt x="131" y="297"/>
                      </a:lnTo>
                      <a:lnTo>
                        <a:pt x="132" y="312"/>
                      </a:lnTo>
                      <a:lnTo>
                        <a:pt x="135" y="331"/>
                      </a:lnTo>
                      <a:lnTo>
                        <a:pt x="138" y="349"/>
                      </a:lnTo>
                      <a:lnTo>
                        <a:pt x="125" y="349"/>
                      </a:lnTo>
                      <a:lnTo>
                        <a:pt x="122" y="349"/>
                      </a:lnTo>
                      <a:lnTo>
                        <a:pt x="114" y="328"/>
                      </a:lnTo>
                      <a:lnTo>
                        <a:pt x="108" y="307"/>
                      </a:lnTo>
                      <a:lnTo>
                        <a:pt x="103" y="290"/>
                      </a:lnTo>
                      <a:lnTo>
                        <a:pt x="100" y="273"/>
                      </a:lnTo>
                      <a:lnTo>
                        <a:pt x="98" y="255"/>
                      </a:lnTo>
                      <a:lnTo>
                        <a:pt x="95" y="236"/>
                      </a:lnTo>
                      <a:lnTo>
                        <a:pt x="90" y="209"/>
                      </a:lnTo>
                      <a:lnTo>
                        <a:pt x="87" y="200"/>
                      </a:lnTo>
                      <a:lnTo>
                        <a:pt x="84" y="184"/>
                      </a:lnTo>
                      <a:lnTo>
                        <a:pt x="81" y="177"/>
                      </a:lnTo>
                      <a:lnTo>
                        <a:pt x="78" y="179"/>
                      </a:lnTo>
                      <a:lnTo>
                        <a:pt x="75" y="181"/>
                      </a:lnTo>
                      <a:lnTo>
                        <a:pt x="74" y="191"/>
                      </a:lnTo>
                      <a:lnTo>
                        <a:pt x="74" y="186"/>
                      </a:lnTo>
                      <a:lnTo>
                        <a:pt x="74" y="192"/>
                      </a:lnTo>
                      <a:lnTo>
                        <a:pt x="73" y="197"/>
                      </a:lnTo>
                      <a:lnTo>
                        <a:pt x="72" y="198"/>
                      </a:lnTo>
                      <a:lnTo>
                        <a:pt x="74" y="197"/>
                      </a:lnTo>
                      <a:lnTo>
                        <a:pt x="73" y="194"/>
                      </a:lnTo>
                      <a:lnTo>
                        <a:pt x="74" y="189"/>
                      </a:lnTo>
                      <a:lnTo>
                        <a:pt x="74" y="186"/>
                      </a:lnTo>
                      <a:lnTo>
                        <a:pt x="74" y="187"/>
                      </a:lnTo>
                      <a:lnTo>
                        <a:pt x="74" y="192"/>
                      </a:lnTo>
                      <a:lnTo>
                        <a:pt x="75" y="197"/>
                      </a:lnTo>
                      <a:lnTo>
                        <a:pt x="73" y="198"/>
                      </a:lnTo>
                      <a:lnTo>
                        <a:pt x="70" y="206"/>
                      </a:lnTo>
                      <a:lnTo>
                        <a:pt x="65" y="218"/>
                      </a:lnTo>
                      <a:lnTo>
                        <a:pt x="61" y="227"/>
                      </a:lnTo>
                      <a:lnTo>
                        <a:pt x="58" y="236"/>
                      </a:lnTo>
                      <a:lnTo>
                        <a:pt x="54" y="248"/>
                      </a:lnTo>
                      <a:lnTo>
                        <a:pt x="51" y="257"/>
                      </a:lnTo>
                      <a:lnTo>
                        <a:pt x="47" y="268"/>
                      </a:lnTo>
                      <a:lnTo>
                        <a:pt x="43" y="280"/>
                      </a:lnTo>
                      <a:lnTo>
                        <a:pt x="40" y="293"/>
                      </a:lnTo>
                      <a:lnTo>
                        <a:pt x="36" y="307"/>
                      </a:lnTo>
                      <a:lnTo>
                        <a:pt x="32" y="322"/>
                      </a:lnTo>
                      <a:lnTo>
                        <a:pt x="29" y="339"/>
                      </a:lnTo>
                      <a:lnTo>
                        <a:pt x="24" y="357"/>
                      </a:lnTo>
                      <a:lnTo>
                        <a:pt x="26" y="335"/>
                      </a:lnTo>
                      <a:lnTo>
                        <a:pt x="27" y="321"/>
                      </a:lnTo>
                      <a:lnTo>
                        <a:pt x="28" y="304"/>
                      </a:lnTo>
                      <a:lnTo>
                        <a:pt x="29" y="295"/>
                      </a:lnTo>
                      <a:lnTo>
                        <a:pt x="31" y="287"/>
                      </a:lnTo>
                      <a:lnTo>
                        <a:pt x="33" y="273"/>
                      </a:lnTo>
                      <a:lnTo>
                        <a:pt x="36" y="260"/>
                      </a:lnTo>
                      <a:lnTo>
                        <a:pt x="38" y="249"/>
                      </a:lnTo>
                      <a:lnTo>
                        <a:pt x="43" y="236"/>
                      </a:lnTo>
                      <a:lnTo>
                        <a:pt x="47" y="224"/>
                      </a:lnTo>
                      <a:lnTo>
                        <a:pt x="52" y="211"/>
                      </a:lnTo>
                      <a:lnTo>
                        <a:pt x="56" y="197"/>
                      </a:lnTo>
                      <a:lnTo>
                        <a:pt x="59" y="189"/>
                      </a:lnTo>
                      <a:lnTo>
                        <a:pt x="63" y="181"/>
                      </a:lnTo>
                      <a:lnTo>
                        <a:pt x="68" y="172"/>
                      </a:lnTo>
                      <a:lnTo>
                        <a:pt x="73" y="164"/>
                      </a:lnTo>
                      <a:lnTo>
                        <a:pt x="77" y="154"/>
                      </a:lnTo>
                      <a:lnTo>
                        <a:pt x="82" y="143"/>
                      </a:lnTo>
                      <a:lnTo>
                        <a:pt x="80" y="139"/>
                      </a:lnTo>
                      <a:lnTo>
                        <a:pt x="76" y="133"/>
                      </a:lnTo>
                      <a:lnTo>
                        <a:pt x="73" y="129"/>
                      </a:lnTo>
                      <a:lnTo>
                        <a:pt x="70" y="132"/>
                      </a:lnTo>
                      <a:lnTo>
                        <a:pt x="65" y="139"/>
                      </a:lnTo>
                      <a:lnTo>
                        <a:pt x="60" y="147"/>
                      </a:lnTo>
                      <a:lnTo>
                        <a:pt x="55" y="154"/>
                      </a:lnTo>
                      <a:lnTo>
                        <a:pt x="51" y="164"/>
                      </a:lnTo>
                      <a:lnTo>
                        <a:pt x="45" y="177"/>
                      </a:lnTo>
                      <a:lnTo>
                        <a:pt x="40" y="189"/>
                      </a:lnTo>
                      <a:lnTo>
                        <a:pt x="36" y="199"/>
                      </a:lnTo>
                      <a:lnTo>
                        <a:pt x="31" y="207"/>
                      </a:lnTo>
                      <a:lnTo>
                        <a:pt x="27" y="218"/>
                      </a:lnTo>
                      <a:lnTo>
                        <a:pt x="22" y="230"/>
                      </a:lnTo>
                      <a:lnTo>
                        <a:pt x="18" y="243"/>
                      </a:lnTo>
                      <a:lnTo>
                        <a:pt x="14" y="255"/>
                      </a:lnTo>
                      <a:lnTo>
                        <a:pt x="9" y="268"/>
                      </a:lnTo>
                      <a:lnTo>
                        <a:pt x="5" y="282"/>
                      </a:lnTo>
                      <a:lnTo>
                        <a:pt x="0" y="298"/>
                      </a:lnTo>
                      <a:lnTo>
                        <a:pt x="2" y="278"/>
                      </a:lnTo>
                      <a:lnTo>
                        <a:pt x="4" y="262"/>
                      </a:lnTo>
                      <a:lnTo>
                        <a:pt x="5" y="248"/>
                      </a:lnTo>
                      <a:lnTo>
                        <a:pt x="6" y="244"/>
                      </a:lnTo>
                      <a:lnTo>
                        <a:pt x="9" y="238"/>
                      </a:lnTo>
                      <a:lnTo>
                        <a:pt x="13" y="229"/>
                      </a:lnTo>
                      <a:lnTo>
                        <a:pt x="17" y="219"/>
                      </a:lnTo>
                      <a:lnTo>
                        <a:pt x="22" y="209"/>
                      </a:lnTo>
                      <a:lnTo>
                        <a:pt x="27" y="199"/>
                      </a:lnTo>
                      <a:lnTo>
                        <a:pt x="33" y="187"/>
                      </a:lnTo>
                      <a:lnTo>
                        <a:pt x="37" y="179"/>
                      </a:lnTo>
                      <a:lnTo>
                        <a:pt x="43" y="170"/>
                      </a:lnTo>
                      <a:lnTo>
                        <a:pt x="49" y="159"/>
                      </a:lnTo>
                      <a:lnTo>
                        <a:pt x="55" y="149"/>
                      </a:lnTo>
                      <a:lnTo>
                        <a:pt x="60" y="142"/>
                      </a:lnTo>
                      <a:lnTo>
                        <a:pt x="70" y="130"/>
                      </a:lnTo>
                      <a:lnTo>
                        <a:pt x="75" y="125"/>
                      </a:lnTo>
                      <a:lnTo>
                        <a:pt x="78" y="123"/>
                      </a:lnTo>
                      <a:lnTo>
                        <a:pt x="73" y="117"/>
                      </a:lnTo>
                      <a:lnTo>
                        <a:pt x="67" y="108"/>
                      </a:lnTo>
                      <a:lnTo>
                        <a:pt x="62" y="99"/>
                      </a:lnTo>
                      <a:lnTo>
                        <a:pt x="57" y="92"/>
                      </a:lnTo>
                      <a:lnTo>
                        <a:pt x="52" y="85"/>
                      </a:lnTo>
                      <a:lnTo>
                        <a:pt x="47" y="78"/>
                      </a:lnTo>
                      <a:lnTo>
                        <a:pt x="43" y="71"/>
                      </a:lnTo>
                      <a:lnTo>
                        <a:pt x="37" y="59"/>
                      </a:lnTo>
                      <a:lnTo>
                        <a:pt x="32" y="48"/>
                      </a:lnTo>
                      <a:lnTo>
                        <a:pt x="26" y="38"/>
                      </a:lnTo>
                      <a:lnTo>
                        <a:pt x="19" y="26"/>
                      </a:lnTo>
                      <a:lnTo>
                        <a:pt x="14" y="19"/>
                      </a:lnTo>
                      <a:lnTo>
                        <a:pt x="11" y="12"/>
                      </a:lnTo>
                      <a:lnTo>
                        <a:pt x="7" y="4"/>
                      </a:lnTo>
                      <a:lnTo>
                        <a:pt x="14" y="5"/>
                      </a:lnTo>
                      <a:lnTo>
                        <a:pt x="14" y="5"/>
                      </a:lnTo>
                      <a:lnTo>
                        <a:pt x="14" y="5"/>
                      </a:lnTo>
                      <a:lnTo>
                        <a:pt x="14" y="5"/>
                      </a:lnTo>
                      <a:lnTo>
                        <a:pt x="14" y="5"/>
                      </a:lnTo>
                      <a:lnTo>
                        <a:pt x="14" y="5"/>
                      </a:lnTo>
                      <a:lnTo>
                        <a:pt x="14" y="5"/>
                      </a:lnTo>
                      <a:lnTo>
                        <a:pt x="14" y="5"/>
                      </a:lnTo>
                      <a:lnTo>
                        <a:pt x="27" y="5"/>
                      </a:lnTo>
                      <a:lnTo>
                        <a:pt x="27" y="5"/>
                      </a:lnTo>
                      <a:lnTo>
                        <a:pt x="27" y="5"/>
                      </a:lnTo>
                      <a:lnTo>
                        <a:pt x="27" y="5"/>
                      </a:lnTo>
                      <a:lnTo>
                        <a:pt x="27" y="5"/>
                      </a:lnTo>
                      <a:lnTo>
                        <a:pt x="31" y="10"/>
                      </a:lnTo>
                      <a:lnTo>
                        <a:pt x="37" y="22"/>
                      </a:lnTo>
                      <a:lnTo>
                        <a:pt x="43" y="31"/>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grpSp>
              <p:nvGrpSpPr>
                <p:cNvPr id="3099" name="Group 28"/>
                <p:cNvGrpSpPr>
                  <a:grpSpLocks/>
                </p:cNvGrpSpPr>
                <p:nvPr/>
              </p:nvGrpSpPr>
              <p:grpSpPr bwMode="auto">
                <a:xfrm>
                  <a:off x="1985" y="1419"/>
                  <a:ext cx="465" cy="349"/>
                  <a:chOff x="1985" y="1419"/>
                  <a:chExt cx="465" cy="349"/>
                </a:xfrm>
              </p:grpSpPr>
              <p:sp>
                <p:nvSpPr>
                  <p:cNvPr id="150557" name="Freeform 29"/>
                  <p:cNvSpPr>
                    <a:spLocks/>
                  </p:cNvSpPr>
                  <p:nvPr/>
                </p:nvSpPr>
                <p:spPr bwMode="ltGray">
                  <a:xfrm>
                    <a:off x="2030" y="1419"/>
                    <a:ext cx="420" cy="326"/>
                  </a:xfrm>
                  <a:custGeom>
                    <a:avLst/>
                    <a:gdLst/>
                    <a:ahLst/>
                    <a:cxnLst>
                      <a:cxn ang="0">
                        <a:pos x="159" y="41"/>
                      </a:cxn>
                      <a:cxn ang="0">
                        <a:pos x="193" y="13"/>
                      </a:cxn>
                      <a:cxn ang="0">
                        <a:pos x="233" y="2"/>
                      </a:cxn>
                      <a:cxn ang="0">
                        <a:pos x="279" y="2"/>
                      </a:cxn>
                      <a:cxn ang="0">
                        <a:pos x="290" y="6"/>
                      </a:cxn>
                      <a:cxn ang="0">
                        <a:pos x="260" y="14"/>
                      </a:cxn>
                      <a:cxn ang="0">
                        <a:pos x="225" y="25"/>
                      </a:cxn>
                      <a:cxn ang="0">
                        <a:pos x="186" y="52"/>
                      </a:cxn>
                      <a:cxn ang="0">
                        <a:pos x="183" y="89"/>
                      </a:cxn>
                      <a:cxn ang="0">
                        <a:pos x="240" y="66"/>
                      </a:cxn>
                      <a:cxn ang="0">
                        <a:pos x="288" y="64"/>
                      </a:cxn>
                      <a:cxn ang="0">
                        <a:pos x="338" y="69"/>
                      </a:cxn>
                      <a:cxn ang="0">
                        <a:pos x="397" y="75"/>
                      </a:cxn>
                      <a:cxn ang="0">
                        <a:pos x="398" y="76"/>
                      </a:cxn>
                      <a:cxn ang="0">
                        <a:pos x="341" y="79"/>
                      </a:cxn>
                      <a:cxn ang="0">
                        <a:pos x="288" y="80"/>
                      </a:cxn>
                      <a:cxn ang="0">
                        <a:pos x="242" y="86"/>
                      </a:cxn>
                      <a:cxn ang="0">
                        <a:pos x="191" y="98"/>
                      </a:cxn>
                      <a:cxn ang="0">
                        <a:pos x="212" y="118"/>
                      </a:cxn>
                      <a:cxn ang="0">
                        <a:pos x="227" y="136"/>
                      </a:cxn>
                      <a:cxn ang="0">
                        <a:pos x="175" y="119"/>
                      </a:cxn>
                      <a:cxn ang="0">
                        <a:pos x="165" y="129"/>
                      </a:cxn>
                      <a:cxn ang="0">
                        <a:pos x="221" y="138"/>
                      </a:cxn>
                      <a:cxn ang="0">
                        <a:pos x="269" y="150"/>
                      </a:cxn>
                      <a:cxn ang="0">
                        <a:pos x="306" y="181"/>
                      </a:cxn>
                      <a:cxn ang="0">
                        <a:pos x="335" y="223"/>
                      </a:cxn>
                      <a:cxn ang="0">
                        <a:pos x="329" y="231"/>
                      </a:cxn>
                      <a:cxn ang="0">
                        <a:pos x="290" y="204"/>
                      </a:cxn>
                      <a:cxn ang="0">
                        <a:pos x="248" y="174"/>
                      </a:cxn>
                      <a:cxn ang="0">
                        <a:pos x="202" y="154"/>
                      </a:cxn>
                      <a:cxn ang="0">
                        <a:pos x="173" y="148"/>
                      </a:cxn>
                      <a:cxn ang="0">
                        <a:pos x="196" y="181"/>
                      </a:cxn>
                      <a:cxn ang="0">
                        <a:pos x="227" y="223"/>
                      </a:cxn>
                      <a:cxn ang="0">
                        <a:pos x="244" y="262"/>
                      </a:cxn>
                      <a:cxn ang="0">
                        <a:pos x="243" y="299"/>
                      </a:cxn>
                      <a:cxn ang="0">
                        <a:pos x="222" y="259"/>
                      </a:cxn>
                      <a:cxn ang="0">
                        <a:pos x="199" y="215"/>
                      </a:cxn>
                      <a:cxn ang="0">
                        <a:pos x="173" y="177"/>
                      </a:cxn>
                      <a:cxn ang="0">
                        <a:pos x="150" y="142"/>
                      </a:cxn>
                      <a:cxn ang="0">
                        <a:pos x="109" y="162"/>
                      </a:cxn>
                      <a:cxn ang="0">
                        <a:pos x="77" y="210"/>
                      </a:cxn>
                      <a:cxn ang="0">
                        <a:pos x="49" y="260"/>
                      </a:cxn>
                      <a:cxn ang="0">
                        <a:pos x="18" y="306"/>
                      </a:cxn>
                      <a:cxn ang="0">
                        <a:pos x="8" y="301"/>
                      </a:cxn>
                      <a:cxn ang="0">
                        <a:pos x="45" y="243"/>
                      </a:cxn>
                      <a:cxn ang="0">
                        <a:pos x="78" y="198"/>
                      </a:cxn>
                      <a:cxn ang="0">
                        <a:pos x="107" y="154"/>
                      </a:cxn>
                      <a:cxn ang="0">
                        <a:pos x="132" y="120"/>
                      </a:cxn>
                      <a:cxn ang="0">
                        <a:pos x="95" y="79"/>
                      </a:cxn>
                      <a:cxn ang="0">
                        <a:pos x="42" y="57"/>
                      </a:cxn>
                      <a:cxn ang="0">
                        <a:pos x="19" y="45"/>
                      </a:cxn>
                      <a:cxn ang="0">
                        <a:pos x="60" y="58"/>
                      </a:cxn>
                      <a:cxn ang="0">
                        <a:pos x="116" y="86"/>
                      </a:cxn>
                    </a:cxnLst>
                    <a:rect l="0" t="0" r="r" b="b"/>
                    <a:pathLst>
                      <a:path w="420" h="326">
                        <a:moveTo>
                          <a:pt x="132" y="83"/>
                        </a:moveTo>
                        <a:lnTo>
                          <a:pt x="135" y="74"/>
                        </a:lnTo>
                        <a:lnTo>
                          <a:pt x="140" y="65"/>
                        </a:lnTo>
                        <a:lnTo>
                          <a:pt x="146" y="57"/>
                        </a:lnTo>
                        <a:lnTo>
                          <a:pt x="152" y="48"/>
                        </a:lnTo>
                        <a:lnTo>
                          <a:pt x="159" y="41"/>
                        </a:lnTo>
                        <a:lnTo>
                          <a:pt x="164" y="34"/>
                        </a:lnTo>
                        <a:lnTo>
                          <a:pt x="170" y="29"/>
                        </a:lnTo>
                        <a:lnTo>
                          <a:pt x="176" y="25"/>
                        </a:lnTo>
                        <a:lnTo>
                          <a:pt x="181" y="20"/>
                        </a:lnTo>
                        <a:lnTo>
                          <a:pt x="187" y="17"/>
                        </a:lnTo>
                        <a:lnTo>
                          <a:pt x="193" y="13"/>
                        </a:lnTo>
                        <a:lnTo>
                          <a:pt x="199" y="10"/>
                        </a:lnTo>
                        <a:lnTo>
                          <a:pt x="204" y="8"/>
                        </a:lnTo>
                        <a:lnTo>
                          <a:pt x="212" y="6"/>
                        </a:lnTo>
                        <a:lnTo>
                          <a:pt x="220" y="5"/>
                        </a:lnTo>
                        <a:lnTo>
                          <a:pt x="226" y="3"/>
                        </a:lnTo>
                        <a:lnTo>
                          <a:pt x="233" y="2"/>
                        </a:lnTo>
                        <a:lnTo>
                          <a:pt x="241" y="2"/>
                        </a:lnTo>
                        <a:lnTo>
                          <a:pt x="248" y="1"/>
                        </a:lnTo>
                        <a:lnTo>
                          <a:pt x="258" y="1"/>
                        </a:lnTo>
                        <a:lnTo>
                          <a:pt x="265" y="1"/>
                        </a:lnTo>
                        <a:lnTo>
                          <a:pt x="272" y="2"/>
                        </a:lnTo>
                        <a:lnTo>
                          <a:pt x="279" y="2"/>
                        </a:lnTo>
                        <a:lnTo>
                          <a:pt x="285" y="1"/>
                        </a:lnTo>
                        <a:lnTo>
                          <a:pt x="293" y="1"/>
                        </a:lnTo>
                        <a:lnTo>
                          <a:pt x="300" y="0"/>
                        </a:lnTo>
                        <a:lnTo>
                          <a:pt x="296" y="2"/>
                        </a:lnTo>
                        <a:lnTo>
                          <a:pt x="293" y="3"/>
                        </a:lnTo>
                        <a:lnTo>
                          <a:pt x="290" y="6"/>
                        </a:lnTo>
                        <a:lnTo>
                          <a:pt x="287" y="10"/>
                        </a:lnTo>
                        <a:lnTo>
                          <a:pt x="281" y="10"/>
                        </a:lnTo>
                        <a:lnTo>
                          <a:pt x="275" y="10"/>
                        </a:lnTo>
                        <a:lnTo>
                          <a:pt x="270" y="11"/>
                        </a:lnTo>
                        <a:lnTo>
                          <a:pt x="265" y="12"/>
                        </a:lnTo>
                        <a:lnTo>
                          <a:pt x="260" y="14"/>
                        </a:lnTo>
                        <a:lnTo>
                          <a:pt x="254" y="15"/>
                        </a:lnTo>
                        <a:lnTo>
                          <a:pt x="248" y="17"/>
                        </a:lnTo>
                        <a:lnTo>
                          <a:pt x="242" y="19"/>
                        </a:lnTo>
                        <a:lnTo>
                          <a:pt x="236" y="20"/>
                        </a:lnTo>
                        <a:lnTo>
                          <a:pt x="231" y="22"/>
                        </a:lnTo>
                        <a:lnTo>
                          <a:pt x="225" y="25"/>
                        </a:lnTo>
                        <a:lnTo>
                          <a:pt x="218" y="28"/>
                        </a:lnTo>
                        <a:lnTo>
                          <a:pt x="212" y="31"/>
                        </a:lnTo>
                        <a:lnTo>
                          <a:pt x="205" y="35"/>
                        </a:lnTo>
                        <a:lnTo>
                          <a:pt x="199" y="39"/>
                        </a:lnTo>
                        <a:lnTo>
                          <a:pt x="192" y="45"/>
                        </a:lnTo>
                        <a:lnTo>
                          <a:pt x="186" y="52"/>
                        </a:lnTo>
                        <a:lnTo>
                          <a:pt x="180" y="61"/>
                        </a:lnTo>
                        <a:lnTo>
                          <a:pt x="173" y="73"/>
                        </a:lnTo>
                        <a:lnTo>
                          <a:pt x="167" y="86"/>
                        </a:lnTo>
                        <a:lnTo>
                          <a:pt x="159" y="101"/>
                        </a:lnTo>
                        <a:lnTo>
                          <a:pt x="172" y="95"/>
                        </a:lnTo>
                        <a:lnTo>
                          <a:pt x="183" y="89"/>
                        </a:lnTo>
                        <a:lnTo>
                          <a:pt x="197" y="82"/>
                        </a:lnTo>
                        <a:lnTo>
                          <a:pt x="212" y="75"/>
                        </a:lnTo>
                        <a:lnTo>
                          <a:pt x="218" y="73"/>
                        </a:lnTo>
                        <a:lnTo>
                          <a:pt x="225" y="70"/>
                        </a:lnTo>
                        <a:lnTo>
                          <a:pt x="232" y="69"/>
                        </a:lnTo>
                        <a:lnTo>
                          <a:pt x="240" y="66"/>
                        </a:lnTo>
                        <a:lnTo>
                          <a:pt x="249" y="65"/>
                        </a:lnTo>
                        <a:lnTo>
                          <a:pt x="256" y="64"/>
                        </a:lnTo>
                        <a:lnTo>
                          <a:pt x="263" y="64"/>
                        </a:lnTo>
                        <a:lnTo>
                          <a:pt x="272" y="63"/>
                        </a:lnTo>
                        <a:lnTo>
                          <a:pt x="281" y="64"/>
                        </a:lnTo>
                        <a:lnTo>
                          <a:pt x="288" y="64"/>
                        </a:lnTo>
                        <a:lnTo>
                          <a:pt x="297" y="65"/>
                        </a:lnTo>
                        <a:lnTo>
                          <a:pt x="305" y="65"/>
                        </a:lnTo>
                        <a:lnTo>
                          <a:pt x="313" y="66"/>
                        </a:lnTo>
                        <a:lnTo>
                          <a:pt x="321" y="67"/>
                        </a:lnTo>
                        <a:lnTo>
                          <a:pt x="329" y="68"/>
                        </a:lnTo>
                        <a:lnTo>
                          <a:pt x="338" y="69"/>
                        </a:lnTo>
                        <a:lnTo>
                          <a:pt x="346" y="69"/>
                        </a:lnTo>
                        <a:lnTo>
                          <a:pt x="354" y="70"/>
                        </a:lnTo>
                        <a:lnTo>
                          <a:pt x="364" y="71"/>
                        </a:lnTo>
                        <a:lnTo>
                          <a:pt x="374" y="72"/>
                        </a:lnTo>
                        <a:lnTo>
                          <a:pt x="383" y="74"/>
                        </a:lnTo>
                        <a:lnTo>
                          <a:pt x="397" y="75"/>
                        </a:lnTo>
                        <a:lnTo>
                          <a:pt x="402" y="75"/>
                        </a:lnTo>
                        <a:lnTo>
                          <a:pt x="406" y="75"/>
                        </a:lnTo>
                        <a:lnTo>
                          <a:pt x="411" y="77"/>
                        </a:lnTo>
                        <a:lnTo>
                          <a:pt x="419" y="80"/>
                        </a:lnTo>
                        <a:lnTo>
                          <a:pt x="404" y="77"/>
                        </a:lnTo>
                        <a:lnTo>
                          <a:pt x="398" y="76"/>
                        </a:lnTo>
                        <a:lnTo>
                          <a:pt x="392" y="76"/>
                        </a:lnTo>
                        <a:lnTo>
                          <a:pt x="379" y="77"/>
                        </a:lnTo>
                        <a:lnTo>
                          <a:pt x="370" y="78"/>
                        </a:lnTo>
                        <a:lnTo>
                          <a:pt x="360" y="78"/>
                        </a:lnTo>
                        <a:lnTo>
                          <a:pt x="350" y="78"/>
                        </a:lnTo>
                        <a:lnTo>
                          <a:pt x="341" y="79"/>
                        </a:lnTo>
                        <a:lnTo>
                          <a:pt x="332" y="79"/>
                        </a:lnTo>
                        <a:lnTo>
                          <a:pt x="325" y="78"/>
                        </a:lnTo>
                        <a:lnTo>
                          <a:pt x="315" y="78"/>
                        </a:lnTo>
                        <a:lnTo>
                          <a:pt x="305" y="78"/>
                        </a:lnTo>
                        <a:lnTo>
                          <a:pt x="296" y="79"/>
                        </a:lnTo>
                        <a:lnTo>
                          <a:pt x="288" y="80"/>
                        </a:lnTo>
                        <a:lnTo>
                          <a:pt x="279" y="80"/>
                        </a:lnTo>
                        <a:lnTo>
                          <a:pt x="272" y="80"/>
                        </a:lnTo>
                        <a:lnTo>
                          <a:pt x="264" y="81"/>
                        </a:lnTo>
                        <a:lnTo>
                          <a:pt x="256" y="83"/>
                        </a:lnTo>
                        <a:lnTo>
                          <a:pt x="249" y="84"/>
                        </a:lnTo>
                        <a:lnTo>
                          <a:pt x="242" y="86"/>
                        </a:lnTo>
                        <a:lnTo>
                          <a:pt x="235" y="87"/>
                        </a:lnTo>
                        <a:lnTo>
                          <a:pt x="227" y="89"/>
                        </a:lnTo>
                        <a:lnTo>
                          <a:pt x="219" y="92"/>
                        </a:lnTo>
                        <a:lnTo>
                          <a:pt x="212" y="93"/>
                        </a:lnTo>
                        <a:lnTo>
                          <a:pt x="199" y="97"/>
                        </a:lnTo>
                        <a:lnTo>
                          <a:pt x="191" y="98"/>
                        </a:lnTo>
                        <a:lnTo>
                          <a:pt x="180" y="104"/>
                        </a:lnTo>
                        <a:lnTo>
                          <a:pt x="164" y="109"/>
                        </a:lnTo>
                        <a:lnTo>
                          <a:pt x="180" y="111"/>
                        </a:lnTo>
                        <a:lnTo>
                          <a:pt x="199" y="112"/>
                        </a:lnTo>
                        <a:lnTo>
                          <a:pt x="203" y="113"/>
                        </a:lnTo>
                        <a:lnTo>
                          <a:pt x="212" y="118"/>
                        </a:lnTo>
                        <a:lnTo>
                          <a:pt x="217" y="120"/>
                        </a:lnTo>
                        <a:lnTo>
                          <a:pt x="223" y="123"/>
                        </a:lnTo>
                        <a:lnTo>
                          <a:pt x="224" y="125"/>
                        </a:lnTo>
                        <a:lnTo>
                          <a:pt x="227" y="130"/>
                        </a:lnTo>
                        <a:lnTo>
                          <a:pt x="233" y="140"/>
                        </a:lnTo>
                        <a:lnTo>
                          <a:pt x="227" y="136"/>
                        </a:lnTo>
                        <a:lnTo>
                          <a:pt x="219" y="131"/>
                        </a:lnTo>
                        <a:lnTo>
                          <a:pt x="212" y="129"/>
                        </a:lnTo>
                        <a:lnTo>
                          <a:pt x="199" y="125"/>
                        </a:lnTo>
                        <a:lnTo>
                          <a:pt x="190" y="123"/>
                        </a:lnTo>
                        <a:lnTo>
                          <a:pt x="180" y="120"/>
                        </a:lnTo>
                        <a:lnTo>
                          <a:pt x="175" y="119"/>
                        </a:lnTo>
                        <a:lnTo>
                          <a:pt x="165" y="120"/>
                        </a:lnTo>
                        <a:lnTo>
                          <a:pt x="158" y="122"/>
                        </a:lnTo>
                        <a:lnTo>
                          <a:pt x="148" y="123"/>
                        </a:lnTo>
                        <a:lnTo>
                          <a:pt x="153" y="125"/>
                        </a:lnTo>
                        <a:lnTo>
                          <a:pt x="158" y="127"/>
                        </a:lnTo>
                        <a:lnTo>
                          <a:pt x="165" y="129"/>
                        </a:lnTo>
                        <a:lnTo>
                          <a:pt x="173" y="129"/>
                        </a:lnTo>
                        <a:lnTo>
                          <a:pt x="186" y="129"/>
                        </a:lnTo>
                        <a:lnTo>
                          <a:pt x="194" y="131"/>
                        </a:lnTo>
                        <a:lnTo>
                          <a:pt x="204" y="133"/>
                        </a:lnTo>
                        <a:lnTo>
                          <a:pt x="212" y="136"/>
                        </a:lnTo>
                        <a:lnTo>
                          <a:pt x="221" y="138"/>
                        </a:lnTo>
                        <a:lnTo>
                          <a:pt x="231" y="141"/>
                        </a:lnTo>
                        <a:lnTo>
                          <a:pt x="240" y="143"/>
                        </a:lnTo>
                        <a:lnTo>
                          <a:pt x="248" y="145"/>
                        </a:lnTo>
                        <a:lnTo>
                          <a:pt x="254" y="146"/>
                        </a:lnTo>
                        <a:lnTo>
                          <a:pt x="261" y="148"/>
                        </a:lnTo>
                        <a:lnTo>
                          <a:pt x="269" y="150"/>
                        </a:lnTo>
                        <a:lnTo>
                          <a:pt x="277" y="154"/>
                        </a:lnTo>
                        <a:lnTo>
                          <a:pt x="285" y="158"/>
                        </a:lnTo>
                        <a:lnTo>
                          <a:pt x="289" y="160"/>
                        </a:lnTo>
                        <a:lnTo>
                          <a:pt x="295" y="167"/>
                        </a:lnTo>
                        <a:lnTo>
                          <a:pt x="302" y="174"/>
                        </a:lnTo>
                        <a:lnTo>
                          <a:pt x="306" y="181"/>
                        </a:lnTo>
                        <a:lnTo>
                          <a:pt x="311" y="188"/>
                        </a:lnTo>
                        <a:lnTo>
                          <a:pt x="316" y="195"/>
                        </a:lnTo>
                        <a:lnTo>
                          <a:pt x="320" y="202"/>
                        </a:lnTo>
                        <a:lnTo>
                          <a:pt x="325" y="208"/>
                        </a:lnTo>
                        <a:lnTo>
                          <a:pt x="329" y="215"/>
                        </a:lnTo>
                        <a:lnTo>
                          <a:pt x="335" y="223"/>
                        </a:lnTo>
                        <a:lnTo>
                          <a:pt x="339" y="232"/>
                        </a:lnTo>
                        <a:lnTo>
                          <a:pt x="345" y="238"/>
                        </a:lnTo>
                        <a:lnTo>
                          <a:pt x="351" y="246"/>
                        </a:lnTo>
                        <a:lnTo>
                          <a:pt x="343" y="240"/>
                        </a:lnTo>
                        <a:lnTo>
                          <a:pt x="337" y="236"/>
                        </a:lnTo>
                        <a:lnTo>
                          <a:pt x="329" y="231"/>
                        </a:lnTo>
                        <a:lnTo>
                          <a:pt x="321" y="225"/>
                        </a:lnTo>
                        <a:lnTo>
                          <a:pt x="315" y="220"/>
                        </a:lnTo>
                        <a:lnTo>
                          <a:pt x="309" y="215"/>
                        </a:lnTo>
                        <a:lnTo>
                          <a:pt x="303" y="212"/>
                        </a:lnTo>
                        <a:lnTo>
                          <a:pt x="297" y="208"/>
                        </a:lnTo>
                        <a:lnTo>
                          <a:pt x="290" y="204"/>
                        </a:lnTo>
                        <a:lnTo>
                          <a:pt x="284" y="200"/>
                        </a:lnTo>
                        <a:lnTo>
                          <a:pt x="278" y="196"/>
                        </a:lnTo>
                        <a:lnTo>
                          <a:pt x="271" y="191"/>
                        </a:lnTo>
                        <a:lnTo>
                          <a:pt x="263" y="186"/>
                        </a:lnTo>
                        <a:lnTo>
                          <a:pt x="255" y="179"/>
                        </a:lnTo>
                        <a:lnTo>
                          <a:pt x="248" y="174"/>
                        </a:lnTo>
                        <a:lnTo>
                          <a:pt x="241" y="170"/>
                        </a:lnTo>
                        <a:lnTo>
                          <a:pt x="234" y="166"/>
                        </a:lnTo>
                        <a:lnTo>
                          <a:pt x="226" y="162"/>
                        </a:lnTo>
                        <a:lnTo>
                          <a:pt x="219" y="159"/>
                        </a:lnTo>
                        <a:lnTo>
                          <a:pt x="212" y="157"/>
                        </a:lnTo>
                        <a:lnTo>
                          <a:pt x="202" y="154"/>
                        </a:lnTo>
                        <a:lnTo>
                          <a:pt x="192" y="151"/>
                        </a:lnTo>
                        <a:lnTo>
                          <a:pt x="185" y="150"/>
                        </a:lnTo>
                        <a:lnTo>
                          <a:pt x="178" y="147"/>
                        </a:lnTo>
                        <a:lnTo>
                          <a:pt x="167" y="142"/>
                        </a:lnTo>
                        <a:lnTo>
                          <a:pt x="156" y="137"/>
                        </a:lnTo>
                        <a:lnTo>
                          <a:pt x="173" y="148"/>
                        </a:lnTo>
                        <a:lnTo>
                          <a:pt x="174" y="150"/>
                        </a:lnTo>
                        <a:lnTo>
                          <a:pt x="178" y="155"/>
                        </a:lnTo>
                        <a:lnTo>
                          <a:pt x="182" y="160"/>
                        </a:lnTo>
                        <a:lnTo>
                          <a:pt x="187" y="167"/>
                        </a:lnTo>
                        <a:lnTo>
                          <a:pt x="192" y="173"/>
                        </a:lnTo>
                        <a:lnTo>
                          <a:pt x="196" y="181"/>
                        </a:lnTo>
                        <a:lnTo>
                          <a:pt x="202" y="188"/>
                        </a:lnTo>
                        <a:lnTo>
                          <a:pt x="207" y="194"/>
                        </a:lnTo>
                        <a:lnTo>
                          <a:pt x="212" y="200"/>
                        </a:lnTo>
                        <a:lnTo>
                          <a:pt x="216" y="207"/>
                        </a:lnTo>
                        <a:lnTo>
                          <a:pt x="223" y="216"/>
                        </a:lnTo>
                        <a:lnTo>
                          <a:pt x="227" y="223"/>
                        </a:lnTo>
                        <a:lnTo>
                          <a:pt x="231" y="229"/>
                        </a:lnTo>
                        <a:lnTo>
                          <a:pt x="235" y="236"/>
                        </a:lnTo>
                        <a:lnTo>
                          <a:pt x="238" y="243"/>
                        </a:lnTo>
                        <a:lnTo>
                          <a:pt x="241" y="250"/>
                        </a:lnTo>
                        <a:lnTo>
                          <a:pt x="243" y="255"/>
                        </a:lnTo>
                        <a:lnTo>
                          <a:pt x="244" y="262"/>
                        </a:lnTo>
                        <a:lnTo>
                          <a:pt x="245" y="272"/>
                        </a:lnTo>
                        <a:lnTo>
                          <a:pt x="246" y="281"/>
                        </a:lnTo>
                        <a:lnTo>
                          <a:pt x="247" y="290"/>
                        </a:lnTo>
                        <a:lnTo>
                          <a:pt x="249" y="299"/>
                        </a:lnTo>
                        <a:lnTo>
                          <a:pt x="250" y="308"/>
                        </a:lnTo>
                        <a:lnTo>
                          <a:pt x="243" y="299"/>
                        </a:lnTo>
                        <a:lnTo>
                          <a:pt x="238" y="292"/>
                        </a:lnTo>
                        <a:lnTo>
                          <a:pt x="233" y="286"/>
                        </a:lnTo>
                        <a:lnTo>
                          <a:pt x="231" y="281"/>
                        </a:lnTo>
                        <a:lnTo>
                          <a:pt x="227" y="274"/>
                        </a:lnTo>
                        <a:lnTo>
                          <a:pt x="225" y="267"/>
                        </a:lnTo>
                        <a:lnTo>
                          <a:pt x="222" y="259"/>
                        </a:lnTo>
                        <a:lnTo>
                          <a:pt x="218" y="251"/>
                        </a:lnTo>
                        <a:lnTo>
                          <a:pt x="214" y="242"/>
                        </a:lnTo>
                        <a:lnTo>
                          <a:pt x="211" y="235"/>
                        </a:lnTo>
                        <a:lnTo>
                          <a:pt x="207" y="227"/>
                        </a:lnTo>
                        <a:lnTo>
                          <a:pt x="202" y="220"/>
                        </a:lnTo>
                        <a:lnTo>
                          <a:pt x="199" y="215"/>
                        </a:lnTo>
                        <a:lnTo>
                          <a:pt x="193" y="208"/>
                        </a:lnTo>
                        <a:lnTo>
                          <a:pt x="187" y="201"/>
                        </a:lnTo>
                        <a:lnTo>
                          <a:pt x="182" y="196"/>
                        </a:lnTo>
                        <a:lnTo>
                          <a:pt x="177" y="190"/>
                        </a:lnTo>
                        <a:lnTo>
                          <a:pt x="176" y="184"/>
                        </a:lnTo>
                        <a:lnTo>
                          <a:pt x="173" y="177"/>
                        </a:lnTo>
                        <a:lnTo>
                          <a:pt x="169" y="170"/>
                        </a:lnTo>
                        <a:lnTo>
                          <a:pt x="166" y="163"/>
                        </a:lnTo>
                        <a:lnTo>
                          <a:pt x="164" y="161"/>
                        </a:lnTo>
                        <a:lnTo>
                          <a:pt x="158" y="154"/>
                        </a:lnTo>
                        <a:lnTo>
                          <a:pt x="154" y="148"/>
                        </a:lnTo>
                        <a:lnTo>
                          <a:pt x="150" y="142"/>
                        </a:lnTo>
                        <a:lnTo>
                          <a:pt x="145" y="136"/>
                        </a:lnTo>
                        <a:lnTo>
                          <a:pt x="138" y="140"/>
                        </a:lnTo>
                        <a:lnTo>
                          <a:pt x="131" y="144"/>
                        </a:lnTo>
                        <a:lnTo>
                          <a:pt x="123" y="151"/>
                        </a:lnTo>
                        <a:lnTo>
                          <a:pt x="115" y="156"/>
                        </a:lnTo>
                        <a:lnTo>
                          <a:pt x="109" y="162"/>
                        </a:lnTo>
                        <a:lnTo>
                          <a:pt x="105" y="168"/>
                        </a:lnTo>
                        <a:lnTo>
                          <a:pt x="99" y="176"/>
                        </a:lnTo>
                        <a:lnTo>
                          <a:pt x="93" y="186"/>
                        </a:lnTo>
                        <a:lnTo>
                          <a:pt x="87" y="193"/>
                        </a:lnTo>
                        <a:lnTo>
                          <a:pt x="81" y="202"/>
                        </a:lnTo>
                        <a:lnTo>
                          <a:pt x="77" y="210"/>
                        </a:lnTo>
                        <a:lnTo>
                          <a:pt x="72" y="218"/>
                        </a:lnTo>
                        <a:lnTo>
                          <a:pt x="67" y="226"/>
                        </a:lnTo>
                        <a:lnTo>
                          <a:pt x="64" y="233"/>
                        </a:lnTo>
                        <a:lnTo>
                          <a:pt x="59" y="242"/>
                        </a:lnTo>
                        <a:lnTo>
                          <a:pt x="55" y="250"/>
                        </a:lnTo>
                        <a:lnTo>
                          <a:pt x="49" y="260"/>
                        </a:lnTo>
                        <a:lnTo>
                          <a:pt x="43" y="269"/>
                        </a:lnTo>
                        <a:lnTo>
                          <a:pt x="37" y="280"/>
                        </a:lnTo>
                        <a:lnTo>
                          <a:pt x="31" y="289"/>
                        </a:lnTo>
                        <a:lnTo>
                          <a:pt x="27" y="294"/>
                        </a:lnTo>
                        <a:lnTo>
                          <a:pt x="22" y="300"/>
                        </a:lnTo>
                        <a:lnTo>
                          <a:pt x="18" y="306"/>
                        </a:lnTo>
                        <a:lnTo>
                          <a:pt x="12" y="312"/>
                        </a:lnTo>
                        <a:lnTo>
                          <a:pt x="7" y="317"/>
                        </a:lnTo>
                        <a:lnTo>
                          <a:pt x="0" y="325"/>
                        </a:lnTo>
                        <a:lnTo>
                          <a:pt x="2" y="316"/>
                        </a:lnTo>
                        <a:lnTo>
                          <a:pt x="4" y="309"/>
                        </a:lnTo>
                        <a:lnTo>
                          <a:pt x="8" y="301"/>
                        </a:lnTo>
                        <a:lnTo>
                          <a:pt x="12" y="294"/>
                        </a:lnTo>
                        <a:lnTo>
                          <a:pt x="19" y="284"/>
                        </a:lnTo>
                        <a:lnTo>
                          <a:pt x="26" y="274"/>
                        </a:lnTo>
                        <a:lnTo>
                          <a:pt x="33" y="262"/>
                        </a:lnTo>
                        <a:lnTo>
                          <a:pt x="39" y="253"/>
                        </a:lnTo>
                        <a:lnTo>
                          <a:pt x="45" y="243"/>
                        </a:lnTo>
                        <a:lnTo>
                          <a:pt x="51" y="235"/>
                        </a:lnTo>
                        <a:lnTo>
                          <a:pt x="56" y="227"/>
                        </a:lnTo>
                        <a:lnTo>
                          <a:pt x="61" y="220"/>
                        </a:lnTo>
                        <a:lnTo>
                          <a:pt x="66" y="214"/>
                        </a:lnTo>
                        <a:lnTo>
                          <a:pt x="72" y="206"/>
                        </a:lnTo>
                        <a:lnTo>
                          <a:pt x="78" y="198"/>
                        </a:lnTo>
                        <a:lnTo>
                          <a:pt x="84" y="190"/>
                        </a:lnTo>
                        <a:lnTo>
                          <a:pt x="90" y="181"/>
                        </a:lnTo>
                        <a:lnTo>
                          <a:pt x="95" y="174"/>
                        </a:lnTo>
                        <a:lnTo>
                          <a:pt x="101" y="166"/>
                        </a:lnTo>
                        <a:lnTo>
                          <a:pt x="104" y="160"/>
                        </a:lnTo>
                        <a:lnTo>
                          <a:pt x="107" y="154"/>
                        </a:lnTo>
                        <a:lnTo>
                          <a:pt x="109" y="149"/>
                        </a:lnTo>
                        <a:lnTo>
                          <a:pt x="112" y="143"/>
                        </a:lnTo>
                        <a:lnTo>
                          <a:pt x="116" y="138"/>
                        </a:lnTo>
                        <a:lnTo>
                          <a:pt x="122" y="131"/>
                        </a:lnTo>
                        <a:lnTo>
                          <a:pt x="128" y="125"/>
                        </a:lnTo>
                        <a:lnTo>
                          <a:pt x="132" y="120"/>
                        </a:lnTo>
                        <a:lnTo>
                          <a:pt x="137" y="114"/>
                        </a:lnTo>
                        <a:lnTo>
                          <a:pt x="135" y="109"/>
                        </a:lnTo>
                        <a:lnTo>
                          <a:pt x="133" y="101"/>
                        </a:lnTo>
                        <a:lnTo>
                          <a:pt x="121" y="97"/>
                        </a:lnTo>
                        <a:lnTo>
                          <a:pt x="108" y="88"/>
                        </a:lnTo>
                        <a:lnTo>
                          <a:pt x="95" y="79"/>
                        </a:lnTo>
                        <a:lnTo>
                          <a:pt x="87" y="74"/>
                        </a:lnTo>
                        <a:lnTo>
                          <a:pt x="81" y="71"/>
                        </a:lnTo>
                        <a:lnTo>
                          <a:pt x="71" y="66"/>
                        </a:lnTo>
                        <a:lnTo>
                          <a:pt x="61" y="63"/>
                        </a:lnTo>
                        <a:lnTo>
                          <a:pt x="50" y="60"/>
                        </a:lnTo>
                        <a:lnTo>
                          <a:pt x="42" y="57"/>
                        </a:lnTo>
                        <a:lnTo>
                          <a:pt x="32" y="53"/>
                        </a:lnTo>
                        <a:lnTo>
                          <a:pt x="23" y="51"/>
                        </a:lnTo>
                        <a:lnTo>
                          <a:pt x="14" y="49"/>
                        </a:lnTo>
                        <a:lnTo>
                          <a:pt x="7" y="47"/>
                        </a:lnTo>
                        <a:lnTo>
                          <a:pt x="14" y="46"/>
                        </a:lnTo>
                        <a:lnTo>
                          <a:pt x="19" y="45"/>
                        </a:lnTo>
                        <a:lnTo>
                          <a:pt x="23" y="44"/>
                        </a:lnTo>
                        <a:lnTo>
                          <a:pt x="28" y="44"/>
                        </a:lnTo>
                        <a:lnTo>
                          <a:pt x="33" y="44"/>
                        </a:lnTo>
                        <a:lnTo>
                          <a:pt x="43" y="49"/>
                        </a:lnTo>
                        <a:lnTo>
                          <a:pt x="51" y="53"/>
                        </a:lnTo>
                        <a:lnTo>
                          <a:pt x="60" y="58"/>
                        </a:lnTo>
                        <a:lnTo>
                          <a:pt x="69" y="63"/>
                        </a:lnTo>
                        <a:lnTo>
                          <a:pt x="79" y="68"/>
                        </a:lnTo>
                        <a:lnTo>
                          <a:pt x="89" y="74"/>
                        </a:lnTo>
                        <a:lnTo>
                          <a:pt x="96" y="77"/>
                        </a:lnTo>
                        <a:lnTo>
                          <a:pt x="109" y="84"/>
                        </a:lnTo>
                        <a:lnTo>
                          <a:pt x="116" y="86"/>
                        </a:lnTo>
                        <a:lnTo>
                          <a:pt x="122" y="85"/>
                        </a:lnTo>
                        <a:lnTo>
                          <a:pt x="127" y="84"/>
                        </a:lnTo>
                        <a:lnTo>
                          <a:pt x="132" y="83"/>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58" name="Freeform 30"/>
                  <p:cNvSpPr>
                    <a:spLocks/>
                  </p:cNvSpPr>
                  <p:nvPr/>
                </p:nvSpPr>
                <p:spPr bwMode="ltGray">
                  <a:xfrm>
                    <a:off x="2175" y="1580"/>
                    <a:ext cx="38" cy="181"/>
                  </a:xfrm>
                  <a:custGeom>
                    <a:avLst/>
                    <a:gdLst/>
                    <a:ahLst/>
                    <a:cxnLst>
                      <a:cxn ang="0">
                        <a:pos x="20" y="0"/>
                      </a:cxn>
                      <a:cxn ang="0">
                        <a:pos x="24" y="8"/>
                      </a:cxn>
                      <a:cxn ang="0">
                        <a:pos x="27" y="14"/>
                      </a:cxn>
                      <a:cxn ang="0">
                        <a:pos x="33" y="22"/>
                      </a:cxn>
                      <a:cxn ang="0">
                        <a:pos x="35" y="30"/>
                      </a:cxn>
                      <a:cxn ang="0">
                        <a:pos x="36" y="41"/>
                      </a:cxn>
                      <a:cxn ang="0">
                        <a:pos x="36" y="53"/>
                      </a:cxn>
                      <a:cxn ang="0">
                        <a:pos x="37" y="61"/>
                      </a:cxn>
                      <a:cxn ang="0">
                        <a:pos x="36" y="70"/>
                      </a:cxn>
                      <a:cxn ang="0">
                        <a:pos x="35" y="81"/>
                      </a:cxn>
                      <a:cxn ang="0">
                        <a:pos x="33" y="91"/>
                      </a:cxn>
                      <a:cxn ang="0">
                        <a:pos x="30" y="106"/>
                      </a:cxn>
                      <a:cxn ang="0">
                        <a:pos x="28" y="114"/>
                      </a:cxn>
                      <a:cxn ang="0">
                        <a:pos x="23" y="124"/>
                      </a:cxn>
                      <a:cxn ang="0">
                        <a:pos x="17" y="135"/>
                      </a:cxn>
                      <a:cxn ang="0">
                        <a:pos x="12" y="145"/>
                      </a:cxn>
                      <a:cxn ang="0">
                        <a:pos x="7" y="155"/>
                      </a:cxn>
                      <a:cxn ang="0">
                        <a:pos x="3" y="163"/>
                      </a:cxn>
                      <a:cxn ang="0">
                        <a:pos x="0" y="180"/>
                      </a:cxn>
                      <a:cxn ang="0">
                        <a:pos x="1" y="163"/>
                      </a:cxn>
                      <a:cxn ang="0">
                        <a:pos x="3" y="152"/>
                      </a:cxn>
                      <a:cxn ang="0">
                        <a:pos x="4" y="141"/>
                      </a:cxn>
                      <a:cxn ang="0">
                        <a:pos x="5" y="130"/>
                      </a:cxn>
                      <a:cxn ang="0">
                        <a:pos x="7" y="116"/>
                      </a:cxn>
                      <a:cxn ang="0">
                        <a:pos x="9" y="106"/>
                      </a:cxn>
                      <a:cxn ang="0">
                        <a:pos x="12" y="96"/>
                      </a:cxn>
                      <a:cxn ang="0">
                        <a:pos x="15" y="87"/>
                      </a:cxn>
                      <a:cxn ang="0">
                        <a:pos x="17" y="77"/>
                      </a:cxn>
                      <a:cxn ang="0">
                        <a:pos x="20" y="67"/>
                      </a:cxn>
                      <a:cxn ang="0">
                        <a:pos x="21" y="57"/>
                      </a:cxn>
                      <a:cxn ang="0">
                        <a:pos x="22" y="49"/>
                      </a:cxn>
                      <a:cxn ang="0">
                        <a:pos x="23" y="39"/>
                      </a:cxn>
                      <a:cxn ang="0">
                        <a:pos x="23" y="28"/>
                      </a:cxn>
                      <a:cxn ang="0">
                        <a:pos x="23" y="14"/>
                      </a:cxn>
                      <a:cxn ang="0">
                        <a:pos x="22" y="8"/>
                      </a:cxn>
                      <a:cxn ang="0">
                        <a:pos x="20" y="0"/>
                      </a:cxn>
                    </a:cxnLst>
                    <a:rect l="0" t="0" r="r" b="b"/>
                    <a:pathLst>
                      <a:path w="38" h="181">
                        <a:moveTo>
                          <a:pt x="20" y="0"/>
                        </a:moveTo>
                        <a:lnTo>
                          <a:pt x="24" y="8"/>
                        </a:lnTo>
                        <a:lnTo>
                          <a:pt x="27" y="14"/>
                        </a:lnTo>
                        <a:lnTo>
                          <a:pt x="33" y="22"/>
                        </a:lnTo>
                        <a:lnTo>
                          <a:pt x="35" y="30"/>
                        </a:lnTo>
                        <a:lnTo>
                          <a:pt x="36" y="41"/>
                        </a:lnTo>
                        <a:lnTo>
                          <a:pt x="36" y="53"/>
                        </a:lnTo>
                        <a:lnTo>
                          <a:pt x="37" y="61"/>
                        </a:lnTo>
                        <a:lnTo>
                          <a:pt x="36" y="70"/>
                        </a:lnTo>
                        <a:lnTo>
                          <a:pt x="35" y="81"/>
                        </a:lnTo>
                        <a:lnTo>
                          <a:pt x="33" y="91"/>
                        </a:lnTo>
                        <a:lnTo>
                          <a:pt x="30" y="106"/>
                        </a:lnTo>
                        <a:lnTo>
                          <a:pt x="28" y="114"/>
                        </a:lnTo>
                        <a:lnTo>
                          <a:pt x="23" y="124"/>
                        </a:lnTo>
                        <a:lnTo>
                          <a:pt x="17" y="135"/>
                        </a:lnTo>
                        <a:lnTo>
                          <a:pt x="12" y="145"/>
                        </a:lnTo>
                        <a:lnTo>
                          <a:pt x="7" y="155"/>
                        </a:lnTo>
                        <a:lnTo>
                          <a:pt x="3" y="163"/>
                        </a:lnTo>
                        <a:lnTo>
                          <a:pt x="0" y="180"/>
                        </a:lnTo>
                        <a:lnTo>
                          <a:pt x="1" y="163"/>
                        </a:lnTo>
                        <a:lnTo>
                          <a:pt x="3" y="152"/>
                        </a:lnTo>
                        <a:lnTo>
                          <a:pt x="4" y="141"/>
                        </a:lnTo>
                        <a:lnTo>
                          <a:pt x="5" y="130"/>
                        </a:lnTo>
                        <a:lnTo>
                          <a:pt x="7" y="116"/>
                        </a:lnTo>
                        <a:lnTo>
                          <a:pt x="9" y="106"/>
                        </a:lnTo>
                        <a:lnTo>
                          <a:pt x="12" y="96"/>
                        </a:lnTo>
                        <a:lnTo>
                          <a:pt x="15" y="87"/>
                        </a:lnTo>
                        <a:lnTo>
                          <a:pt x="17" y="77"/>
                        </a:lnTo>
                        <a:lnTo>
                          <a:pt x="20" y="67"/>
                        </a:lnTo>
                        <a:lnTo>
                          <a:pt x="21" y="57"/>
                        </a:lnTo>
                        <a:lnTo>
                          <a:pt x="22" y="49"/>
                        </a:lnTo>
                        <a:lnTo>
                          <a:pt x="23" y="39"/>
                        </a:lnTo>
                        <a:lnTo>
                          <a:pt x="23" y="28"/>
                        </a:lnTo>
                        <a:lnTo>
                          <a:pt x="23" y="14"/>
                        </a:lnTo>
                        <a:lnTo>
                          <a:pt x="22" y="8"/>
                        </a:lnTo>
                        <a:lnTo>
                          <a:pt x="20" y="0"/>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59" name="Freeform 31"/>
                  <p:cNvSpPr>
                    <a:spLocks/>
                  </p:cNvSpPr>
                  <p:nvPr/>
                </p:nvSpPr>
                <p:spPr bwMode="ltGray">
                  <a:xfrm>
                    <a:off x="1991" y="1486"/>
                    <a:ext cx="168" cy="48"/>
                  </a:xfrm>
                  <a:custGeom>
                    <a:avLst/>
                    <a:gdLst/>
                    <a:ahLst/>
                    <a:cxnLst>
                      <a:cxn ang="0">
                        <a:pos x="167" y="47"/>
                      </a:cxn>
                      <a:cxn ang="0">
                        <a:pos x="164" y="38"/>
                      </a:cxn>
                      <a:cxn ang="0">
                        <a:pos x="160" y="31"/>
                      </a:cxn>
                      <a:cxn ang="0">
                        <a:pos x="157" y="30"/>
                      </a:cxn>
                      <a:cxn ang="0">
                        <a:pos x="150" y="28"/>
                      </a:cxn>
                      <a:cxn ang="0">
                        <a:pos x="144" y="26"/>
                      </a:cxn>
                      <a:cxn ang="0">
                        <a:pos x="137" y="28"/>
                      </a:cxn>
                      <a:cxn ang="0">
                        <a:pos x="130" y="29"/>
                      </a:cxn>
                      <a:cxn ang="0">
                        <a:pos x="121" y="25"/>
                      </a:cxn>
                      <a:cxn ang="0">
                        <a:pos x="109" y="21"/>
                      </a:cxn>
                      <a:cxn ang="0">
                        <a:pos x="98" y="17"/>
                      </a:cxn>
                      <a:cxn ang="0">
                        <a:pos x="91" y="15"/>
                      </a:cxn>
                      <a:cxn ang="0">
                        <a:pos x="78" y="12"/>
                      </a:cxn>
                      <a:cxn ang="0">
                        <a:pos x="66" y="8"/>
                      </a:cxn>
                      <a:cxn ang="0">
                        <a:pos x="54" y="4"/>
                      </a:cxn>
                      <a:cxn ang="0">
                        <a:pos x="41" y="1"/>
                      </a:cxn>
                      <a:cxn ang="0">
                        <a:pos x="28" y="0"/>
                      </a:cxn>
                      <a:cxn ang="0">
                        <a:pos x="15" y="0"/>
                      </a:cxn>
                      <a:cxn ang="0">
                        <a:pos x="12" y="1"/>
                      </a:cxn>
                      <a:cxn ang="0">
                        <a:pos x="7" y="4"/>
                      </a:cxn>
                      <a:cxn ang="0">
                        <a:pos x="3" y="7"/>
                      </a:cxn>
                      <a:cxn ang="0">
                        <a:pos x="0" y="10"/>
                      </a:cxn>
                      <a:cxn ang="0">
                        <a:pos x="5" y="10"/>
                      </a:cxn>
                      <a:cxn ang="0">
                        <a:pos x="12" y="11"/>
                      </a:cxn>
                      <a:cxn ang="0">
                        <a:pos x="18" y="12"/>
                      </a:cxn>
                      <a:cxn ang="0">
                        <a:pos x="23" y="11"/>
                      </a:cxn>
                      <a:cxn ang="0">
                        <a:pos x="29" y="10"/>
                      </a:cxn>
                      <a:cxn ang="0">
                        <a:pos x="38" y="10"/>
                      </a:cxn>
                      <a:cxn ang="0">
                        <a:pos x="50" y="10"/>
                      </a:cxn>
                      <a:cxn ang="0">
                        <a:pos x="60" y="12"/>
                      </a:cxn>
                      <a:cxn ang="0">
                        <a:pos x="70" y="13"/>
                      </a:cxn>
                      <a:cxn ang="0">
                        <a:pos x="79" y="15"/>
                      </a:cxn>
                      <a:cxn ang="0">
                        <a:pos x="89" y="16"/>
                      </a:cxn>
                      <a:cxn ang="0">
                        <a:pos x="98" y="18"/>
                      </a:cxn>
                      <a:cxn ang="0">
                        <a:pos x="106" y="22"/>
                      </a:cxn>
                      <a:cxn ang="0">
                        <a:pos x="114" y="26"/>
                      </a:cxn>
                      <a:cxn ang="0">
                        <a:pos x="123" y="30"/>
                      </a:cxn>
                      <a:cxn ang="0">
                        <a:pos x="127" y="30"/>
                      </a:cxn>
                      <a:cxn ang="0">
                        <a:pos x="131" y="30"/>
                      </a:cxn>
                      <a:cxn ang="0">
                        <a:pos x="137" y="33"/>
                      </a:cxn>
                      <a:cxn ang="0">
                        <a:pos x="144" y="36"/>
                      </a:cxn>
                      <a:cxn ang="0">
                        <a:pos x="150" y="38"/>
                      </a:cxn>
                      <a:cxn ang="0">
                        <a:pos x="158" y="42"/>
                      </a:cxn>
                      <a:cxn ang="0">
                        <a:pos x="164" y="45"/>
                      </a:cxn>
                      <a:cxn ang="0">
                        <a:pos x="167" y="47"/>
                      </a:cxn>
                    </a:cxnLst>
                    <a:rect l="0" t="0" r="r" b="b"/>
                    <a:pathLst>
                      <a:path w="168" h="48">
                        <a:moveTo>
                          <a:pt x="167" y="47"/>
                        </a:moveTo>
                        <a:lnTo>
                          <a:pt x="164" y="38"/>
                        </a:lnTo>
                        <a:lnTo>
                          <a:pt x="160" y="31"/>
                        </a:lnTo>
                        <a:lnTo>
                          <a:pt x="157" y="30"/>
                        </a:lnTo>
                        <a:lnTo>
                          <a:pt x="150" y="28"/>
                        </a:lnTo>
                        <a:lnTo>
                          <a:pt x="144" y="26"/>
                        </a:lnTo>
                        <a:lnTo>
                          <a:pt x="137" y="28"/>
                        </a:lnTo>
                        <a:lnTo>
                          <a:pt x="130" y="29"/>
                        </a:lnTo>
                        <a:lnTo>
                          <a:pt x="121" y="25"/>
                        </a:lnTo>
                        <a:lnTo>
                          <a:pt x="109" y="21"/>
                        </a:lnTo>
                        <a:lnTo>
                          <a:pt x="98" y="17"/>
                        </a:lnTo>
                        <a:lnTo>
                          <a:pt x="91" y="15"/>
                        </a:lnTo>
                        <a:lnTo>
                          <a:pt x="78" y="12"/>
                        </a:lnTo>
                        <a:lnTo>
                          <a:pt x="66" y="8"/>
                        </a:lnTo>
                        <a:lnTo>
                          <a:pt x="54" y="4"/>
                        </a:lnTo>
                        <a:lnTo>
                          <a:pt x="41" y="1"/>
                        </a:lnTo>
                        <a:lnTo>
                          <a:pt x="28" y="0"/>
                        </a:lnTo>
                        <a:lnTo>
                          <a:pt x="15" y="0"/>
                        </a:lnTo>
                        <a:lnTo>
                          <a:pt x="12" y="1"/>
                        </a:lnTo>
                        <a:lnTo>
                          <a:pt x="7" y="4"/>
                        </a:lnTo>
                        <a:lnTo>
                          <a:pt x="3" y="7"/>
                        </a:lnTo>
                        <a:lnTo>
                          <a:pt x="0" y="10"/>
                        </a:lnTo>
                        <a:lnTo>
                          <a:pt x="5" y="10"/>
                        </a:lnTo>
                        <a:lnTo>
                          <a:pt x="12" y="11"/>
                        </a:lnTo>
                        <a:lnTo>
                          <a:pt x="18" y="12"/>
                        </a:lnTo>
                        <a:lnTo>
                          <a:pt x="23" y="11"/>
                        </a:lnTo>
                        <a:lnTo>
                          <a:pt x="29" y="10"/>
                        </a:lnTo>
                        <a:lnTo>
                          <a:pt x="38" y="10"/>
                        </a:lnTo>
                        <a:lnTo>
                          <a:pt x="50" y="10"/>
                        </a:lnTo>
                        <a:lnTo>
                          <a:pt x="60" y="12"/>
                        </a:lnTo>
                        <a:lnTo>
                          <a:pt x="70" y="13"/>
                        </a:lnTo>
                        <a:lnTo>
                          <a:pt x="79" y="15"/>
                        </a:lnTo>
                        <a:lnTo>
                          <a:pt x="89" y="16"/>
                        </a:lnTo>
                        <a:lnTo>
                          <a:pt x="98" y="18"/>
                        </a:lnTo>
                        <a:lnTo>
                          <a:pt x="106" y="22"/>
                        </a:lnTo>
                        <a:lnTo>
                          <a:pt x="114" y="26"/>
                        </a:lnTo>
                        <a:lnTo>
                          <a:pt x="123" y="30"/>
                        </a:lnTo>
                        <a:lnTo>
                          <a:pt x="127" y="30"/>
                        </a:lnTo>
                        <a:lnTo>
                          <a:pt x="131" y="30"/>
                        </a:lnTo>
                        <a:lnTo>
                          <a:pt x="137" y="33"/>
                        </a:lnTo>
                        <a:lnTo>
                          <a:pt x="144" y="36"/>
                        </a:lnTo>
                        <a:lnTo>
                          <a:pt x="150" y="38"/>
                        </a:lnTo>
                        <a:lnTo>
                          <a:pt x="158" y="42"/>
                        </a:lnTo>
                        <a:lnTo>
                          <a:pt x="164" y="45"/>
                        </a:lnTo>
                        <a:lnTo>
                          <a:pt x="167" y="47"/>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60" name="Freeform 32"/>
                  <p:cNvSpPr>
                    <a:spLocks/>
                  </p:cNvSpPr>
                  <p:nvPr/>
                </p:nvSpPr>
                <p:spPr bwMode="ltGray">
                  <a:xfrm>
                    <a:off x="1985" y="1514"/>
                    <a:ext cx="173" cy="20"/>
                  </a:xfrm>
                  <a:custGeom>
                    <a:avLst/>
                    <a:gdLst/>
                    <a:ahLst/>
                    <a:cxnLst>
                      <a:cxn ang="0">
                        <a:pos x="172" y="19"/>
                      </a:cxn>
                      <a:cxn ang="0">
                        <a:pos x="167" y="17"/>
                      </a:cxn>
                      <a:cxn ang="0">
                        <a:pos x="163" y="15"/>
                      </a:cxn>
                      <a:cxn ang="0">
                        <a:pos x="157" y="13"/>
                      </a:cxn>
                      <a:cxn ang="0">
                        <a:pos x="152" y="11"/>
                      </a:cxn>
                      <a:cxn ang="0">
                        <a:pos x="146" y="9"/>
                      </a:cxn>
                      <a:cxn ang="0">
                        <a:pos x="138" y="6"/>
                      </a:cxn>
                      <a:cxn ang="0">
                        <a:pos x="131" y="2"/>
                      </a:cxn>
                      <a:cxn ang="0">
                        <a:pos x="125" y="2"/>
                      </a:cxn>
                      <a:cxn ang="0">
                        <a:pos x="118" y="3"/>
                      </a:cxn>
                      <a:cxn ang="0">
                        <a:pos x="108" y="5"/>
                      </a:cxn>
                      <a:cxn ang="0">
                        <a:pos x="103" y="5"/>
                      </a:cxn>
                      <a:cxn ang="0">
                        <a:pos x="91" y="3"/>
                      </a:cxn>
                      <a:cxn ang="0">
                        <a:pos x="77" y="1"/>
                      </a:cxn>
                      <a:cxn ang="0">
                        <a:pos x="67" y="0"/>
                      </a:cxn>
                      <a:cxn ang="0">
                        <a:pos x="55" y="0"/>
                      </a:cxn>
                      <a:cxn ang="0">
                        <a:pos x="43" y="0"/>
                      </a:cxn>
                      <a:cxn ang="0">
                        <a:pos x="35" y="1"/>
                      </a:cxn>
                      <a:cxn ang="0">
                        <a:pos x="26" y="2"/>
                      </a:cxn>
                      <a:cxn ang="0">
                        <a:pos x="18" y="3"/>
                      </a:cxn>
                      <a:cxn ang="0">
                        <a:pos x="9" y="4"/>
                      </a:cxn>
                      <a:cxn ang="0">
                        <a:pos x="8" y="8"/>
                      </a:cxn>
                      <a:cxn ang="0">
                        <a:pos x="6" y="11"/>
                      </a:cxn>
                      <a:cxn ang="0">
                        <a:pos x="4" y="14"/>
                      </a:cxn>
                      <a:cxn ang="0">
                        <a:pos x="0" y="16"/>
                      </a:cxn>
                      <a:cxn ang="0">
                        <a:pos x="7" y="15"/>
                      </a:cxn>
                      <a:cxn ang="0">
                        <a:pos x="15" y="13"/>
                      </a:cxn>
                      <a:cxn ang="0">
                        <a:pos x="21" y="12"/>
                      </a:cxn>
                      <a:cxn ang="0">
                        <a:pos x="29" y="11"/>
                      </a:cxn>
                      <a:cxn ang="0">
                        <a:pos x="36" y="10"/>
                      </a:cxn>
                      <a:cxn ang="0">
                        <a:pos x="49" y="9"/>
                      </a:cxn>
                      <a:cxn ang="0">
                        <a:pos x="62" y="8"/>
                      </a:cxn>
                      <a:cxn ang="0">
                        <a:pos x="77" y="7"/>
                      </a:cxn>
                      <a:cxn ang="0">
                        <a:pos x="92" y="6"/>
                      </a:cxn>
                      <a:cxn ang="0">
                        <a:pos x="106" y="6"/>
                      </a:cxn>
                      <a:cxn ang="0">
                        <a:pos x="118" y="7"/>
                      </a:cxn>
                      <a:cxn ang="0">
                        <a:pos x="126" y="9"/>
                      </a:cxn>
                      <a:cxn ang="0">
                        <a:pos x="135" y="11"/>
                      </a:cxn>
                      <a:cxn ang="0">
                        <a:pos x="145" y="13"/>
                      </a:cxn>
                      <a:cxn ang="0">
                        <a:pos x="155" y="16"/>
                      </a:cxn>
                      <a:cxn ang="0">
                        <a:pos x="163" y="17"/>
                      </a:cxn>
                      <a:cxn ang="0">
                        <a:pos x="172" y="19"/>
                      </a:cxn>
                    </a:cxnLst>
                    <a:rect l="0" t="0" r="r" b="b"/>
                    <a:pathLst>
                      <a:path w="173" h="20">
                        <a:moveTo>
                          <a:pt x="172" y="19"/>
                        </a:moveTo>
                        <a:lnTo>
                          <a:pt x="167" y="17"/>
                        </a:lnTo>
                        <a:lnTo>
                          <a:pt x="163" y="15"/>
                        </a:lnTo>
                        <a:lnTo>
                          <a:pt x="157" y="13"/>
                        </a:lnTo>
                        <a:lnTo>
                          <a:pt x="152" y="11"/>
                        </a:lnTo>
                        <a:lnTo>
                          <a:pt x="146" y="9"/>
                        </a:lnTo>
                        <a:lnTo>
                          <a:pt x="138" y="6"/>
                        </a:lnTo>
                        <a:lnTo>
                          <a:pt x="131" y="2"/>
                        </a:lnTo>
                        <a:lnTo>
                          <a:pt x="125" y="2"/>
                        </a:lnTo>
                        <a:lnTo>
                          <a:pt x="118" y="3"/>
                        </a:lnTo>
                        <a:lnTo>
                          <a:pt x="108" y="5"/>
                        </a:lnTo>
                        <a:lnTo>
                          <a:pt x="103" y="5"/>
                        </a:lnTo>
                        <a:lnTo>
                          <a:pt x="91" y="3"/>
                        </a:lnTo>
                        <a:lnTo>
                          <a:pt x="77" y="1"/>
                        </a:lnTo>
                        <a:lnTo>
                          <a:pt x="67" y="0"/>
                        </a:lnTo>
                        <a:lnTo>
                          <a:pt x="55" y="0"/>
                        </a:lnTo>
                        <a:lnTo>
                          <a:pt x="43" y="0"/>
                        </a:lnTo>
                        <a:lnTo>
                          <a:pt x="35" y="1"/>
                        </a:lnTo>
                        <a:lnTo>
                          <a:pt x="26" y="2"/>
                        </a:lnTo>
                        <a:lnTo>
                          <a:pt x="18" y="3"/>
                        </a:lnTo>
                        <a:lnTo>
                          <a:pt x="9" y="4"/>
                        </a:lnTo>
                        <a:lnTo>
                          <a:pt x="8" y="8"/>
                        </a:lnTo>
                        <a:lnTo>
                          <a:pt x="6" y="11"/>
                        </a:lnTo>
                        <a:lnTo>
                          <a:pt x="4" y="14"/>
                        </a:lnTo>
                        <a:lnTo>
                          <a:pt x="0" y="16"/>
                        </a:lnTo>
                        <a:lnTo>
                          <a:pt x="7" y="15"/>
                        </a:lnTo>
                        <a:lnTo>
                          <a:pt x="15" y="13"/>
                        </a:lnTo>
                        <a:lnTo>
                          <a:pt x="21" y="12"/>
                        </a:lnTo>
                        <a:lnTo>
                          <a:pt x="29" y="11"/>
                        </a:lnTo>
                        <a:lnTo>
                          <a:pt x="36" y="10"/>
                        </a:lnTo>
                        <a:lnTo>
                          <a:pt x="49" y="9"/>
                        </a:lnTo>
                        <a:lnTo>
                          <a:pt x="62" y="8"/>
                        </a:lnTo>
                        <a:lnTo>
                          <a:pt x="77" y="7"/>
                        </a:lnTo>
                        <a:lnTo>
                          <a:pt x="92" y="6"/>
                        </a:lnTo>
                        <a:lnTo>
                          <a:pt x="106" y="6"/>
                        </a:lnTo>
                        <a:lnTo>
                          <a:pt x="118" y="7"/>
                        </a:lnTo>
                        <a:lnTo>
                          <a:pt x="126" y="9"/>
                        </a:lnTo>
                        <a:lnTo>
                          <a:pt x="135" y="11"/>
                        </a:lnTo>
                        <a:lnTo>
                          <a:pt x="145" y="13"/>
                        </a:lnTo>
                        <a:lnTo>
                          <a:pt x="155" y="16"/>
                        </a:lnTo>
                        <a:lnTo>
                          <a:pt x="163" y="17"/>
                        </a:lnTo>
                        <a:lnTo>
                          <a:pt x="172" y="19"/>
                        </a:lnTo>
                      </a:path>
                    </a:pathLst>
                  </a:custGeom>
                  <a:solidFill>
                    <a:srgbClr val="037C03">
                      <a:alpha val="50000"/>
                    </a:srgbClr>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grpSp>
          </p:grpSp>
        </p:grpSp>
      </p:grpSp>
      <p:grpSp>
        <p:nvGrpSpPr>
          <p:cNvPr id="3083" name="Group 33"/>
          <p:cNvGrpSpPr>
            <a:grpSpLocks/>
          </p:cNvGrpSpPr>
          <p:nvPr/>
        </p:nvGrpSpPr>
        <p:grpSpPr bwMode="auto">
          <a:xfrm>
            <a:off x="7934325" y="6124575"/>
            <a:ext cx="322263" cy="420688"/>
            <a:chOff x="112" y="4288"/>
            <a:chExt cx="439" cy="478"/>
          </a:xfrm>
        </p:grpSpPr>
        <p:grpSp>
          <p:nvGrpSpPr>
            <p:cNvPr id="3087" name="Group 34"/>
            <p:cNvGrpSpPr>
              <a:grpSpLocks/>
            </p:cNvGrpSpPr>
            <p:nvPr/>
          </p:nvGrpSpPr>
          <p:grpSpPr bwMode="auto">
            <a:xfrm>
              <a:off x="259" y="4288"/>
              <a:ext cx="148" cy="478"/>
              <a:chOff x="259" y="4288"/>
              <a:chExt cx="148" cy="478"/>
            </a:xfrm>
          </p:grpSpPr>
          <p:sp>
            <p:nvSpPr>
              <p:cNvPr id="150563" name="Freeform 35"/>
              <p:cNvSpPr>
                <a:spLocks/>
              </p:cNvSpPr>
              <p:nvPr/>
            </p:nvSpPr>
            <p:spPr bwMode="auto">
              <a:xfrm>
                <a:off x="259" y="4288"/>
                <a:ext cx="147" cy="478"/>
              </a:xfrm>
              <a:custGeom>
                <a:avLst/>
                <a:gdLst/>
                <a:ahLst/>
                <a:cxnLst>
                  <a:cxn ang="0">
                    <a:pos x="49" y="188"/>
                  </a:cxn>
                  <a:cxn ang="0">
                    <a:pos x="131" y="472"/>
                  </a:cxn>
                  <a:cxn ang="0">
                    <a:pos x="135" y="475"/>
                  </a:cxn>
                  <a:cxn ang="0">
                    <a:pos x="139" y="477"/>
                  </a:cxn>
                  <a:cxn ang="0">
                    <a:pos x="142" y="475"/>
                  </a:cxn>
                  <a:cxn ang="0">
                    <a:pos x="144" y="472"/>
                  </a:cxn>
                  <a:cxn ang="0">
                    <a:pos x="146" y="468"/>
                  </a:cxn>
                  <a:cxn ang="0">
                    <a:pos x="146" y="463"/>
                  </a:cxn>
                  <a:cxn ang="0">
                    <a:pos x="143" y="455"/>
                  </a:cxn>
                  <a:cxn ang="0">
                    <a:pos x="61" y="176"/>
                  </a:cxn>
                  <a:cxn ang="0">
                    <a:pos x="9" y="5"/>
                  </a:cxn>
                  <a:cxn ang="0">
                    <a:pos x="6" y="2"/>
                  </a:cxn>
                  <a:cxn ang="0">
                    <a:pos x="4" y="1"/>
                  </a:cxn>
                  <a:cxn ang="0">
                    <a:pos x="1" y="0"/>
                  </a:cxn>
                  <a:cxn ang="0">
                    <a:pos x="0" y="2"/>
                  </a:cxn>
                  <a:cxn ang="0">
                    <a:pos x="0" y="6"/>
                  </a:cxn>
                  <a:cxn ang="0">
                    <a:pos x="0" y="10"/>
                  </a:cxn>
                  <a:cxn ang="0">
                    <a:pos x="49" y="188"/>
                  </a:cxn>
                </a:cxnLst>
                <a:rect l="0" t="0" r="r" b="b"/>
                <a:pathLst>
                  <a:path w="147" h="478">
                    <a:moveTo>
                      <a:pt x="49" y="188"/>
                    </a:moveTo>
                    <a:lnTo>
                      <a:pt x="131" y="472"/>
                    </a:lnTo>
                    <a:lnTo>
                      <a:pt x="135" y="475"/>
                    </a:lnTo>
                    <a:lnTo>
                      <a:pt x="139" y="477"/>
                    </a:lnTo>
                    <a:lnTo>
                      <a:pt x="142" y="475"/>
                    </a:lnTo>
                    <a:lnTo>
                      <a:pt x="144" y="472"/>
                    </a:lnTo>
                    <a:lnTo>
                      <a:pt x="146" y="468"/>
                    </a:lnTo>
                    <a:lnTo>
                      <a:pt x="146" y="463"/>
                    </a:lnTo>
                    <a:lnTo>
                      <a:pt x="143" y="455"/>
                    </a:lnTo>
                    <a:lnTo>
                      <a:pt x="61" y="176"/>
                    </a:lnTo>
                    <a:lnTo>
                      <a:pt x="9" y="5"/>
                    </a:lnTo>
                    <a:lnTo>
                      <a:pt x="6" y="2"/>
                    </a:lnTo>
                    <a:lnTo>
                      <a:pt x="4" y="1"/>
                    </a:lnTo>
                    <a:lnTo>
                      <a:pt x="1" y="0"/>
                    </a:lnTo>
                    <a:lnTo>
                      <a:pt x="0" y="2"/>
                    </a:lnTo>
                    <a:lnTo>
                      <a:pt x="0" y="6"/>
                    </a:lnTo>
                    <a:lnTo>
                      <a:pt x="0" y="10"/>
                    </a:lnTo>
                    <a:lnTo>
                      <a:pt x="49" y="188"/>
                    </a:lnTo>
                  </a:path>
                </a:pathLst>
              </a:custGeom>
              <a:solidFill>
                <a:srgbClr val="C0C0C0"/>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64" name="Freeform 36"/>
              <p:cNvSpPr>
                <a:spLocks/>
              </p:cNvSpPr>
              <p:nvPr/>
            </p:nvSpPr>
            <p:spPr bwMode="auto">
              <a:xfrm>
                <a:off x="259" y="4290"/>
                <a:ext cx="145" cy="476"/>
              </a:xfrm>
              <a:custGeom>
                <a:avLst/>
                <a:gdLst/>
                <a:ahLst/>
                <a:cxnLst>
                  <a:cxn ang="0">
                    <a:pos x="50" y="186"/>
                  </a:cxn>
                  <a:cxn ang="0">
                    <a:pos x="131" y="471"/>
                  </a:cxn>
                  <a:cxn ang="0">
                    <a:pos x="133" y="474"/>
                  </a:cxn>
                  <a:cxn ang="0">
                    <a:pos x="138" y="476"/>
                  </a:cxn>
                  <a:cxn ang="0">
                    <a:pos x="141" y="474"/>
                  </a:cxn>
                  <a:cxn ang="0">
                    <a:pos x="144" y="473"/>
                  </a:cxn>
                  <a:cxn ang="0">
                    <a:pos x="145" y="467"/>
                  </a:cxn>
                  <a:cxn ang="0">
                    <a:pos x="145" y="462"/>
                  </a:cxn>
                  <a:cxn ang="0">
                    <a:pos x="143" y="454"/>
                  </a:cxn>
                  <a:cxn ang="0">
                    <a:pos x="61" y="174"/>
                  </a:cxn>
                  <a:cxn ang="0">
                    <a:pos x="9" y="4"/>
                  </a:cxn>
                  <a:cxn ang="0">
                    <a:pos x="6" y="2"/>
                  </a:cxn>
                  <a:cxn ang="0">
                    <a:pos x="4" y="0"/>
                  </a:cxn>
                  <a:cxn ang="0">
                    <a:pos x="2" y="0"/>
                  </a:cxn>
                  <a:cxn ang="0">
                    <a:pos x="1" y="2"/>
                  </a:cxn>
                  <a:cxn ang="0">
                    <a:pos x="0" y="5"/>
                  </a:cxn>
                  <a:cxn ang="0">
                    <a:pos x="0" y="9"/>
                  </a:cxn>
                  <a:cxn ang="0">
                    <a:pos x="50" y="186"/>
                  </a:cxn>
                </a:cxnLst>
                <a:rect l="0" t="0" r="r" b="b"/>
                <a:pathLst>
                  <a:path w="146" h="477">
                    <a:moveTo>
                      <a:pt x="50" y="186"/>
                    </a:moveTo>
                    <a:lnTo>
                      <a:pt x="131" y="471"/>
                    </a:lnTo>
                    <a:lnTo>
                      <a:pt x="133" y="474"/>
                    </a:lnTo>
                    <a:lnTo>
                      <a:pt x="138" y="476"/>
                    </a:lnTo>
                    <a:lnTo>
                      <a:pt x="141" y="474"/>
                    </a:lnTo>
                    <a:lnTo>
                      <a:pt x="144" y="473"/>
                    </a:lnTo>
                    <a:lnTo>
                      <a:pt x="145" y="467"/>
                    </a:lnTo>
                    <a:lnTo>
                      <a:pt x="145" y="462"/>
                    </a:lnTo>
                    <a:lnTo>
                      <a:pt x="143" y="454"/>
                    </a:lnTo>
                    <a:lnTo>
                      <a:pt x="61" y="174"/>
                    </a:lnTo>
                    <a:lnTo>
                      <a:pt x="9" y="4"/>
                    </a:lnTo>
                    <a:lnTo>
                      <a:pt x="6" y="2"/>
                    </a:lnTo>
                    <a:lnTo>
                      <a:pt x="4" y="0"/>
                    </a:lnTo>
                    <a:lnTo>
                      <a:pt x="2" y="0"/>
                    </a:lnTo>
                    <a:lnTo>
                      <a:pt x="1" y="2"/>
                    </a:lnTo>
                    <a:lnTo>
                      <a:pt x="0" y="5"/>
                    </a:lnTo>
                    <a:lnTo>
                      <a:pt x="0" y="9"/>
                    </a:lnTo>
                    <a:lnTo>
                      <a:pt x="50" y="186"/>
                    </a:lnTo>
                  </a:path>
                </a:pathLst>
              </a:custGeom>
              <a:solidFill>
                <a:srgbClr val="9F9F9F"/>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grpSp>
        <p:grpSp>
          <p:nvGrpSpPr>
            <p:cNvPr id="3088" name="Group 37"/>
            <p:cNvGrpSpPr>
              <a:grpSpLocks/>
            </p:cNvGrpSpPr>
            <p:nvPr/>
          </p:nvGrpSpPr>
          <p:grpSpPr bwMode="auto">
            <a:xfrm>
              <a:off x="112" y="4295"/>
              <a:ext cx="439" cy="321"/>
              <a:chOff x="112" y="4295"/>
              <a:chExt cx="439" cy="321"/>
            </a:xfrm>
          </p:grpSpPr>
          <p:sp>
            <p:nvSpPr>
              <p:cNvPr id="150566" name="Freeform 38"/>
              <p:cNvSpPr>
                <a:spLocks/>
              </p:cNvSpPr>
              <p:nvPr/>
            </p:nvSpPr>
            <p:spPr bwMode="auto">
              <a:xfrm>
                <a:off x="192" y="4304"/>
                <a:ext cx="272" cy="276"/>
              </a:xfrm>
              <a:custGeom>
                <a:avLst/>
                <a:gdLst/>
                <a:ahLst/>
                <a:cxnLst>
                  <a:cxn ang="0">
                    <a:pos x="43" y="32"/>
                  </a:cxn>
                  <a:cxn ang="0">
                    <a:pos x="69" y="13"/>
                  </a:cxn>
                  <a:cxn ang="0">
                    <a:pos x="92" y="4"/>
                  </a:cxn>
                  <a:cxn ang="0">
                    <a:pos x="123" y="0"/>
                  </a:cxn>
                  <a:cxn ang="0">
                    <a:pos x="154" y="9"/>
                  </a:cxn>
                  <a:cxn ang="0">
                    <a:pos x="194" y="36"/>
                  </a:cxn>
                  <a:cxn ang="0">
                    <a:pos x="232" y="75"/>
                  </a:cxn>
                  <a:cxn ang="0">
                    <a:pos x="265" y="128"/>
                  </a:cxn>
                  <a:cxn ang="0">
                    <a:pos x="268" y="156"/>
                  </a:cxn>
                  <a:cxn ang="0">
                    <a:pos x="261" y="146"/>
                  </a:cxn>
                  <a:cxn ang="0">
                    <a:pos x="253" y="138"/>
                  </a:cxn>
                  <a:cxn ang="0">
                    <a:pos x="242" y="133"/>
                  </a:cxn>
                  <a:cxn ang="0">
                    <a:pos x="232" y="132"/>
                  </a:cxn>
                  <a:cxn ang="0">
                    <a:pos x="220" y="133"/>
                  </a:cxn>
                  <a:cxn ang="0">
                    <a:pos x="209" y="137"/>
                  </a:cxn>
                  <a:cxn ang="0">
                    <a:pos x="201" y="144"/>
                  </a:cxn>
                  <a:cxn ang="0">
                    <a:pos x="193" y="155"/>
                  </a:cxn>
                  <a:cxn ang="0">
                    <a:pos x="187" y="167"/>
                  </a:cxn>
                  <a:cxn ang="0">
                    <a:pos x="184" y="181"/>
                  </a:cxn>
                  <a:cxn ang="0">
                    <a:pos x="186" y="196"/>
                  </a:cxn>
                  <a:cxn ang="0">
                    <a:pos x="166" y="150"/>
                  </a:cxn>
                  <a:cxn ang="0">
                    <a:pos x="99" y="225"/>
                  </a:cxn>
                  <a:cxn ang="0">
                    <a:pos x="99" y="231"/>
                  </a:cxn>
                  <a:cxn ang="0">
                    <a:pos x="92" y="221"/>
                  </a:cxn>
                  <a:cxn ang="0">
                    <a:pos x="83" y="212"/>
                  </a:cxn>
                  <a:cxn ang="0">
                    <a:pos x="73" y="207"/>
                  </a:cxn>
                  <a:cxn ang="0">
                    <a:pos x="63" y="204"/>
                  </a:cxn>
                  <a:cxn ang="0">
                    <a:pos x="53" y="206"/>
                  </a:cxn>
                  <a:cxn ang="0">
                    <a:pos x="43" y="208"/>
                  </a:cxn>
                  <a:cxn ang="0">
                    <a:pos x="33" y="214"/>
                  </a:cxn>
                  <a:cxn ang="0">
                    <a:pos x="25" y="222"/>
                  </a:cxn>
                  <a:cxn ang="0">
                    <a:pos x="19" y="231"/>
                  </a:cxn>
                  <a:cxn ang="0">
                    <a:pos x="15" y="243"/>
                  </a:cxn>
                  <a:cxn ang="0">
                    <a:pos x="14" y="258"/>
                  </a:cxn>
                  <a:cxn ang="0">
                    <a:pos x="17" y="275"/>
                  </a:cxn>
                  <a:cxn ang="0">
                    <a:pos x="3" y="229"/>
                  </a:cxn>
                  <a:cxn ang="0">
                    <a:pos x="0" y="173"/>
                  </a:cxn>
                  <a:cxn ang="0">
                    <a:pos x="4" y="119"/>
                  </a:cxn>
                  <a:cxn ang="0">
                    <a:pos x="30" y="48"/>
                  </a:cxn>
                </a:cxnLst>
                <a:rect l="0" t="0" r="r" b="b"/>
                <a:pathLst>
                  <a:path w="273" h="276">
                    <a:moveTo>
                      <a:pt x="30" y="48"/>
                    </a:moveTo>
                    <a:lnTo>
                      <a:pt x="43" y="32"/>
                    </a:lnTo>
                    <a:lnTo>
                      <a:pt x="55" y="21"/>
                    </a:lnTo>
                    <a:lnTo>
                      <a:pt x="69" y="13"/>
                    </a:lnTo>
                    <a:lnTo>
                      <a:pt x="78" y="8"/>
                    </a:lnTo>
                    <a:lnTo>
                      <a:pt x="92" y="4"/>
                    </a:lnTo>
                    <a:lnTo>
                      <a:pt x="108" y="0"/>
                    </a:lnTo>
                    <a:lnTo>
                      <a:pt x="123" y="0"/>
                    </a:lnTo>
                    <a:lnTo>
                      <a:pt x="144" y="4"/>
                    </a:lnTo>
                    <a:lnTo>
                      <a:pt x="154" y="9"/>
                    </a:lnTo>
                    <a:lnTo>
                      <a:pt x="173" y="20"/>
                    </a:lnTo>
                    <a:lnTo>
                      <a:pt x="194" y="36"/>
                    </a:lnTo>
                    <a:lnTo>
                      <a:pt x="213" y="55"/>
                    </a:lnTo>
                    <a:lnTo>
                      <a:pt x="232" y="75"/>
                    </a:lnTo>
                    <a:lnTo>
                      <a:pt x="247" y="105"/>
                    </a:lnTo>
                    <a:lnTo>
                      <a:pt x="265" y="128"/>
                    </a:lnTo>
                    <a:lnTo>
                      <a:pt x="272" y="165"/>
                    </a:lnTo>
                    <a:lnTo>
                      <a:pt x="268" y="156"/>
                    </a:lnTo>
                    <a:lnTo>
                      <a:pt x="265" y="150"/>
                    </a:lnTo>
                    <a:lnTo>
                      <a:pt x="261" y="146"/>
                    </a:lnTo>
                    <a:lnTo>
                      <a:pt x="256" y="142"/>
                    </a:lnTo>
                    <a:lnTo>
                      <a:pt x="253" y="138"/>
                    </a:lnTo>
                    <a:lnTo>
                      <a:pt x="247" y="136"/>
                    </a:lnTo>
                    <a:lnTo>
                      <a:pt x="242" y="133"/>
                    </a:lnTo>
                    <a:lnTo>
                      <a:pt x="237" y="132"/>
                    </a:lnTo>
                    <a:lnTo>
                      <a:pt x="232" y="132"/>
                    </a:lnTo>
                    <a:lnTo>
                      <a:pt x="226" y="132"/>
                    </a:lnTo>
                    <a:lnTo>
                      <a:pt x="220" y="133"/>
                    </a:lnTo>
                    <a:lnTo>
                      <a:pt x="215" y="134"/>
                    </a:lnTo>
                    <a:lnTo>
                      <a:pt x="209" y="137"/>
                    </a:lnTo>
                    <a:lnTo>
                      <a:pt x="205" y="141"/>
                    </a:lnTo>
                    <a:lnTo>
                      <a:pt x="201" y="144"/>
                    </a:lnTo>
                    <a:lnTo>
                      <a:pt x="196" y="149"/>
                    </a:lnTo>
                    <a:lnTo>
                      <a:pt x="193" y="155"/>
                    </a:lnTo>
                    <a:lnTo>
                      <a:pt x="190" y="161"/>
                    </a:lnTo>
                    <a:lnTo>
                      <a:pt x="187" y="167"/>
                    </a:lnTo>
                    <a:lnTo>
                      <a:pt x="186" y="175"/>
                    </a:lnTo>
                    <a:lnTo>
                      <a:pt x="184" y="181"/>
                    </a:lnTo>
                    <a:lnTo>
                      <a:pt x="185" y="190"/>
                    </a:lnTo>
                    <a:lnTo>
                      <a:pt x="186" y="196"/>
                    </a:lnTo>
                    <a:lnTo>
                      <a:pt x="187" y="203"/>
                    </a:lnTo>
                    <a:lnTo>
                      <a:pt x="166" y="150"/>
                    </a:lnTo>
                    <a:lnTo>
                      <a:pt x="98" y="175"/>
                    </a:lnTo>
                    <a:lnTo>
                      <a:pt x="99" y="225"/>
                    </a:lnTo>
                    <a:lnTo>
                      <a:pt x="102" y="239"/>
                    </a:lnTo>
                    <a:lnTo>
                      <a:pt x="99" y="231"/>
                    </a:lnTo>
                    <a:lnTo>
                      <a:pt x="96" y="226"/>
                    </a:lnTo>
                    <a:lnTo>
                      <a:pt x="92" y="221"/>
                    </a:lnTo>
                    <a:lnTo>
                      <a:pt x="87" y="217"/>
                    </a:lnTo>
                    <a:lnTo>
                      <a:pt x="83" y="212"/>
                    </a:lnTo>
                    <a:lnTo>
                      <a:pt x="78" y="210"/>
                    </a:lnTo>
                    <a:lnTo>
                      <a:pt x="73" y="207"/>
                    </a:lnTo>
                    <a:lnTo>
                      <a:pt x="68" y="206"/>
                    </a:lnTo>
                    <a:lnTo>
                      <a:pt x="63" y="204"/>
                    </a:lnTo>
                    <a:lnTo>
                      <a:pt x="58" y="204"/>
                    </a:lnTo>
                    <a:lnTo>
                      <a:pt x="53" y="206"/>
                    </a:lnTo>
                    <a:lnTo>
                      <a:pt x="48" y="206"/>
                    </a:lnTo>
                    <a:lnTo>
                      <a:pt x="43" y="208"/>
                    </a:lnTo>
                    <a:lnTo>
                      <a:pt x="38" y="211"/>
                    </a:lnTo>
                    <a:lnTo>
                      <a:pt x="33" y="214"/>
                    </a:lnTo>
                    <a:lnTo>
                      <a:pt x="28" y="218"/>
                    </a:lnTo>
                    <a:lnTo>
                      <a:pt x="25" y="222"/>
                    </a:lnTo>
                    <a:lnTo>
                      <a:pt x="22" y="226"/>
                    </a:lnTo>
                    <a:lnTo>
                      <a:pt x="19" y="231"/>
                    </a:lnTo>
                    <a:lnTo>
                      <a:pt x="17" y="238"/>
                    </a:lnTo>
                    <a:lnTo>
                      <a:pt x="15" y="243"/>
                    </a:lnTo>
                    <a:lnTo>
                      <a:pt x="14" y="252"/>
                    </a:lnTo>
                    <a:lnTo>
                      <a:pt x="14" y="258"/>
                    </a:lnTo>
                    <a:lnTo>
                      <a:pt x="15" y="264"/>
                    </a:lnTo>
                    <a:lnTo>
                      <a:pt x="17" y="275"/>
                    </a:lnTo>
                    <a:lnTo>
                      <a:pt x="12" y="262"/>
                    </a:lnTo>
                    <a:lnTo>
                      <a:pt x="3" y="229"/>
                    </a:lnTo>
                    <a:lnTo>
                      <a:pt x="2" y="207"/>
                    </a:lnTo>
                    <a:lnTo>
                      <a:pt x="0" y="173"/>
                    </a:lnTo>
                    <a:lnTo>
                      <a:pt x="0" y="144"/>
                    </a:lnTo>
                    <a:lnTo>
                      <a:pt x="4" y="119"/>
                    </a:lnTo>
                    <a:lnTo>
                      <a:pt x="11" y="84"/>
                    </a:lnTo>
                    <a:lnTo>
                      <a:pt x="30" y="48"/>
                    </a:lnTo>
                  </a:path>
                </a:pathLst>
              </a:custGeom>
              <a:solidFill>
                <a:srgbClr val="FFFFFF"/>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sp>
            <p:nvSpPr>
              <p:cNvPr id="150567" name="Freeform 39"/>
              <p:cNvSpPr>
                <a:spLocks/>
              </p:cNvSpPr>
              <p:nvPr/>
            </p:nvSpPr>
            <p:spPr bwMode="auto">
              <a:xfrm>
                <a:off x="112" y="4295"/>
                <a:ext cx="439" cy="321"/>
              </a:xfrm>
              <a:custGeom>
                <a:avLst/>
                <a:gdLst/>
                <a:ahLst/>
                <a:cxnLst>
                  <a:cxn ang="0">
                    <a:pos x="146" y="22"/>
                  </a:cxn>
                  <a:cxn ang="0">
                    <a:pos x="113" y="43"/>
                  </a:cxn>
                  <a:cxn ang="0">
                    <a:pos x="83" y="67"/>
                  </a:cxn>
                  <a:cxn ang="0">
                    <a:pos x="57" y="96"/>
                  </a:cxn>
                  <a:cxn ang="0">
                    <a:pos x="31" y="134"/>
                  </a:cxn>
                  <a:cxn ang="0">
                    <a:pos x="12" y="177"/>
                  </a:cxn>
                  <a:cxn ang="0">
                    <a:pos x="1" y="227"/>
                  </a:cxn>
                  <a:cxn ang="0">
                    <a:pos x="0" y="278"/>
                  </a:cxn>
                  <a:cxn ang="0">
                    <a:pos x="9" y="320"/>
                  </a:cxn>
                  <a:cxn ang="0">
                    <a:pos x="10" y="282"/>
                  </a:cxn>
                  <a:cxn ang="0">
                    <a:pos x="29" y="258"/>
                  </a:cxn>
                  <a:cxn ang="0">
                    <a:pos x="55" y="250"/>
                  </a:cxn>
                  <a:cxn ang="0">
                    <a:pos x="81" y="260"/>
                  </a:cxn>
                  <a:cxn ang="0">
                    <a:pos x="94" y="276"/>
                  </a:cxn>
                  <a:cxn ang="0">
                    <a:pos x="84" y="229"/>
                  </a:cxn>
                  <a:cxn ang="0">
                    <a:pos x="81" y="178"/>
                  </a:cxn>
                  <a:cxn ang="0">
                    <a:pos x="85" y="129"/>
                  </a:cxn>
                  <a:cxn ang="0">
                    <a:pos x="96" y="91"/>
                  </a:cxn>
                  <a:cxn ang="0">
                    <a:pos x="113" y="57"/>
                  </a:cxn>
                  <a:cxn ang="0">
                    <a:pos x="138" y="30"/>
                  </a:cxn>
                  <a:cxn ang="0">
                    <a:pos x="149" y="30"/>
                  </a:cxn>
                  <a:cxn ang="0">
                    <a:pos x="146" y="71"/>
                  </a:cxn>
                  <a:cxn ang="0">
                    <a:pos x="150" y="116"/>
                  </a:cxn>
                  <a:cxn ang="0">
                    <a:pos x="161" y="172"/>
                  </a:cxn>
                  <a:cxn ang="0">
                    <a:pos x="174" y="220"/>
                  </a:cxn>
                  <a:cxn ang="0">
                    <a:pos x="179" y="231"/>
                  </a:cxn>
                  <a:cxn ang="0">
                    <a:pos x="189" y="196"/>
                  </a:cxn>
                  <a:cxn ang="0">
                    <a:pos x="217" y="178"/>
                  </a:cxn>
                  <a:cxn ang="0">
                    <a:pos x="247" y="184"/>
                  </a:cxn>
                  <a:cxn ang="0">
                    <a:pos x="262" y="198"/>
                  </a:cxn>
                  <a:cxn ang="0">
                    <a:pos x="248" y="158"/>
                  </a:cxn>
                  <a:cxn ang="0">
                    <a:pos x="231" y="115"/>
                  </a:cxn>
                  <a:cxn ang="0">
                    <a:pos x="211" y="75"/>
                  </a:cxn>
                  <a:cxn ang="0">
                    <a:pos x="192" y="44"/>
                  </a:cxn>
                  <a:cxn ang="0">
                    <a:pos x="170" y="20"/>
                  </a:cxn>
                  <a:cxn ang="0">
                    <a:pos x="183" y="12"/>
                  </a:cxn>
                  <a:cxn ang="0">
                    <a:pos x="217" y="14"/>
                  </a:cxn>
                  <a:cxn ang="0">
                    <a:pos x="251" y="30"/>
                  </a:cxn>
                  <a:cxn ang="0">
                    <a:pos x="278" y="52"/>
                  </a:cxn>
                  <a:cxn ang="0">
                    <a:pos x="303" y="80"/>
                  </a:cxn>
                  <a:cxn ang="0">
                    <a:pos x="324" y="112"/>
                  </a:cxn>
                  <a:cxn ang="0">
                    <a:pos x="341" y="149"/>
                  </a:cxn>
                  <a:cxn ang="0">
                    <a:pos x="350" y="157"/>
                  </a:cxn>
                  <a:cxn ang="0">
                    <a:pos x="360" y="125"/>
                  </a:cxn>
                  <a:cxn ang="0">
                    <a:pos x="383" y="106"/>
                  </a:cxn>
                  <a:cxn ang="0">
                    <a:pos x="407" y="106"/>
                  </a:cxn>
                  <a:cxn ang="0">
                    <a:pos x="430" y="125"/>
                  </a:cxn>
                  <a:cxn ang="0">
                    <a:pos x="430" y="116"/>
                  </a:cxn>
                  <a:cxn ang="0">
                    <a:pos x="411" y="83"/>
                  </a:cxn>
                  <a:cxn ang="0">
                    <a:pos x="387" y="53"/>
                  </a:cxn>
                  <a:cxn ang="0">
                    <a:pos x="356" y="29"/>
                  </a:cxn>
                  <a:cxn ang="0">
                    <a:pos x="324" y="13"/>
                  </a:cxn>
                  <a:cxn ang="0">
                    <a:pos x="291" y="4"/>
                  </a:cxn>
                  <a:cxn ang="0">
                    <a:pos x="256" y="0"/>
                  </a:cxn>
                  <a:cxn ang="0">
                    <a:pos x="217" y="1"/>
                  </a:cxn>
                  <a:cxn ang="0">
                    <a:pos x="180" y="9"/>
                  </a:cxn>
                </a:cxnLst>
                <a:rect l="0" t="0" r="r" b="b"/>
                <a:pathLst>
                  <a:path w="439" h="321">
                    <a:moveTo>
                      <a:pt x="172" y="12"/>
                    </a:moveTo>
                    <a:lnTo>
                      <a:pt x="162" y="16"/>
                    </a:lnTo>
                    <a:lnTo>
                      <a:pt x="157" y="17"/>
                    </a:lnTo>
                    <a:lnTo>
                      <a:pt x="152" y="20"/>
                    </a:lnTo>
                    <a:lnTo>
                      <a:pt x="146" y="22"/>
                    </a:lnTo>
                    <a:lnTo>
                      <a:pt x="138" y="26"/>
                    </a:lnTo>
                    <a:lnTo>
                      <a:pt x="132" y="30"/>
                    </a:lnTo>
                    <a:lnTo>
                      <a:pt x="126" y="33"/>
                    </a:lnTo>
                    <a:lnTo>
                      <a:pt x="119" y="38"/>
                    </a:lnTo>
                    <a:lnTo>
                      <a:pt x="113" y="43"/>
                    </a:lnTo>
                    <a:lnTo>
                      <a:pt x="107" y="47"/>
                    </a:lnTo>
                    <a:lnTo>
                      <a:pt x="101" y="52"/>
                    </a:lnTo>
                    <a:lnTo>
                      <a:pt x="94" y="57"/>
                    </a:lnTo>
                    <a:lnTo>
                      <a:pt x="88" y="61"/>
                    </a:lnTo>
                    <a:lnTo>
                      <a:pt x="83" y="67"/>
                    </a:lnTo>
                    <a:lnTo>
                      <a:pt x="77" y="72"/>
                    </a:lnTo>
                    <a:lnTo>
                      <a:pt x="72" y="79"/>
                    </a:lnTo>
                    <a:lnTo>
                      <a:pt x="66" y="84"/>
                    </a:lnTo>
                    <a:lnTo>
                      <a:pt x="61" y="90"/>
                    </a:lnTo>
                    <a:lnTo>
                      <a:pt x="57" y="96"/>
                    </a:lnTo>
                    <a:lnTo>
                      <a:pt x="51" y="103"/>
                    </a:lnTo>
                    <a:lnTo>
                      <a:pt x="46" y="110"/>
                    </a:lnTo>
                    <a:lnTo>
                      <a:pt x="41" y="118"/>
                    </a:lnTo>
                    <a:lnTo>
                      <a:pt x="36" y="126"/>
                    </a:lnTo>
                    <a:lnTo>
                      <a:pt x="31" y="134"/>
                    </a:lnTo>
                    <a:lnTo>
                      <a:pt x="27" y="141"/>
                    </a:lnTo>
                    <a:lnTo>
                      <a:pt x="23" y="150"/>
                    </a:lnTo>
                    <a:lnTo>
                      <a:pt x="18" y="160"/>
                    </a:lnTo>
                    <a:lnTo>
                      <a:pt x="15" y="169"/>
                    </a:lnTo>
                    <a:lnTo>
                      <a:pt x="12" y="177"/>
                    </a:lnTo>
                    <a:lnTo>
                      <a:pt x="9" y="186"/>
                    </a:lnTo>
                    <a:lnTo>
                      <a:pt x="6" y="196"/>
                    </a:lnTo>
                    <a:lnTo>
                      <a:pt x="4" y="207"/>
                    </a:lnTo>
                    <a:lnTo>
                      <a:pt x="3" y="216"/>
                    </a:lnTo>
                    <a:lnTo>
                      <a:pt x="1" y="227"/>
                    </a:lnTo>
                    <a:lnTo>
                      <a:pt x="0" y="239"/>
                    </a:lnTo>
                    <a:lnTo>
                      <a:pt x="0" y="250"/>
                    </a:lnTo>
                    <a:lnTo>
                      <a:pt x="0" y="260"/>
                    </a:lnTo>
                    <a:lnTo>
                      <a:pt x="0" y="270"/>
                    </a:lnTo>
                    <a:lnTo>
                      <a:pt x="0" y="278"/>
                    </a:lnTo>
                    <a:lnTo>
                      <a:pt x="1" y="286"/>
                    </a:lnTo>
                    <a:lnTo>
                      <a:pt x="3" y="294"/>
                    </a:lnTo>
                    <a:lnTo>
                      <a:pt x="4" y="302"/>
                    </a:lnTo>
                    <a:lnTo>
                      <a:pt x="6" y="310"/>
                    </a:lnTo>
                    <a:lnTo>
                      <a:pt x="9" y="320"/>
                    </a:lnTo>
                    <a:lnTo>
                      <a:pt x="7" y="310"/>
                    </a:lnTo>
                    <a:lnTo>
                      <a:pt x="7" y="302"/>
                    </a:lnTo>
                    <a:lnTo>
                      <a:pt x="7" y="295"/>
                    </a:lnTo>
                    <a:lnTo>
                      <a:pt x="9" y="289"/>
                    </a:lnTo>
                    <a:lnTo>
                      <a:pt x="10" y="282"/>
                    </a:lnTo>
                    <a:lnTo>
                      <a:pt x="13" y="276"/>
                    </a:lnTo>
                    <a:lnTo>
                      <a:pt x="16" y="271"/>
                    </a:lnTo>
                    <a:lnTo>
                      <a:pt x="21" y="264"/>
                    </a:lnTo>
                    <a:lnTo>
                      <a:pt x="25" y="260"/>
                    </a:lnTo>
                    <a:lnTo>
                      <a:pt x="29" y="258"/>
                    </a:lnTo>
                    <a:lnTo>
                      <a:pt x="33" y="255"/>
                    </a:lnTo>
                    <a:lnTo>
                      <a:pt x="39" y="252"/>
                    </a:lnTo>
                    <a:lnTo>
                      <a:pt x="45" y="251"/>
                    </a:lnTo>
                    <a:lnTo>
                      <a:pt x="50" y="250"/>
                    </a:lnTo>
                    <a:lnTo>
                      <a:pt x="55" y="250"/>
                    </a:lnTo>
                    <a:lnTo>
                      <a:pt x="60" y="251"/>
                    </a:lnTo>
                    <a:lnTo>
                      <a:pt x="66" y="252"/>
                    </a:lnTo>
                    <a:lnTo>
                      <a:pt x="72" y="255"/>
                    </a:lnTo>
                    <a:lnTo>
                      <a:pt x="75" y="258"/>
                    </a:lnTo>
                    <a:lnTo>
                      <a:pt x="81" y="260"/>
                    </a:lnTo>
                    <a:lnTo>
                      <a:pt x="85" y="266"/>
                    </a:lnTo>
                    <a:lnTo>
                      <a:pt x="89" y="271"/>
                    </a:lnTo>
                    <a:lnTo>
                      <a:pt x="93" y="278"/>
                    </a:lnTo>
                    <a:lnTo>
                      <a:pt x="96" y="285"/>
                    </a:lnTo>
                    <a:lnTo>
                      <a:pt x="94" y="276"/>
                    </a:lnTo>
                    <a:lnTo>
                      <a:pt x="92" y="268"/>
                    </a:lnTo>
                    <a:lnTo>
                      <a:pt x="89" y="259"/>
                    </a:lnTo>
                    <a:lnTo>
                      <a:pt x="87" y="248"/>
                    </a:lnTo>
                    <a:lnTo>
                      <a:pt x="86" y="239"/>
                    </a:lnTo>
                    <a:lnTo>
                      <a:pt x="84" y="229"/>
                    </a:lnTo>
                    <a:lnTo>
                      <a:pt x="83" y="220"/>
                    </a:lnTo>
                    <a:lnTo>
                      <a:pt x="82" y="211"/>
                    </a:lnTo>
                    <a:lnTo>
                      <a:pt x="81" y="200"/>
                    </a:lnTo>
                    <a:lnTo>
                      <a:pt x="81" y="189"/>
                    </a:lnTo>
                    <a:lnTo>
                      <a:pt x="81" y="178"/>
                    </a:lnTo>
                    <a:lnTo>
                      <a:pt x="81" y="166"/>
                    </a:lnTo>
                    <a:lnTo>
                      <a:pt x="82" y="155"/>
                    </a:lnTo>
                    <a:lnTo>
                      <a:pt x="83" y="147"/>
                    </a:lnTo>
                    <a:lnTo>
                      <a:pt x="84" y="138"/>
                    </a:lnTo>
                    <a:lnTo>
                      <a:pt x="85" y="129"/>
                    </a:lnTo>
                    <a:lnTo>
                      <a:pt x="87" y="119"/>
                    </a:lnTo>
                    <a:lnTo>
                      <a:pt x="90" y="111"/>
                    </a:lnTo>
                    <a:lnTo>
                      <a:pt x="92" y="103"/>
                    </a:lnTo>
                    <a:lnTo>
                      <a:pt x="93" y="96"/>
                    </a:lnTo>
                    <a:lnTo>
                      <a:pt x="96" y="91"/>
                    </a:lnTo>
                    <a:lnTo>
                      <a:pt x="99" y="86"/>
                    </a:lnTo>
                    <a:lnTo>
                      <a:pt x="102" y="77"/>
                    </a:lnTo>
                    <a:lnTo>
                      <a:pt x="105" y="69"/>
                    </a:lnTo>
                    <a:lnTo>
                      <a:pt x="109" y="63"/>
                    </a:lnTo>
                    <a:lnTo>
                      <a:pt x="113" y="57"/>
                    </a:lnTo>
                    <a:lnTo>
                      <a:pt x="117" y="52"/>
                    </a:lnTo>
                    <a:lnTo>
                      <a:pt x="123" y="45"/>
                    </a:lnTo>
                    <a:lnTo>
                      <a:pt x="127" y="40"/>
                    </a:lnTo>
                    <a:lnTo>
                      <a:pt x="132" y="34"/>
                    </a:lnTo>
                    <a:lnTo>
                      <a:pt x="138" y="30"/>
                    </a:lnTo>
                    <a:lnTo>
                      <a:pt x="144" y="26"/>
                    </a:lnTo>
                    <a:lnTo>
                      <a:pt x="150" y="22"/>
                    </a:lnTo>
                    <a:lnTo>
                      <a:pt x="154" y="21"/>
                    </a:lnTo>
                    <a:lnTo>
                      <a:pt x="151" y="25"/>
                    </a:lnTo>
                    <a:lnTo>
                      <a:pt x="149" y="30"/>
                    </a:lnTo>
                    <a:lnTo>
                      <a:pt x="147" y="38"/>
                    </a:lnTo>
                    <a:lnTo>
                      <a:pt x="147" y="47"/>
                    </a:lnTo>
                    <a:lnTo>
                      <a:pt x="146" y="53"/>
                    </a:lnTo>
                    <a:lnTo>
                      <a:pt x="146" y="63"/>
                    </a:lnTo>
                    <a:lnTo>
                      <a:pt x="146" y="71"/>
                    </a:lnTo>
                    <a:lnTo>
                      <a:pt x="146" y="77"/>
                    </a:lnTo>
                    <a:lnTo>
                      <a:pt x="147" y="87"/>
                    </a:lnTo>
                    <a:lnTo>
                      <a:pt x="147" y="98"/>
                    </a:lnTo>
                    <a:lnTo>
                      <a:pt x="149" y="107"/>
                    </a:lnTo>
                    <a:lnTo>
                      <a:pt x="150" y="116"/>
                    </a:lnTo>
                    <a:lnTo>
                      <a:pt x="152" y="129"/>
                    </a:lnTo>
                    <a:lnTo>
                      <a:pt x="154" y="139"/>
                    </a:lnTo>
                    <a:lnTo>
                      <a:pt x="156" y="151"/>
                    </a:lnTo>
                    <a:lnTo>
                      <a:pt x="159" y="162"/>
                    </a:lnTo>
                    <a:lnTo>
                      <a:pt x="161" y="172"/>
                    </a:lnTo>
                    <a:lnTo>
                      <a:pt x="163" y="181"/>
                    </a:lnTo>
                    <a:lnTo>
                      <a:pt x="165" y="190"/>
                    </a:lnTo>
                    <a:lnTo>
                      <a:pt x="168" y="200"/>
                    </a:lnTo>
                    <a:lnTo>
                      <a:pt x="171" y="209"/>
                    </a:lnTo>
                    <a:lnTo>
                      <a:pt x="174" y="220"/>
                    </a:lnTo>
                    <a:lnTo>
                      <a:pt x="176" y="229"/>
                    </a:lnTo>
                    <a:lnTo>
                      <a:pt x="178" y="237"/>
                    </a:lnTo>
                    <a:lnTo>
                      <a:pt x="181" y="248"/>
                    </a:lnTo>
                    <a:lnTo>
                      <a:pt x="180" y="240"/>
                    </a:lnTo>
                    <a:lnTo>
                      <a:pt x="179" y="231"/>
                    </a:lnTo>
                    <a:lnTo>
                      <a:pt x="180" y="223"/>
                    </a:lnTo>
                    <a:lnTo>
                      <a:pt x="180" y="216"/>
                    </a:lnTo>
                    <a:lnTo>
                      <a:pt x="183" y="209"/>
                    </a:lnTo>
                    <a:lnTo>
                      <a:pt x="186" y="203"/>
                    </a:lnTo>
                    <a:lnTo>
                      <a:pt x="189" y="196"/>
                    </a:lnTo>
                    <a:lnTo>
                      <a:pt x="193" y="190"/>
                    </a:lnTo>
                    <a:lnTo>
                      <a:pt x="198" y="186"/>
                    </a:lnTo>
                    <a:lnTo>
                      <a:pt x="204" y="182"/>
                    </a:lnTo>
                    <a:lnTo>
                      <a:pt x="210" y="178"/>
                    </a:lnTo>
                    <a:lnTo>
                      <a:pt x="217" y="178"/>
                    </a:lnTo>
                    <a:lnTo>
                      <a:pt x="223" y="177"/>
                    </a:lnTo>
                    <a:lnTo>
                      <a:pt x="230" y="177"/>
                    </a:lnTo>
                    <a:lnTo>
                      <a:pt x="236" y="178"/>
                    </a:lnTo>
                    <a:lnTo>
                      <a:pt x="243" y="181"/>
                    </a:lnTo>
                    <a:lnTo>
                      <a:pt x="247" y="184"/>
                    </a:lnTo>
                    <a:lnTo>
                      <a:pt x="252" y="188"/>
                    </a:lnTo>
                    <a:lnTo>
                      <a:pt x="256" y="193"/>
                    </a:lnTo>
                    <a:lnTo>
                      <a:pt x="261" y="198"/>
                    </a:lnTo>
                    <a:lnTo>
                      <a:pt x="267" y="212"/>
                    </a:lnTo>
                    <a:lnTo>
                      <a:pt x="262" y="198"/>
                    </a:lnTo>
                    <a:lnTo>
                      <a:pt x="259" y="190"/>
                    </a:lnTo>
                    <a:lnTo>
                      <a:pt x="257" y="184"/>
                    </a:lnTo>
                    <a:lnTo>
                      <a:pt x="255" y="176"/>
                    </a:lnTo>
                    <a:lnTo>
                      <a:pt x="252" y="168"/>
                    </a:lnTo>
                    <a:lnTo>
                      <a:pt x="248" y="158"/>
                    </a:lnTo>
                    <a:lnTo>
                      <a:pt x="244" y="149"/>
                    </a:lnTo>
                    <a:lnTo>
                      <a:pt x="241" y="139"/>
                    </a:lnTo>
                    <a:lnTo>
                      <a:pt x="238" y="131"/>
                    </a:lnTo>
                    <a:lnTo>
                      <a:pt x="234" y="123"/>
                    </a:lnTo>
                    <a:lnTo>
                      <a:pt x="231" y="115"/>
                    </a:lnTo>
                    <a:lnTo>
                      <a:pt x="227" y="106"/>
                    </a:lnTo>
                    <a:lnTo>
                      <a:pt x="222" y="98"/>
                    </a:lnTo>
                    <a:lnTo>
                      <a:pt x="219" y="90"/>
                    </a:lnTo>
                    <a:lnTo>
                      <a:pt x="215" y="83"/>
                    </a:lnTo>
                    <a:lnTo>
                      <a:pt x="211" y="75"/>
                    </a:lnTo>
                    <a:lnTo>
                      <a:pt x="207" y="68"/>
                    </a:lnTo>
                    <a:lnTo>
                      <a:pt x="204" y="61"/>
                    </a:lnTo>
                    <a:lnTo>
                      <a:pt x="201" y="55"/>
                    </a:lnTo>
                    <a:lnTo>
                      <a:pt x="196" y="49"/>
                    </a:lnTo>
                    <a:lnTo>
                      <a:pt x="192" y="44"/>
                    </a:lnTo>
                    <a:lnTo>
                      <a:pt x="188" y="37"/>
                    </a:lnTo>
                    <a:lnTo>
                      <a:pt x="184" y="32"/>
                    </a:lnTo>
                    <a:lnTo>
                      <a:pt x="180" y="28"/>
                    </a:lnTo>
                    <a:lnTo>
                      <a:pt x="175" y="24"/>
                    </a:lnTo>
                    <a:lnTo>
                      <a:pt x="170" y="20"/>
                    </a:lnTo>
                    <a:lnTo>
                      <a:pt x="165" y="18"/>
                    </a:lnTo>
                    <a:lnTo>
                      <a:pt x="161" y="17"/>
                    </a:lnTo>
                    <a:lnTo>
                      <a:pt x="169" y="14"/>
                    </a:lnTo>
                    <a:lnTo>
                      <a:pt x="176" y="13"/>
                    </a:lnTo>
                    <a:lnTo>
                      <a:pt x="183" y="12"/>
                    </a:lnTo>
                    <a:lnTo>
                      <a:pt x="190" y="12"/>
                    </a:lnTo>
                    <a:lnTo>
                      <a:pt x="198" y="12"/>
                    </a:lnTo>
                    <a:lnTo>
                      <a:pt x="205" y="12"/>
                    </a:lnTo>
                    <a:lnTo>
                      <a:pt x="211" y="13"/>
                    </a:lnTo>
                    <a:lnTo>
                      <a:pt x="217" y="14"/>
                    </a:lnTo>
                    <a:lnTo>
                      <a:pt x="224" y="17"/>
                    </a:lnTo>
                    <a:lnTo>
                      <a:pt x="231" y="20"/>
                    </a:lnTo>
                    <a:lnTo>
                      <a:pt x="238" y="24"/>
                    </a:lnTo>
                    <a:lnTo>
                      <a:pt x="245" y="26"/>
                    </a:lnTo>
                    <a:lnTo>
                      <a:pt x="251" y="30"/>
                    </a:lnTo>
                    <a:lnTo>
                      <a:pt x="256" y="33"/>
                    </a:lnTo>
                    <a:lnTo>
                      <a:pt x="261" y="37"/>
                    </a:lnTo>
                    <a:lnTo>
                      <a:pt x="267" y="43"/>
                    </a:lnTo>
                    <a:lnTo>
                      <a:pt x="273" y="47"/>
                    </a:lnTo>
                    <a:lnTo>
                      <a:pt x="278" y="52"/>
                    </a:lnTo>
                    <a:lnTo>
                      <a:pt x="284" y="57"/>
                    </a:lnTo>
                    <a:lnTo>
                      <a:pt x="289" y="63"/>
                    </a:lnTo>
                    <a:lnTo>
                      <a:pt x="294" y="68"/>
                    </a:lnTo>
                    <a:lnTo>
                      <a:pt x="298" y="73"/>
                    </a:lnTo>
                    <a:lnTo>
                      <a:pt x="303" y="80"/>
                    </a:lnTo>
                    <a:lnTo>
                      <a:pt x="308" y="87"/>
                    </a:lnTo>
                    <a:lnTo>
                      <a:pt x="312" y="92"/>
                    </a:lnTo>
                    <a:lnTo>
                      <a:pt x="315" y="99"/>
                    </a:lnTo>
                    <a:lnTo>
                      <a:pt x="320" y="106"/>
                    </a:lnTo>
                    <a:lnTo>
                      <a:pt x="324" y="112"/>
                    </a:lnTo>
                    <a:lnTo>
                      <a:pt x="327" y="119"/>
                    </a:lnTo>
                    <a:lnTo>
                      <a:pt x="331" y="126"/>
                    </a:lnTo>
                    <a:lnTo>
                      <a:pt x="335" y="134"/>
                    </a:lnTo>
                    <a:lnTo>
                      <a:pt x="338" y="141"/>
                    </a:lnTo>
                    <a:lnTo>
                      <a:pt x="341" y="149"/>
                    </a:lnTo>
                    <a:lnTo>
                      <a:pt x="345" y="157"/>
                    </a:lnTo>
                    <a:lnTo>
                      <a:pt x="348" y="165"/>
                    </a:lnTo>
                    <a:lnTo>
                      <a:pt x="351" y="176"/>
                    </a:lnTo>
                    <a:lnTo>
                      <a:pt x="350" y="164"/>
                    </a:lnTo>
                    <a:lnTo>
                      <a:pt x="350" y="157"/>
                    </a:lnTo>
                    <a:lnTo>
                      <a:pt x="350" y="149"/>
                    </a:lnTo>
                    <a:lnTo>
                      <a:pt x="351" y="142"/>
                    </a:lnTo>
                    <a:lnTo>
                      <a:pt x="354" y="135"/>
                    </a:lnTo>
                    <a:lnTo>
                      <a:pt x="356" y="130"/>
                    </a:lnTo>
                    <a:lnTo>
                      <a:pt x="360" y="125"/>
                    </a:lnTo>
                    <a:lnTo>
                      <a:pt x="364" y="119"/>
                    </a:lnTo>
                    <a:lnTo>
                      <a:pt x="369" y="114"/>
                    </a:lnTo>
                    <a:lnTo>
                      <a:pt x="374" y="111"/>
                    </a:lnTo>
                    <a:lnTo>
                      <a:pt x="378" y="108"/>
                    </a:lnTo>
                    <a:lnTo>
                      <a:pt x="383" y="106"/>
                    </a:lnTo>
                    <a:lnTo>
                      <a:pt x="388" y="104"/>
                    </a:lnTo>
                    <a:lnTo>
                      <a:pt x="393" y="103"/>
                    </a:lnTo>
                    <a:lnTo>
                      <a:pt x="398" y="103"/>
                    </a:lnTo>
                    <a:lnTo>
                      <a:pt x="402" y="104"/>
                    </a:lnTo>
                    <a:lnTo>
                      <a:pt x="407" y="106"/>
                    </a:lnTo>
                    <a:lnTo>
                      <a:pt x="412" y="108"/>
                    </a:lnTo>
                    <a:lnTo>
                      <a:pt x="417" y="111"/>
                    </a:lnTo>
                    <a:lnTo>
                      <a:pt x="422" y="114"/>
                    </a:lnTo>
                    <a:lnTo>
                      <a:pt x="426" y="119"/>
                    </a:lnTo>
                    <a:lnTo>
                      <a:pt x="430" y="125"/>
                    </a:lnTo>
                    <a:lnTo>
                      <a:pt x="434" y="130"/>
                    </a:lnTo>
                    <a:lnTo>
                      <a:pt x="438" y="137"/>
                    </a:lnTo>
                    <a:lnTo>
                      <a:pt x="435" y="129"/>
                    </a:lnTo>
                    <a:lnTo>
                      <a:pt x="432" y="123"/>
                    </a:lnTo>
                    <a:lnTo>
                      <a:pt x="430" y="116"/>
                    </a:lnTo>
                    <a:lnTo>
                      <a:pt x="427" y="110"/>
                    </a:lnTo>
                    <a:lnTo>
                      <a:pt x="423" y="103"/>
                    </a:lnTo>
                    <a:lnTo>
                      <a:pt x="420" y="95"/>
                    </a:lnTo>
                    <a:lnTo>
                      <a:pt x="415" y="88"/>
                    </a:lnTo>
                    <a:lnTo>
                      <a:pt x="411" y="83"/>
                    </a:lnTo>
                    <a:lnTo>
                      <a:pt x="407" y="76"/>
                    </a:lnTo>
                    <a:lnTo>
                      <a:pt x="402" y="69"/>
                    </a:lnTo>
                    <a:lnTo>
                      <a:pt x="396" y="64"/>
                    </a:lnTo>
                    <a:lnTo>
                      <a:pt x="392" y="59"/>
                    </a:lnTo>
                    <a:lnTo>
                      <a:pt x="387" y="53"/>
                    </a:lnTo>
                    <a:lnTo>
                      <a:pt x="381" y="48"/>
                    </a:lnTo>
                    <a:lnTo>
                      <a:pt x="375" y="43"/>
                    </a:lnTo>
                    <a:lnTo>
                      <a:pt x="369" y="38"/>
                    </a:lnTo>
                    <a:lnTo>
                      <a:pt x="362" y="33"/>
                    </a:lnTo>
                    <a:lnTo>
                      <a:pt x="356" y="29"/>
                    </a:lnTo>
                    <a:lnTo>
                      <a:pt x="350" y="26"/>
                    </a:lnTo>
                    <a:lnTo>
                      <a:pt x="343" y="22"/>
                    </a:lnTo>
                    <a:lnTo>
                      <a:pt x="337" y="20"/>
                    </a:lnTo>
                    <a:lnTo>
                      <a:pt x="330" y="16"/>
                    </a:lnTo>
                    <a:lnTo>
                      <a:pt x="324" y="13"/>
                    </a:lnTo>
                    <a:lnTo>
                      <a:pt x="317" y="10"/>
                    </a:lnTo>
                    <a:lnTo>
                      <a:pt x="310" y="9"/>
                    </a:lnTo>
                    <a:lnTo>
                      <a:pt x="304" y="6"/>
                    </a:lnTo>
                    <a:lnTo>
                      <a:pt x="297" y="5"/>
                    </a:lnTo>
                    <a:lnTo>
                      <a:pt x="291" y="4"/>
                    </a:lnTo>
                    <a:lnTo>
                      <a:pt x="285" y="2"/>
                    </a:lnTo>
                    <a:lnTo>
                      <a:pt x="279" y="1"/>
                    </a:lnTo>
                    <a:lnTo>
                      <a:pt x="270" y="0"/>
                    </a:lnTo>
                    <a:lnTo>
                      <a:pt x="263" y="0"/>
                    </a:lnTo>
                    <a:lnTo>
                      <a:pt x="256" y="0"/>
                    </a:lnTo>
                    <a:lnTo>
                      <a:pt x="249" y="0"/>
                    </a:lnTo>
                    <a:lnTo>
                      <a:pt x="240" y="0"/>
                    </a:lnTo>
                    <a:lnTo>
                      <a:pt x="232" y="0"/>
                    </a:lnTo>
                    <a:lnTo>
                      <a:pt x="225" y="0"/>
                    </a:lnTo>
                    <a:lnTo>
                      <a:pt x="217" y="1"/>
                    </a:lnTo>
                    <a:lnTo>
                      <a:pt x="209" y="2"/>
                    </a:lnTo>
                    <a:lnTo>
                      <a:pt x="203" y="4"/>
                    </a:lnTo>
                    <a:lnTo>
                      <a:pt x="196" y="5"/>
                    </a:lnTo>
                    <a:lnTo>
                      <a:pt x="189" y="8"/>
                    </a:lnTo>
                    <a:lnTo>
                      <a:pt x="180" y="9"/>
                    </a:lnTo>
                    <a:lnTo>
                      <a:pt x="172" y="12"/>
                    </a:lnTo>
                  </a:path>
                </a:pathLst>
              </a:custGeom>
              <a:solidFill>
                <a:srgbClr val="FF0000"/>
              </a:solidFill>
              <a:ln w="9525" cap="rnd">
                <a:noFill/>
                <a:round/>
                <a:headEnd/>
                <a:tailEnd/>
              </a:ln>
              <a:effectLst/>
            </p:spPr>
            <p:txBody>
              <a:bodyPr/>
              <a:lstStyle/>
              <a:p>
                <a:pPr eaLnBrk="0" hangingPunct="0">
                  <a:lnSpc>
                    <a:spcPct val="100000"/>
                  </a:lnSpc>
                  <a:spcBef>
                    <a:spcPct val="35000"/>
                  </a:spcBef>
                  <a:spcAft>
                    <a:spcPct val="0"/>
                  </a:spcAft>
                  <a:buClr>
                    <a:srgbClr val="000099"/>
                  </a:buClr>
                  <a:buSzPct val="85000"/>
                  <a:buFont typeface="Wingdings" pitchFamily="2" charset="2"/>
                  <a:buNone/>
                  <a:defRPr/>
                </a:pPr>
                <a:endParaRPr lang="zh-CN" altLang="en-US">
                  <a:solidFill>
                    <a:srgbClr val="000000"/>
                  </a:solidFill>
                  <a:latin typeface="Helvetica"/>
                  <a:ea typeface="宋体" pitchFamily="2" charset="-122"/>
                </a:endParaRPr>
              </a:p>
            </p:txBody>
          </p:sp>
        </p:grpSp>
      </p:grpSp>
      <p:sp>
        <p:nvSpPr>
          <p:cNvPr id="150569" name="Text Box 41"/>
          <p:cNvSpPr txBox="1">
            <a:spLocks noChangeArrowheads="1"/>
          </p:cNvSpPr>
          <p:nvPr/>
        </p:nvSpPr>
        <p:spPr bwMode="auto">
          <a:xfrm>
            <a:off x="2073275" y="6502400"/>
            <a:ext cx="622300" cy="366713"/>
          </a:xfrm>
          <a:prstGeom prst="rect">
            <a:avLst/>
          </a:prstGeom>
          <a:noFill/>
          <a:ln w="9525">
            <a:noFill/>
            <a:miter lim="800000"/>
            <a:headEnd/>
            <a:tailEnd/>
          </a:ln>
          <a:effectLst/>
        </p:spPr>
        <p:txBody>
          <a:bodyPr wrap="none">
            <a:spAutoFit/>
          </a:bodyPr>
          <a:lstStyle/>
          <a:p>
            <a:pPr algn="ctr" eaLnBrk="0" hangingPunct="0">
              <a:lnSpc>
                <a:spcPct val="100000"/>
              </a:lnSpc>
              <a:spcBef>
                <a:spcPct val="50000"/>
              </a:spcBef>
              <a:spcAft>
                <a:spcPct val="0"/>
              </a:spcAft>
              <a:buClrTx/>
              <a:defRPr/>
            </a:pPr>
            <a:r>
              <a:rPr kumimoji="0" lang="en-US" altLang="zh-CN" sz="1800" dirty="0">
                <a:solidFill>
                  <a:srgbClr val="FF0000"/>
                </a:solidFill>
                <a:ea typeface="宋体" pitchFamily="2" charset="-122"/>
                <a:cs typeface="Times New Roman" pitchFamily="18" charset="0"/>
              </a:rPr>
              <a:t>2.</a:t>
            </a:r>
            <a:fld id="{8DF94682-4D5F-4B34-AE7D-8ADF9795B4EA}" type="slidenum">
              <a:rPr kumimoji="0" lang="en-US" altLang="zh-CN" sz="1800">
                <a:solidFill>
                  <a:srgbClr val="FF0000"/>
                </a:solidFill>
                <a:ea typeface="宋体" pitchFamily="2" charset="-122"/>
                <a:cs typeface="Times New Roman" pitchFamily="18" charset="0"/>
              </a:rPr>
              <a:pPr algn="ctr" eaLnBrk="0" hangingPunct="0">
                <a:lnSpc>
                  <a:spcPct val="100000"/>
                </a:lnSpc>
                <a:spcBef>
                  <a:spcPct val="50000"/>
                </a:spcBef>
                <a:spcAft>
                  <a:spcPct val="0"/>
                </a:spcAft>
                <a:buClrTx/>
                <a:defRPr/>
              </a:pPr>
              <a:t>‹#›</a:t>
            </a:fld>
            <a:endParaRPr kumimoji="0" lang="en-US" altLang="zh-CN" sz="1800" dirty="0">
              <a:solidFill>
                <a:srgbClr val="FF0000"/>
              </a:solidFill>
              <a:ea typeface="宋体" pitchFamily="2" charset="-122"/>
              <a:cs typeface="Times New Roman" pitchFamily="18" charset="0"/>
            </a:endParaRPr>
          </a:p>
        </p:txBody>
      </p:sp>
      <p:sp>
        <p:nvSpPr>
          <p:cNvPr id="150570" name="Rectangle 42"/>
          <p:cNvSpPr>
            <a:spLocks noGrp="1" noChangeArrowheads="1"/>
          </p:cNvSpPr>
          <p:nvPr>
            <p:ph type="title"/>
          </p:nvPr>
        </p:nvSpPr>
        <p:spPr bwMode="auto">
          <a:xfrm>
            <a:off x="685800" y="0"/>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0571" name="Text Box 43"/>
          <p:cNvSpPr txBox="1">
            <a:spLocks noChangeArrowheads="1"/>
          </p:cNvSpPr>
          <p:nvPr/>
        </p:nvSpPr>
        <p:spPr bwMode="auto">
          <a:xfrm>
            <a:off x="214313" y="6505575"/>
            <a:ext cx="1631950" cy="338138"/>
          </a:xfrm>
          <a:prstGeom prst="rect">
            <a:avLst/>
          </a:prstGeom>
          <a:noFill/>
          <a:ln w="9525">
            <a:noFill/>
            <a:miter lim="800000"/>
            <a:headEnd/>
            <a:tailEnd/>
          </a:ln>
          <a:effectLst/>
        </p:spPr>
        <p:txBody>
          <a:bodyPr wrap="none">
            <a:spAutoFit/>
          </a:bodyPr>
          <a:lstStyle/>
          <a:p>
            <a:pPr eaLnBrk="0" hangingPunct="0">
              <a:lnSpc>
                <a:spcPct val="100000"/>
              </a:lnSpc>
              <a:spcBef>
                <a:spcPct val="50000"/>
              </a:spcBef>
              <a:spcAft>
                <a:spcPct val="0"/>
              </a:spcAft>
              <a:buClrTx/>
              <a:defRPr/>
            </a:pPr>
            <a:r>
              <a:rPr kumimoji="0" lang="zh-CN" altLang="en-US" sz="1600" dirty="0">
                <a:solidFill>
                  <a:srgbClr val="000000"/>
                </a:solidFill>
                <a:latin typeface="Helvetica"/>
                <a:ea typeface="宋体" pitchFamily="2" charset="-122"/>
              </a:rPr>
              <a:t>计算机组成原理</a:t>
            </a:r>
            <a:endParaRPr kumimoji="0" lang="en-US" altLang="zh-CN" sz="1600" dirty="0">
              <a:solidFill>
                <a:srgbClr val="000000"/>
              </a:solidFill>
              <a:latin typeface="Helvetica"/>
              <a:ea typeface="宋体" pitchFamily="2" charset="-122"/>
            </a:endParaRPr>
          </a:p>
        </p:txBody>
      </p:sp>
    </p:spTree>
    <p:extLst>
      <p:ext uri="{BB962C8B-B14F-4D97-AF65-F5344CB8AC3E}">
        <p14:creationId xmlns:p14="http://schemas.microsoft.com/office/powerpoint/2010/main" val="2928368501"/>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Lst>
  <p:hf hdr="0"/>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9pPr>
    </p:titleStyle>
    <p:bodyStyle>
      <a:lvl1pPr marL="342900" indent="-342900" algn="l" rtl="0" eaLnBrk="0" fontAlgn="base" hangingPunct="0">
        <a:spcBef>
          <a:spcPct val="35000"/>
        </a:spcBef>
        <a:spcAft>
          <a:spcPct val="0"/>
        </a:spcAft>
        <a:buClr>
          <a:schemeClr val="tx2"/>
        </a:buClr>
        <a:buSzPct val="90000"/>
        <a:buFont typeface="Monotype Sorts" pitchFamily="2" charset="2"/>
        <a:buChar char="n"/>
        <a:defRPr kumimoji="1" sz="20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105000"/>
        <a:buFont typeface="Wingdings 2" pitchFamily="18" charset="2"/>
        <a:buChar char="é"/>
        <a:defRPr kumimoji="1" sz="2800">
          <a:solidFill>
            <a:schemeClr val="tx1"/>
          </a:solidFill>
          <a:latin typeface="+mn-lt"/>
        </a:defRPr>
      </a:lvl2pPr>
      <a:lvl3pPr marL="1085850" indent="-228600" algn="l" rtl="0" eaLnBrk="0" fontAlgn="base" hangingPunct="0">
        <a:spcBef>
          <a:spcPct val="35000"/>
        </a:spcBef>
        <a:spcAft>
          <a:spcPct val="0"/>
        </a:spcAft>
        <a:buClr>
          <a:srgbClr val="000099"/>
        </a:buClr>
        <a:buSzPct val="85000"/>
        <a:buFont typeface="Wingdings" pitchFamily="2" charset="2"/>
        <a:buChar char="Ø"/>
        <a:defRPr kumimoji="1" sz="2400">
          <a:solidFill>
            <a:schemeClr val="tx1"/>
          </a:solidFill>
          <a:latin typeface="+mn-lt"/>
        </a:defRPr>
      </a:lvl3pPr>
      <a:lvl4pPr marL="1428750" indent="-228600" algn="l" rtl="0" eaLnBrk="0" fontAlgn="base" hangingPunct="0">
        <a:spcBef>
          <a:spcPct val="35000"/>
        </a:spcBef>
        <a:spcAft>
          <a:spcPct val="0"/>
        </a:spcAft>
        <a:buClr>
          <a:schemeClr val="hlink"/>
        </a:buClr>
        <a:buChar char="–"/>
        <a:defRPr kumimoji="1" sz="2000">
          <a:solidFill>
            <a:schemeClr val="tx1"/>
          </a:solidFill>
          <a:latin typeface="+mn-lt"/>
        </a:defRPr>
      </a:lvl4pPr>
      <a:lvl5pPr marL="1771650" indent="-228600" algn="l" rtl="0" eaLnBrk="0" fontAlgn="base" hangingPunct="0">
        <a:spcBef>
          <a:spcPct val="35000"/>
        </a:spcBef>
        <a:spcAft>
          <a:spcPct val="0"/>
        </a:spcAft>
        <a:buClr>
          <a:schemeClr val="tx2"/>
        </a:buClr>
        <a:buChar char="»"/>
        <a:defRPr kumimoji="1" sz="2000">
          <a:solidFill>
            <a:schemeClr val="tx1"/>
          </a:solidFill>
          <a:latin typeface="+mn-lt"/>
        </a:defRPr>
      </a:lvl5pPr>
      <a:lvl6pPr marL="2228850" indent="-228600" algn="l" rtl="0" eaLnBrk="0" fontAlgn="base" hangingPunct="0">
        <a:spcBef>
          <a:spcPct val="35000"/>
        </a:spcBef>
        <a:spcAft>
          <a:spcPct val="0"/>
        </a:spcAft>
        <a:buClr>
          <a:schemeClr val="tx2"/>
        </a:buClr>
        <a:buChar char="»"/>
        <a:defRPr kumimoji="1">
          <a:solidFill>
            <a:schemeClr val="tx1"/>
          </a:solidFill>
          <a:latin typeface="+mn-lt"/>
        </a:defRPr>
      </a:lvl6pPr>
      <a:lvl7pPr marL="2686050" indent="-228600" algn="l" rtl="0" eaLnBrk="0" fontAlgn="base" hangingPunct="0">
        <a:spcBef>
          <a:spcPct val="35000"/>
        </a:spcBef>
        <a:spcAft>
          <a:spcPct val="0"/>
        </a:spcAft>
        <a:buClr>
          <a:schemeClr val="tx2"/>
        </a:buClr>
        <a:buChar char="»"/>
        <a:defRPr kumimoji="1">
          <a:solidFill>
            <a:schemeClr val="tx1"/>
          </a:solidFill>
          <a:latin typeface="+mn-lt"/>
        </a:defRPr>
      </a:lvl7pPr>
      <a:lvl8pPr marL="3143250" indent="-228600" algn="l" rtl="0" eaLnBrk="0" fontAlgn="base" hangingPunct="0">
        <a:spcBef>
          <a:spcPct val="35000"/>
        </a:spcBef>
        <a:spcAft>
          <a:spcPct val="0"/>
        </a:spcAft>
        <a:buClr>
          <a:schemeClr val="tx2"/>
        </a:buClr>
        <a:buChar char="»"/>
        <a:defRPr kumimoji="1">
          <a:solidFill>
            <a:schemeClr val="tx1"/>
          </a:solidFill>
          <a:latin typeface="+mn-lt"/>
        </a:defRPr>
      </a:lvl8pPr>
      <a:lvl9pPr marL="3600450" indent="-228600" algn="l" rtl="0" eaLnBrk="0" fontAlgn="base" hangingPunct="0">
        <a:spcBef>
          <a:spcPct val="35000"/>
        </a:spcBef>
        <a:spcAft>
          <a:spcPct val="0"/>
        </a:spcAft>
        <a:buClr>
          <a:schemeClr val="tx2"/>
        </a:buClr>
        <a:buChar char="»"/>
        <a:defRPr kumimoji="1">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ChangeArrowheads="1"/>
          </p:cNvSpPr>
          <p:nvPr/>
        </p:nvSpPr>
        <p:spPr bwMode="ltGray">
          <a:xfrm>
            <a:off x="417513" y="296863"/>
            <a:ext cx="438150" cy="47466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58371" name="Rectangle 3"/>
          <p:cNvSpPr>
            <a:spLocks noChangeArrowheads="1"/>
          </p:cNvSpPr>
          <p:nvPr/>
        </p:nvSpPr>
        <p:spPr bwMode="ltGray">
          <a:xfrm>
            <a:off x="800100" y="296863"/>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58372" name="Rectangle 4"/>
          <p:cNvSpPr>
            <a:spLocks noChangeArrowheads="1"/>
          </p:cNvSpPr>
          <p:nvPr/>
        </p:nvSpPr>
        <p:spPr bwMode="ltGray">
          <a:xfrm>
            <a:off x="541338" y="719138"/>
            <a:ext cx="422275" cy="47466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58373" name="Rectangle 5"/>
          <p:cNvSpPr>
            <a:spLocks noChangeArrowheads="1"/>
          </p:cNvSpPr>
          <p:nvPr/>
        </p:nvSpPr>
        <p:spPr bwMode="ltGray">
          <a:xfrm>
            <a:off x="911225" y="719138"/>
            <a:ext cx="368300" cy="47466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58374" name="Rectangle 6"/>
          <p:cNvSpPr>
            <a:spLocks noChangeArrowheads="1"/>
          </p:cNvSpPr>
          <p:nvPr/>
        </p:nvSpPr>
        <p:spPr bwMode="ltGray">
          <a:xfrm>
            <a:off x="127000" y="646113"/>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58375" name="Rectangle 7"/>
          <p:cNvSpPr>
            <a:spLocks noChangeArrowheads="1"/>
          </p:cNvSpPr>
          <p:nvPr/>
        </p:nvSpPr>
        <p:spPr bwMode="gray">
          <a:xfrm>
            <a:off x="762000" y="188913"/>
            <a:ext cx="31750" cy="10525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58376" name="Rectangle 8"/>
          <p:cNvSpPr>
            <a:spLocks noChangeArrowheads="1"/>
          </p:cNvSpPr>
          <p:nvPr/>
        </p:nvSpPr>
        <p:spPr bwMode="gray">
          <a:xfrm flipV="1">
            <a:off x="442913" y="827088"/>
            <a:ext cx="1033462" cy="11112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58377" name="Rectangle 9"/>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58378"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8379"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latin typeface="+mn-lt"/>
              </a:defRPr>
            </a:lvl1pPr>
          </a:lstStyle>
          <a:p>
            <a:pPr>
              <a:lnSpc>
                <a:spcPct val="100000"/>
              </a:lnSpc>
              <a:spcAft>
                <a:spcPct val="0"/>
              </a:spcAft>
              <a:buClrTx/>
            </a:pPr>
            <a:endParaRPr kumimoji="0" lang="en-US" altLang="zh-CN" b="0">
              <a:solidFill>
                <a:srgbClr val="000000"/>
              </a:solidFill>
              <a:ea typeface="宋体" charset="-122"/>
            </a:endParaRPr>
          </a:p>
        </p:txBody>
      </p:sp>
      <p:sp>
        <p:nvSpPr>
          <p:cNvPr id="5838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latin typeface="+mn-lt"/>
              </a:defRPr>
            </a:lvl1pPr>
          </a:lstStyle>
          <a:p>
            <a:pPr>
              <a:lnSpc>
                <a:spcPct val="100000"/>
              </a:lnSpc>
              <a:spcAft>
                <a:spcPct val="0"/>
              </a:spcAft>
              <a:buClrTx/>
            </a:pPr>
            <a:endParaRPr kumimoji="0" lang="en-US" altLang="zh-CN" b="0">
              <a:solidFill>
                <a:srgbClr val="000000"/>
              </a:solidFill>
              <a:ea typeface="宋体" charset="-122"/>
            </a:endParaRPr>
          </a:p>
        </p:txBody>
      </p:sp>
      <p:sp>
        <p:nvSpPr>
          <p:cNvPr id="58381"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latin typeface="+mn-lt"/>
              </a:defRPr>
            </a:lvl1pPr>
          </a:lstStyle>
          <a:p>
            <a:pPr>
              <a:lnSpc>
                <a:spcPct val="100000"/>
              </a:lnSpc>
              <a:spcAft>
                <a:spcPct val="0"/>
              </a:spcAft>
              <a:buClrTx/>
            </a:pPr>
            <a:fld id="{03D6102A-EE93-4EE4-AB9B-E3A3A3F731E5}" type="slidenum">
              <a:rPr kumimoji="0" lang="en-US" altLang="zh-CN" b="0" smtClean="0">
                <a:solidFill>
                  <a:srgbClr val="000000"/>
                </a:solidFill>
                <a:ea typeface="宋体" charset="-122"/>
              </a:rPr>
              <a:pPr>
                <a:lnSpc>
                  <a:spcPct val="100000"/>
                </a:lnSpc>
                <a:spcAft>
                  <a:spcPct val="0"/>
                </a:spcAft>
                <a:buClrTx/>
              </a:pPr>
              <a:t>‹#›</a:t>
            </a:fld>
            <a:endParaRPr kumimoji="0" lang="en-US" altLang="zh-CN" b="0">
              <a:solidFill>
                <a:srgbClr val="000000"/>
              </a:solidFill>
              <a:ea typeface="宋体" charset="-122"/>
            </a:endParaRPr>
          </a:p>
        </p:txBody>
      </p:sp>
    </p:spTree>
    <p:extLst>
      <p:ext uri="{BB962C8B-B14F-4D97-AF65-F5344CB8AC3E}">
        <p14:creationId xmlns:p14="http://schemas.microsoft.com/office/powerpoint/2010/main" val="38458876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ea typeface="宋体" charset="-122"/>
        </a:defRPr>
      </a:lvl2pPr>
      <a:lvl3pPr algn="l" rtl="0" fontAlgn="base">
        <a:spcBef>
          <a:spcPct val="0"/>
        </a:spcBef>
        <a:spcAft>
          <a:spcPct val="0"/>
        </a:spcAft>
        <a:defRPr sz="4400">
          <a:solidFill>
            <a:schemeClr val="tx2"/>
          </a:solidFill>
          <a:latin typeface="Tahoma" pitchFamily="34" charset="0"/>
          <a:ea typeface="宋体" charset="-122"/>
        </a:defRPr>
      </a:lvl3pPr>
      <a:lvl4pPr algn="l" rtl="0" fontAlgn="base">
        <a:spcBef>
          <a:spcPct val="0"/>
        </a:spcBef>
        <a:spcAft>
          <a:spcPct val="0"/>
        </a:spcAft>
        <a:defRPr sz="4400">
          <a:solidFill>
            <a:schemeClr val="tx2"/>
          </a:solidFill>
          <a:latin typeface="Tahoma" pitchFamily="34" charset="0"/>
          <a:ea typeface="宋体" charset="-122"/>
        </a:defRPr>
      </a:lvl4pPr>
      <a:lvl5pPr algn="l" rtl="0" fontAlgn="base">
        <a:spcBef>
          <a:spcPct val="0"/>
        </a:spcBef>
        <a:spcAft>
          <a:spcPct val="0"/>
        </a:spcAft>
        <a:defRPr sz="4400">
          <a:solidFill>
            <a:schemeClr val="tx2"/>
          </a:solidFill>
          <a:latin typeface="Tahoma" pitchFamily="34" charset="0"/>
          <a:ea typeface="宋体" charset="-122"/>
        </a:defRPr>
      </a:lvl5pPr>
      <a:lvl6pPr marL="457200" algn="l" rtl="0" fontAlgn="base">
        <a:spcBef>
          <a:spcPct val="0"/>
        </a:spcBef>
        <a:spcAft>
          <a:spcPct val="0"/>
        </a:spcAft>
        <a:defRPr sz="4400">
          <a:solidFill>
            <a:schemeClr val="tx2"/>
          </a:solidFill>
          <a:latin typeface="Tahoma" pitchFamily="34" charset="0"/>
          <a:ea typeface="宋体" charset="-122"/>
        </a:defRPr>
      </a:lvl6pPr>
      <a:lvl7pPr marL="914400" algn="l" rtl="0" fontAlgn="base">
        <a:spcBef>
          <a:spcPct val="0"/>
        </a:spcBef>
        <a:spcAft>
          <a:spcPct val="0"/>
        </a:spcAft>
        <a:defRPr sz="4400">
          <a:solidFill>
            <a:schemeClr val="tx2"/>
          </a:solidFill>
          <a:latin typeface="Tahoma" pitchFamily="34" charset="0"/>
          <a:ea typeface="宋体" charset="-122"/>
        </a:defRPr>
      </a:lvl7pPr>
      <a:lvl8pPr marL="1371600" algn="l" rtl="0" fontAlgn="base">
        <a:spcBef>
          <a:spcPct val="0"/>
        </a:spcBef>
        <a:spcAft>
          <a:spcPct val="0"/>
        </a:spcAft>
        <a:defRPr sz="4400">
          <a:solidFill>
            <a:schemeClr val="tx2"/>
          </a:solidFill>
          <a:latin typeface="Tahoma" pitchFamily="34" charset="0"/>
          <a:ea typeface="宋体" charset="-122"/>
        </a:defRPr>
      </a:lvl8pPr>
      <a:lvl9pPr marL="1828800" algn="l" rtl="0" fontAlgn="base">
        <a:spcBef>
          <a:spcPct val="0"/>
        </a:spcBef>
        <a:spcAft>
          <a:spcPct val="0"/>
        </a:spcAft>
        <a:defRPr sz="4400">
          <a:solidFill>
            <a:schemeClr val="tx2"/>
          </a:solidFill>
          <a:latin typeface="Tahoma" pitchFamily="34" charset="0"/>
          <a:ea typeface="宋体" charset="-122"/>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0" name="Picture 1035" descr="系统结构底图-2008"/>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7463" y="-12700"/>
            <a:ext cx="9180513"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1027"/>
          <p:cNvSpPr>
            <a:spLocks noGrp="1" noChangeArrowheads="1"/>
          </p:cNvSpPr>
          <p:nvPr>
            <p:ph type="title"/>
          </p:nvPr>
        </p:nvSpPr>
        <p:spPr bwMode="auto">
          <a:xfrm>
            <a:off x="3886200" y="24765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7412" name="Rectangle 1028" descr="Rectangle: Click to edit Master text styles&#10;Second level&#10;Third level&#10;Fourth level&#10;Fifth level"/>
          <p:cNvSpPr>
            <a:spLocks noGrp="1" noChangeArrowheads="1"/>
          </p:cNvSpPr>
          <p:nvPr>
            <p:ph type="body" idx="1"/>
          </p:nvPr>
        </p:nvSpPr>
        <p:spPr bwMode="auto">
          <a:xfrm>
            <a:off x="685800" y="1219200"/>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  第二级</a:t>
            </a:r>
          </a:p>
          <a:p>
            <a:pPr lvl="2"/>
            <a:r>
              <a:rPr lang="zh-CN" altLang="en-US"/>
              <a:t>第三级</a:t>
            </a:r>
          </a:p>
          <a:p>
            <a:pPr lvl="3"/>
            <a:r>
              <a:rPr lang="zh-CN" altLang="en-US"/>
              <a:t>第四级</a:t>
            </a:r>
          </a:p>
          <a:p>
            <a:pPr lvl="4"/>
            <a:r>
              <a:rPr lang="zh-CN" altLang="en-US"/>
              <a:t>第五级</a:t>
            </a:r>
          </a:p>
        </p:txBody>
      </p:sp>
      <p:sp>
        <p:nvSpPr>
          <p:cNvPr id="205829" name="Rectangle 1029"/>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kumimoji="0" sz="1400" b="0">
                <a:solidFill>
                  <a:srgbClr val="40458C"/>
                </a:solidFill>
                <a:latin typeface="Tahoma" pitchFamily="34" charset="0"/>
                <a:ea typeface="宋体" pitchFamily="2" charset="-122"/>
              </a:defRPr>
            </a:lvl1pPr>
          </a:lstStyle>
          <a:p>
            <a:pPr>
              <a:lnSpc>
                <a:spcPct val="100000"/>
              </a:lnSpc>
              <a:spcAft>
                <a:spcPct val="0"/>
              </a:spcAft>
              <a:buClrTx/>
              <a:defRPr/>
            </a:pPr>
            <a:endParaRPr lang="en-US" altLang="zh-CN"/>
          </a:p>
        </p:txBody>
      </p:sp>
      <p:sp>
        <p:nvSpPr>
          <p:cNvPr id="205830" name="Rectangle 1030"/>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spcBef>
                <a:spcPct val="0"/>
              </a:spcBef>
              <a:defRPr kumimoji="0" sz="1400" b="0">
                <a:solidFill>
                  <a:srgbClr val="40458C"/>
                </a:solidFill>
                <a:latin typeface="Tahoma" pitchFamily="34" charset="0"/>
                <a:ea typeface="宋体" pitchFamily="2" charset="-122"/>
              </a:defRPr>
            </a:lvl1pPr>
          </a:lstStyle>
          <a:p>
            <a:pPr>
              <a:lnSpc>
                <a:spcPct val="100000"/>
              </a:lnSpc>
              <a:spcAft>
                <a:spcPct val="0"/>
              </a:spcAft>
              <a:buClrTx/>
              <a:defRPr/>
            </a:pPr>
            <a:endParaRPr lang="en-US" altLang="zh-CN"/>
          </a:p>
        </p:txBody>
      </p:sp>
      <p:sp>
        <p:nvSpPr>
          <p:cNvPr id="205831" name="Rectangle 1031"/>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kumimoji="0" sz="1400" b="0">
                <a:solidFill>
                  <a:srgbClr val="40458C"/>
                </a:solidFill>
                <a:latin typeface="Tahoma" pitchFamily="34" charset="0"/>
                <a:ea typeface="宋体" pitchFamily="2" charset="-122"/>
              </a:defRPr>
            </a:lvl1pPr>
          </a:lstStyle>
          <a:p>
            <a:pPr>
              <a:lnSpc>
                <a:spcPct val="100000"/>
              </a:lnSpc>
              <a:spcAft>
                <a:spcPct val="0"/>
              </a:spcAft>
              <a:buClrTx/>
              <a:defRPr/>
            </a:pPr>
            <a:fld id="{4A1F400E-5528-433F-BF4A-89FA4828B2BD}" type="slidenum">
              <a:rPr lang="en-US" altLang="zh-CN"/>
              <a:pPr>
                <a:lnSpc>
                  <a:spcPct val="100000"/>
                </a:lnSpc>
                <a:spcAft>
                  <a:spcPct val="0"/>
                </a:spcAft>
                <a:buClrTx/>
                <a:defRPr/>
              </a:pPr>
              <a:t>‹#›</a:t>
            </a:fld>
            <a:endParaRPr lang="en-US" altLang="zh-CN"/>
          </a:p>
        </p:txBody>
      </p:sp>
      <p:sp>
        <p:nvSpPr>
          <p:cNvPr id="17416" name="Rectangle 1033"/>
          <p:cNvSpPr>
            <a:spLocks noChangeArrowheads="1"/>
          </p:cNvSpPr>
          <p:nvPr userDrawn="1"/>
        </p:nvSpPr>
        <p:spPr bwMode="auto">
          <a:xfrm>
            <a:off x="7696200" y="6477000"/>
            <a:ext cx="129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00000"/>
              </a:lnSpc>
              <a:spcAft>
                <a:spcPct val="0"/>
              </a:spcAft>
              <a:buClrTx/>
            </a:pPr>
            <a:fld id="{AD276A9D-1ADC-4C62-9FE7-EA1D25046C96}" type="slidenum">
              <a:rPr kumimoji="0" lang="en-US" altLang="zh-CN" sz="1600" smtClean="0">
                <a:solidFill>
                  <a:srgbClr val="40458C"/>
                </a:solidFill>
                <a:latin typeface="宋体" pitchFamily="2" charset="-122"/>
                <a:ea typeface="宋体" pitchFamily="2" charset="-122"/>
              </a:rPr>
              <a:pPr algn="ctr">
                <a:lnSpc>
                  <a:spcPct val="100000"/>
                </a:lnSpc>
                <a:spcAft>
                  <a:spcPct val="0"/>
                </a:spcAft>
                <a:buClrTx/>
              </a:pPr>
              <a:t>‹#›</a:t>
            </a:fld>
            <a:r>
              <a:rPr kumimoji="0" lang="en-US" altLang="zh-CN" sz="1600">
                <a:solidFill>
                  <a:srgbClr val="40458C"/>
                </a:solidFill>
                <a:latin typeface="宋体" pitchFamily="2" charset="-122"/>
                <a:ea typeface="宋体" pitchFamily="2" charset="-122"/>
              </a:rPr>
              <a:t>/154</a:t>
            </a:r>
          </a:p>
        </p:txBody>
      </p:sp>
      <p:sp>
        <p:nvSpPr>
          <p:cNvPr id="1033" name="Text Box 1034">
            <a:hlinkClick r:id="rId17" action="ppaction://hlinksldjump"/>
          </p:cNvPr>
          <p:cNvSpPr txBox="1">
            <a:spLocks noChangeArrowheads="1"/>
          </p:cNvSpPr>
          <p:nvPr userDrawn="1"/>
        </p:nvSpPr>
        <p:spPr bwMode="auto">
          <a:xfrm>
            <a:off x="1258888" y="6491288"/>
            <a:ext cx="1295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黑体" pitchFamily="49" charset="-122"/>
              </a:defRPr>
            </a:lvl1pPr>
            <a:lvl2pPr marL="742950" indent="-285750" eaLnBrk="0" hangingPunct="0">
              <a:defRPr kumimoji="1" sz="2400">
                <a:solidFill>
                  <a:schemeClr val="tx1"/>
                </a:solidFill>
                <a:latin typeface="Tahoma" pitchFamily="34" charset="0"/>
                <a:ea typeface="黑体" pitchFamily="49" charset="-122"/>
              </a:defRPr>
            </a:lvl2pPr>
            <a:lvl3pPr marL="1143000" indent="-228600" eaLnBrk="0" hangingPunct="0">
              <a:defRPr kumimoji="1" sz="2400">
                <a:solidFill>
                  <a:schemeClr val="tx1"/>
                </a:solidFill>
                <a:latin typeface="Tahoma" pitchFamily="34" charset="0"/>
                <a:ea typeface="黑体" pitchFamily="49" charset="-122"/>
              </a:defRPr>
            </a:lvl3pPr>
            <a:lvl4pPr marL="1600200" indent="-228600" eaLnBrk="0" hangingPunct="0">
              <a:defRPr kumimoji="1" sz="2400">
                <a:solidFill>
                  <a:schemeClr val="tx1"/>
                </a:solidFill>
                <a:latin typeface="Tahoma" pitchFamily="34" charset="0"/>
                <a:ea typeface="黑体" pitchFamily="49" charset="-122"/>
              </a:defRPr>
            </a:lvl4pPr>
            <a:lvl5pPr marL="2057400" indent="-228600" eaLnBrk="0" hangingPunct="0">
              <a:defRPr kumimoji="1" sz="2400">
                <a:solidFill>
                  <a:schemeClr val="tx1"/>
                </a:solidFill>
                <a:latin typeface="Tahoma" pitchFamily="34" charset="0"/>
                <a:ea typeface="黑体" pitchFamily="49" charset="-122"/>
              </a:defRPr>
            </a:lvl5pPr>
            <a:lvl6pPr marL="2514600" indent="-228600" eaLnBrk="0" fontAlgn="base" hangingPunct="0">
              <a:spcBef>
                <a:spcPct val="0"/>
              </a:spcBef>
              <a:spcAft>
                <a:spcPct val="0"/>
              </a:spcAft>
              <a:defRPr kumimoji="1" sz="2400">
                <a:solidFill>
                  <a:schemeClr val="tx1"/>
                </a:solidFill>
                <a:latin typeface="Tahoma" pitchFamily="34" charset="0"/>
                <a:ea typeface="黑体" pitchFamily="49" charset="-122"/>
              </a:defRPr>
            </a:lvl6pPr>
            <a:lvl7pPr marL="2971800" indent="-228600" eaLnBrk="0" fontAlgn="base" hangingPunct="0">
              <a:spcBef>
                <a:spcPct val="0"/>
              </a:spcBef>
              <a:spcAft>
                <a:spcPct val="0"/>
              </a:spcAft>
              <a:defRPr kumimoji="1" sz="2400">
                <a:solidFill>
                  <a:schemeClr val="tx1"/>
                </a:solidFill>
                <a:latin typeface="Tahoma" pitchFamily="34" charset="0"/>
                <a:ea typeface="黑体" pitchFamily="49" charset="-122"/>
              </a:defRPr>
            </a:lvl7pPr>
            <a:lvl8pPr marL="3429000" indent="-228600" eaLnBrk="0" fontAlgn="base" hangingPunct="0">
              <a:spcBef>
                <a:spcPct val="0"/>
              </a:spcBef>
              <a:spcAft>
                <a:spcPct val="0"/>
              </a:spcAft>
              <a:defRPr kumimoji="1" sz="2400">
                <a:solidFill>
                  <a:schemeClr val="tx1"/>
                </a:solidFill>
                <a:latin typeface="Tahoma" pitchFamily="34" charset="0"/>
                <a:ea typeface="黑体" pitchFamily="49" charset="-122"/>
              </a:defRPr>
            </a:lvl8pPr>
            <a:lvl9pPr marL="3886200" indent="-228600" eaLnBrk="0" fontAlgn="base" hangingPunct="0">
              <a:spcBef>
                <a:spcPct val="0"/>
              </a:spcBef>
              <a:spcAft>
                <a:spcPct val="0"/>
              </a:spcAft>
              <a:defRPr kumimoji="1" sz="2400">
                <a:solidFill>
                  <a:schemeClr val="tx1"/>
                </a:solidFill>
                <a:latin typeface="Tahoma" pitchFamily="34" charset="0"/>
                <a:ea typeface="黑体" pitchFamily="49" charset="-122"/>
              </a:defRPr>
            </a:lvl9pPr>
          </a:lstStyle>
          <a:p>
            <a:pPr eaLnBrk="1" hangingPunct="1">
              <a:lnSpc>
                <a:spcPct val="100000"/>
              </a:lnSpc>
              <a:spcBef>
                <a:spcPct val="50000"/>
              </a:spcBef>
              <a:spcAft>
                <a:spcPct val="0"/>
              </a:spcAft>
              <a:buClrTx/>
              <a:defRPr/>
            </a:pPr>
            <a:r>
              <a:rPr lang="en-US" altLang="zh-CN" sz="1600" b="0">
                <a:solidFill>
                  <a:srgbClr val="40458C"/>
                </a:solidFill>
              </a:rPr>
              <a:t>▲</a:t>
            </a:r>
          </a:p>
        </p:txBody>
      </p:sp>
    </p:spTree>
    <p:extLst>
      <p:ext uri="{BB962C8B-B14F-4D97-AF65-F5344CB8AC3E}">
        <p14:creationId xmlns:p14="http://schemas.microsoft.com/office/powerpoint/2010/main" val="22766112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ransition>
    <p:pull dir="rd"/>
  </p:transition>
  <p:txStyles>
    <p:titleStyle>
      <a:lvl1pPr algn="ctr" rtl="0" eaLnBrk="0" fontAlgn="base" hangingPunct="0">
        <a:spcBef>
          <a:spcPct val="0"/>
        </a:spcBef>
        <a:spcAft>
          <a:spcPct val="0"/>
        </a:spcAft>
        <a:defRPr kumimoji="1" sz="2000">
          <a:solidFill>
            <a:srgbClr val="4F56AD"/>
          </a:solidFill>
          <a:latin typeface="+mj-lt"/>
          <a:ea typeface="+mj-ea"/>
          <a:cs typeface="+mj-cs"/>
        </a:defRPr>
      </a:lvl1pPr>
      <a:lvl2pPr algn="ctr" rtl="0" eaLnBrk="0" fontAlgn="base" hangingPunct="0">
        <a:spcBef>
          <a:spcPct val="0"/>
        </a:spcBef>
        <a:spcAft>
          <a:spcPct val="0"/>
        </a:spcAft>
        <a:defRPr kumimoji="1" sz="2000">
          <a:solidFill>
            <a:srgbClr val="4F56AD"/>
          </a:solidFill>
          <a:latin typeface="Tahoma" pitchFamily="34" charset="0"/>
          <a:ea typeface="黑体" pitchFamily="49" charset="-122"/>
        </a:defRPr>
      </a:lvl2pPr>
      <a:lvl3pPr algn="ctr" rtl="0" eaLnBrk="0" fontAlgn="base" hangingPunct="0">
        <a:spcBef>
          <a:spcPct val="0"/>
        </a:spcBef>
        <a:spcAft>
          <a:spcPct val="0"/>
        </a:spcAft>
        <a:defRPr kumimoji="1" sz="2000">
          <a:solidFill>
            <a:srgbClr val="4F56AD"/>
          </a:solidFill>
          <a:latin typeface="Tahoma" pitchFamily="34" charset="0"/>
          <a:ea typeface="黑体" pitchFamily="49" charset="-122"/>
        </a:defRPr>
      </a:lvl3pPr>
      <a:lvl4pPr algn="ctr" rtl="0" eaLnBrk="0" fontAlgn="base" hangingPunct="0">
        <a:spcBef>
          <a:spcPct val="0"/>
        </a:spcBef>
        <a:spcAft>
          <a:spcPct val="0"/>
        </a:spcAft>
        <a:defRPr kumimoji="1" sz="2000">
          <a:solidFill>
            <a:srgbClr val="4F56AD"/>
          </a:solidFill>
          <a:latin typeface="Tahoma" pitchFamily="34" charset="0"/>
          <a:ea typeface="黑体" pitchFamily="49" charset="-122"/>
        </a:defRPr>
      </a:lvl4pPr>
      <a:lvl5pPr algn="ctr" rtl="0" eaLnBrk="0" fontAlgn="base" hangingPunct="0">
        <a:spcBef>
          <a:spcPct val="0"/>
        </a:spcBef>
        <a:spcAft>
          <a:spcPct val="0"/>
        </a:spcAft>
        <a:defRPr kumimoji="1" sz="2000">
          <a:solidFill>
            <a:srgbClr val="4F56AD"/>
          </a:solidFill>
          <a:latin typeface="Tahoma" pitchFamily="34" charset="0"/>
          <a:ea typeface="黑体" pitchFamily="49" charset="-122"/>
        </a:defRPr>
      </a:lvl5pPr>
      <a:lvl6pPr marL="457200" algn="ctr" rtl="0" fontAlgn="base">
        <a:spcBef>
          <a:spcPct val="0"/>
        </a:spcBef>
        <a:spcAft>
          <a:spcPct val="0"/>
        </a:spcAft>
        <a:defRPr kumimoji="1" sz="2000">
          <a:solidFill>
            <a:srgbClr val="4F56AD"/>
          </a:solidFill>
          <a:latin typeface="Tahoma" pitchFamily="34" charset="0"/>
          <a:ea typeface="黑体" pitchFamily="49" charset="-122"/>
        </a:defRPr>
      </a:lvl6pPr>
      <a:lvl7pPr marL="914400" algn="ctr" rtl="0" fontAlgn="base">
        <a:spcBef>
          <a:spcPct val="0"/>
        </a:spcBef>
        <a:spcAft>
          <a:spcPct val="0"/>
        </a:spcAft>
        <a:defRPr kumimoji="1" sz="2000">
          <a:solidFill>
            <a:srgbClr val="4F56AD"/>
          </a:solidFill>
          <a:latin typeface="Tahoma" pitchFamily="34" charset="0"/>
          <a:ea typeface="黑体" pitchFamily="49" charset="-122"/>
        </a:defRPr>
      </a:lvl7pPr>
      <a:lvl8pPr marL="1371600" algn="ctr" rtl="0" fontAlgn="base">
        <a:spcBef>
          <a:spcPct val="0"/>
        </a:spcBef>
        <a:spcAft>
          <a:spcPct val="0"/>
        </a:spcAft>
        <a:defRPr kumimoji="1" sz="2000">
          <a:solidFill>
            <a:srgbClr val="4F56AD"/>
          </a:solidFill>
          <a:latin typeface="Tahoma" pitchFamily="34" charset="0"/>
          <a:ea typeface="黑体" pitchFamily="49" charset="-122"/>
        </a:defRPr>
      </a:lvl8pPr>
      <a:lvl9pPr marL="1828800" algn="ctr" rtl="0" fontAlgn="base">
        <a:spcBef>
          <a:spcPct val="0"/>
        </a:spcBef>
        <a:spcAft>
          <a:spcPct val="0"/>
        </a:spcAft>
        <a:defRPr kumimoji="1" sz="2000">
          <a:solidFill>
            <a:srgbClr val="4F56AD"/>
          </a:solidFill>
          <a:latin typeface="Tahoma" pitchFamily="34" charset="0"/>
          <a:ea typeface="黑体" pitchFamily="49" charset="-122"/>
        </a:defRPr>
      </a:lvl9pPr>
    </p:titleStyle>
    <p:body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20482" name="Group 2"/>
          <p:cNvGrpSpPr>
            <a:grpSpLocks/>
          </p:cNvGrpSpPr>
          <p:nvPr/>
        </p:nvGrpSpPr>
        <p:grpSpPr bwMode="auto">
          <a:xfrm>
            <a:off x="0" y="1588"/>
            <a:ext cx="9132888" cy="6845300"/>
            <a:chOff x="0" y="1"/>
            <a:chExt cx="5753" cy="4312"/>
          </a:xfrm>
        </p:grpSpPr>
        <p:sp>
          <p:nvSpPr>
            <p:cNvPr id="9219"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lnSpc>
                  <a:spcPct val="100000"/>
                </a:lnSpc>
                <a:spcBef>
                  <a:spcPct val="20000"/>
                </a:spcBef>
                <a:spcAft>
                  <a:spcPct val="0"/>
                </a:spcAft>
                <a:buClrTx/>
                <a:defRPr/>
              </a:pPr>
              <a:endParaRPr lang="zh-CN" altLang="en-US" sz="1200">
                <a:solidFill>
                  <a:srgbClr val="FFFFFF"/>
                </a:solidFill>
                <a:latin typeface="宋体" pitchFamily="2" charset="-122"/>
                <a:ea typeface="宋体"/>
              </a:endParaRPr>
            </a:p>
          </p:txBody>
        </p:sp>
        <p:sp>
          <p:nvSpPr>
            <p:cNvPr id="20486" name="Arc 4"/>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pitchFamily="2" charset="-122"/>
                <a:ea typeface="宋体" pitchFamily="2" charset="-122"/>
              </a:endParaRPr>
            </a:p>
          </p:txBody>
        </p:sp>
      </p:grpSp>
      <p:sp>
        <p:nvSpPr>
          <p:cNvPr id="9221" name="Rectangle 5"/>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20484" name="Rectangle 9"/>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71157167"/>
      </p:ext>
    </p:extLst>
  </p:cSld>
  <p:clrMap bg1="dk2" tx1="lt1" bg2="dk1"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9218" name="Group 2"/>
          <p:cNvGrpSpPr>
            <a:grpSpLocks/>
          </p:cNvGrpSpPr>
          <p:nvPr/>
        </p:nvGrpSpPr>
        <p:grpSpPr bwMode="auto">
          <a:xfrm>
            <a:off x="0" y="1588"/>
            <a:ext cx="9132888" cy="6845300"/>
            <a:chOff x="0" y="1"/>
            <a:chExt cx="5753" cy="4312"/>
          </a:xfrm>
        </p:grpSpPr>
        <p:sp>
          <p:nvSpPr>
            <p:cNvPr id="9219" name="Freeform 3"/>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sp>
          <p:nvSpPr>
            <p:cNvPr id="9220"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a:endParaRPr>
            </a:p>
          </p:txBody>
        </p:sp>
      </p:grpSp>
      <p:sp>
        <p:nvSpPr>
          <p:cNvPr id="9221" name="Rectangle 5"/>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9222"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spcBef>
                <a:spcPct val="0"/>
              </a:spcBef>
              <a:defRPr kumimoji="0" sz="1400" b="0">
                <a:latin typeface="+mn-lt"/>
              </a:defRPr>
            </a:lvl1pPr>
          </a:lstStyle>
          <a:p>
            <a:pPr>
              <a:lnSpc>
                <a:spcPct val="100000"/>
              </a:lnSpc>
              <a:spcAft>
                <a:spcPct val="0"/>
              </a:spcAft>
              <a:buClrTx/>
            </a:pPr>
            <a:endParaRPr lang="en-US" altLang="zh-CN">
              <a:solidFill>
                <a:srgbClr val="FFFFFF"/>
              </a:solidFill>
              <a:ea typeface="宋体"/>
            </a:endParaRPr>
          </a:p>
        </p:txBody>
      </p:sp>
      <p:sp>
        <p:nvSpPr>
          <p:cNvPr id="9223"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a:spcBef>
                <a:spcPct val="0"/>
              </a:spcBef>
              <a:defRPr kumimoji="0" sz="1400" b="0">
                <a:latin typeface="+mn-lt"/>
              </a:defRPr>
            </a:lvl1pPr>
          </a:lstStyle>
          <a:p>
            <a:pPr>
              <a:lnSpc>
                <a:spcPct val="100000"/>
              </a:lnSpc>
              <a:spcAft>
                <a:spcPct val="0"/>
              </a:spcAft>
              <a:buClrTx/>
            </a:pPr>
            <a:endParaRPr lang="en-US" altLang="zh-CN">
              <a:solidFill>
                <a:srgbClr val="FFFFFF"/>
              </a:solidFill>
              <a:ea typeface="宋体"/>
            </a:endParaRPr>
          </a:p>
        </p:txBody>
      </p:sp>
      <p:sp>
        <p:nvSpPr>
          <p:cNvPr id="9224"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r">
              <a:spcBef>
                <a:spcPct val="0"/>
              </a:spcBef>
              <a:defRPr kumimoji="0" sz="1400" b="0">
                <a:latin typeface="+mn-lt"/>
              </a:defRPr>
            </a:lvl1pPr>
          </a:lstStyle>
          <a:p>
            <a:pPr>
              <a:lnSpc>
                <a:spcPct val="100000"/>
              </a:lnSpc>
              <a:spcAft>
                <a:spcPct val="0"/>
              </a:spcAft>
              <a:buClrTx/>
            </a:pPr>
            <a:fld id="{84543000-87DF-428C-B9A0-E8411CFB5B65}" type="slidenum">
              <a:rPr lang="zh-CN" altLang="en-US">
                <a:solidFill>
                  <a:srgbClr val="FFFFFF"/>
                </a:solidFill>
                <a:ea typeface="宋体"/>
              </a:rPr>
              <a:pPr>
                <a:lnSpc>
                  <a:spcPct val="100000"/>
                </a:lnSpc>
                <a:spcAft>
                  <a:spcPct val="0"/>
                </a:spcAft>
                <a:buClrTx/>
              </a:pPr>
              <a:t>‹#›</a:t>
            </a:fld>
            <a:endParaRPr lang="en-US" altLang="zh-CN">
              <a:solidFill>
                <a:srgbClr val="FFFFFF"/>
              </a:solidFill>
              <a:ea typeface="宋体"/>
            </a:endParaRPr>
          </a:p>
        </p:txBody>
      </p:sp>
      <p:sp>
        <p:nvSpPr>
          <p:cNvPr id="9225" name="Rectangle 9"/>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78275854"/>
      </p:ext>
    </p:extLst>
  </p:cSld>
  <p:clrMap bg1="dk2" tx1="lt1" bg2="dk1"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Lst>
  <p:txStyles>
    <p:titleStyle>
      <a:lvl1pPr algn="ctr" rtl="0" fontAlgn="base">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2pPr>
      <a:lvl3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3pPr>
      <a:lvl4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4pPr>
      <a:lvl5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宋体" charset="-122"/>
        </a:defRPr>
      </a:lvl9pPr>
    </p:titleStyle>
    <p:bodyStyle>
      <a:lvl1pPr marL="342900" indent="-342900" algn="l" rtl="0" fontAlgn="base">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fontAlgn="base">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fontAlgn="base">
        <a:spcBef>
          <a:spcPct val="20000"/>
        </a:spcBef>
        <a:spcAft>
          <a:spcPct val="0"/>
        </a:spcAft>
        <a:buClr>
          <a:schemeClr val="tx1"/>
        </a:buClr>
        <a:buChar char="–"/>
        <a:defRPr kumimoji="1" sz="2000">
          <a:solidFill>
            <a:schemeClr val="tx1"/>
          </a:solidFill>
          <a:latin typeface="+mn-lt"/>
          <a:ea typeface="+mn-ea"/>
        </a:defRPr>
      </a:lvl4pPr>
      <a:lvl5pPr marL="2057400" indent="-228600" algn="l" rtl="0" fontAlgn="base">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hidden="1"/>
          <p:cNvPicPr preferRelativeResize="0">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303713"/>
            <a:ext cx="9144000" cy="2554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hidden="1"/>
          <p:cNvPicPr preferRelativeResize="0">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0"/>
            <a:ext cx="1685925"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8" name="Rectangle 4" hidden="1"/>
          <p:cNvSpPr>
            <a:spLocks noGrp="1" noChangeArrowheads="1"/>
          </p:cNvSpPr>
          <p:nvPr>
            <p:ph type="title"/>
          </p:nvPr>
        </p:nvSpPr>
        <p:spPr bwMode="auto">
          <a:xfrm>
            <a:off x="609600" y="381000"/>
            <a:ext cx="12954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ru-RU"/>
              <a:t>单击此处编辑母版标题样式</a:t>
            </a:r>
          </a:p>
        </p:txBody>
      </p:sp>
      <p:sp>
        <p:nvSpPr>
          <p:cNvPr id="1029" name="Rectangle 5" hidden="1"/>
          <p:cNvSpPr>
            <a:spLocks noGrp="1" noChangeArrowheads="1"/>
          </p:cNvSpPr>
          <p:nvPr>
            <p:ph type="body" idx="1"/>
          </p:nvPr>
        </p:nvSpPr>
        <p:spPr bwMode="auto">
          <a:xfrm>
            <a:off x="2667000" y="381000"/>
            <a:ext cx="58674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ru-RU"/>
              <a:t>单击此处编辑母版文本样式</a:t>
            </a:r>
          </a:p>
          <a:p>
            <a:pPr lvl="1"/>
            <a:r>
              <a:rPr lang="zh-CN" altLang="ru-RU"/>
              <a:t>第二级</a:t>
            </a:r>
          </a:p>
          <a:p>
            <a:pPr lvl="2"/>
            <a:r>
              <a:rPr lang="zh-CN" altLang="ru-RU"/>
              <a:t>第三级</a:t>
            </a:r>
          </a:p>
          <a:p>
            <a:pPr lvl="3"/>
            <a:r>
              <a:rPr lang="zh-CN" altLang="ru-RU"/>
              <a:t>第四级</a:t>
            </a:r>
          </a:p>
          <a:p>
            <a:pPr lvl="4"/>
            <a:r>
              <a:rPr lang="zh-CN" altLang="ru-RU"/>
              <a:t>第五级</a:t>
            </a:r>
          </a:p>
        </p:txBody>
      </p:sp>
    </p:spTree>
    <p:extLst>
      <p:ext uri="{BB962C8B-B14F-4D97-AF65-F5344CB8AC3E}">
        <p14:creationId xmlns:p14="http://schemas.microsoft.com/office/powerpoint/2010/main" val="296637885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ransition spd="slow">
    <p:randomBar dir="vert"/>
  </p:transition>
  <p:txStyles>
    <p:titleStyle>
      <a:lvl1pPr algn="ctr" rtl="0" eaLnBrk="0" fontAlgn="base" hangingPunct="0">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1pPr>
      <a:lvl2pPr algn="ctr" rtl="0" eaLnBrk="0" fontAlgn="base" hangingPunct="0">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2pPr>
      <a:lvl3pPr algn="ctr" rtl="0" eaLnBrk="0" fontAlgn="base" hangingPunct="0">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3pPr>
      <a:lvl4pPr algn="ctr" rtl="0" eaLnBrk="0" fontAlgn="base" hangingPunct="0">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4pPr>
      <a:lvl5pPr algn="ctr" rtl="0" eaLnBrk="0" fontAlgn="base" hangingPunct="0">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5pPr>
      <a:lvl6pPr marL="457200" algn="ctr" rtl="0" fontAlgn="base">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6pPr>
      <a:lvl7pPr marL="914400" algn="ctr" rtl="0" fontAlgn="base">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7pPr>
      <a:lvl8pPr marL="1371600" algn="ctr" rtl="0" fontAlgn="base">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8pPr>
      <a:lvl9pPr marL="1828800" algn="ctr" rtl="0" fontAlgn="base">
        <a:spcBef>
          <a:spcPct val="0"/>
        </a:spcBef>
        <a:spcAft>
          <a:spcPct val="0"/>
        </a:spcAft>
        <a:buSzPct val="100000"/>
        <a:defRPr kumimoji="1" sz="4000">
          <a:solidFill>
            <a:schemeClr val="bg1"/>
          </a:solidFill>
          <a:effectLst>
            <a:outerShdw blurRad="38100" dist="38100" dir="2700000" algn="tl">
              <a:srgbClr val="C0C0C0"/>
            </a:outerShdw>
          </a:effectLst>
          <a:latin typeface="Times New Roman" pitchFamily="18" charset="0"/>
          <a:ea typeface="宋体" charset="-122"/>
        </a:defRPr>
      </a:lvl9pPr>
    </p:titleStyle>
    <p:bodyStyle>
      <a:lvl1pPr marL="342900" indent="-342900" algn="l" rtl="0" eaLnBrk="0" fontAlgn="base" hangingPunct="0">
        <a:spcBef>
          <a:spcPct val="20000"/>
        </a:spcBef>
        <a:spcAft>
          <a:spcPct val="0"/>
        </a:spcAft>
        <a:buClr>
          <a:srgbClr val="FF3300"/>
        </a:buClr>
        <a:buSzPct val="70000"/>
        <a:buFont typeface="Wingdings" pitchFamily="2" charset="2"/>
        <a:buChar char="|"/>
        <a:defRPr kumimoji="1" sz="3200">
          <a:solidFill>
            <a:schemeClr val="tx1"/>
          </a:solidFill>
          <a:latin typeface="Times New Roman" pitchFamily="18" charset="0"/>
          <a:ea typeface="宋体" charset="-122"/>
        </a:defRPr>
      </a:lvl1pPr>
      <a:lvl2pPr marL="742950" indent="-285750" algn="l" rtl="0" eaLnBrk="0" fontAlgn="base" hangingPunct="0">
        <a:spcBef>
          <a:spcPct val="20000"/>
        </a:spcBef>
        <a:spcAft>
          <a:spcPct val="0"/>
        </a:spcAft>
        <a:buClr>
          <a:srgbClr val="FF3300"/>
        </a:buClr>
        <a:buSzPct val="70000"/>
        <a:buFont typeface="Wingdings" pitchFamily="2" charset="2"/>
        <a:buChar char="z"/>
        <a:defRPr kumimoji="1" sz="2800">
          <a:solidFill>
            <a:schemeClr val="tx1"/>
          </a:solidFill>
          <a:latin typeface="Times New Roman" pitchFamily="18" charset="0"/>
          <a:ea typeface="宋体" charset="-122"/>
        </a:defRPr>
      </a:lvl2pPr>
      <a:lvl3pPr marL="1143000" indent="-228600" algn="l" rtl="0" eaLnBrk="0" fontAlgn="base" hangingPunct="0">
        <a:spcBef>
          <a:spcPct val="20000"/>
        </a:spcBef>
        <a:spcAft>
          <a:spcPct val="0"/>
        </a:spcAft>
        <a:buClr>
          <a:srgbClr val="FF3300"/>
        </a:buClr>
        <a:buSzPct val="70000"/>
        <a:buFont typeface="Wingdings" pitchFamily="2" charset="2"/>
        <a:buChar char="]"/>
        <a:defRPr kumimoji="1" sz="2400">
          <a:solidFill>
            <a:schemeClr val="tx1"/>
          </a:solidFill>
          <a:latin typeface="Times New Roman" pitchFamily="18" charset="0"/>
          <a:ea typeface="宋体" charset="-122"/>
        </a:defRPr>
      </a:lvl3pPr>
      <a:lvl4pPr marL="1600200" indent="-228600" algn="l" rtl="0" eaLnBrk="0" fontAlgn="base" hangingPunct="0">
        <a:spcBef>
          <a:spcPct val="20000"/>
        </a:spcBef>
        <a:spcAft>
          <a:spcPct val="0"/>
        </a:spcAft>
        <a:buClr>
          <a:srgbClr val="FF3300"/>
        </a:buClr>
        <a:buSzPct val="70000"/>
        <a:buFont typeface="Wingdings" pitchFamily="2" charset="2"/>
        <a:buChar char="l"/>
        <a:defRPr kumimoji="1" sz="2200">
          <a:solidFill>
            <a:schemeClr val="tx1"/>
          </a:solidFill>
          <a:latin typeface="Times New Roman" pitchFamily="18" charset="0"/>
          <a:ea typeface="宋体" charset="-122"/>
        </a:defRPr>
      </a:lvl4pPr>
      <a:lvl5pPr marL="2057400" indent="-228600" algn="l" rtl="0" eaLnBrk="0" fontAlgn="base" hangingPunct="0">
        <a:spcBef>
          <a:spcPct val="20000"/>
        </a:spcBef>
        <a:spcAft>
          <a:spcPct val="0"/>
        </a:spcAft>
        <a:buClr>
          <a:srgbClr val="FF3300"/>
        </a:buClr>
        <a:buSzPct val="70000"/>
        <a:buFont typeface="Wingdings" pitchFamily="2" charset="2"/>
        <a:buChar char=""/>
        <a:defRPr kumimoji="1" sz="2000">
          <a:solidFill>
            <a:schemeClr val="tx1"/>
          </a:solidFill>
          <a:latin typeface="Times New Roman" pitchFamily="18" charset="0"/>
          <a:ea typeface="宋体" charset="-122"/>
        </a:defRPr>
      </a:lvl5pPr>
      <a:lvl6pPr marL="25146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Times New Roman" pitchFamily="18" charset="0"/>
          <a:ea typeface="宋体" charset="-122"/>
        </a:defRPr>
      </a:lvl6pPr>
      <a:lvl7pPr marL="29718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Times New Roman" pitchFamily="18" charset="0"/>
          <a:ea typeface="宋体" charset="-122"/>
        </a:defRPr>
      </a:lvl7pPr>
      <a:lvl8pPr marL="34290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Times New Roman" pitchFamily="18" charset="0"/>
          <a:ea typeface="宋体" charset="-122"/>
        </a:defRPr>
      </a:lvl8pPr>
      <a:lvl9pPr marL="38862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Times New Roman" pitchFamily="18" charset="0"/>
          <a:ea typeface="宋体" charset="-122"/>
        </a:defRPr>
      </a:lvl9pPr>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mymainbackbi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2954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42372" name="Rectangle 4"/>
          <p:cNvSpPr>
            <a:spLocks noGrp="1" noChangeArrowheads="1"/>
          </p:cNvSpPr>
          <p:nvPr>
            <p:ph type="dt" sz="half" idx="2"/>
          </p:nvPr>
        </p:nvSpPr>
        <p:spPr bwMode="auto">
          <a:xfrm>
            <a:off x="457200" y="6537325"/>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Aft>
                <a:spcPct val="0"/>
              </a:spcAft>
              <a:buClrTx/>
              <a:defRPr kumimoji="0" sz="1200" b="0">
                <a:solidFill>
                  <a:schemeClr val="bg1"/>
                </a:solidFill>
                <a:effectLst/>
                <a:latin typeface="+mn-lt"/>
                <a:ea typeface="+mn-ea"/>
              </a:defRPr>
            </a:lvl1pPr>
          </a:lstStyle>
          <a:p>
            <a:pPr>
              <a:defRPr/>
            </a:pPr>
            <a:endParaRPr lang="en-US" altLang="zh-CN">
              <a:solidFill>
                <a:srgbClr val="FFFFFF"/>
              </a:solidFill>
            </a:endParaRPr>
          </a:p>
        </p:txBody>
      </p:sp>
      <p:sp>
        <p:nvSpPr>
          <p:cNvPr id="442373" name="Rectangle 5"/>
          <p:cNvSpPr>
            <a:spLocks noGrp="1" noChangeArrowheads="1"/>
          </p:cNvSpPr>
          <p:nvPr>
            <p:ph type="ftr" sz="quarter" idx="3"/>
          </p:nvPr>
        </p:nvSpPr>
        <p:spPr bwMode="auto">
          <a:xfrm>
            <a:off x="3124200" y="6537325"/>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spcAft>
                <a:spcPct val="0"/>
              </a:spcAft>
              <a:buClrTx/>
              <a:defRPr kumimoji="0" sz="1600" b="0">
                <a:effectLst/>
                <a:latin typeface="楷体_GB2312" pitchFamily="49" charset="-122"/>
              </a:defRPr>
            </a:lvl1pPr>
          </a:lstStyle>
          <a:p>
            <a:pPr>
              <a:defRPr/>
            </a:pPr>
            <a:r>
              <a:rPr lang="en-US" altLang="zh-CN">
                <a:solidFill>
                  <a:srgbClr val="080808"/>
                </a:solidFill>
              </a:rPr>
              <a:t>    </a:t>
            </a:r>
            <a:fld id="{925C6019-7219-4116-A2CF-6E0BA069D6B6}" type="slidenum">
              <a:rPr lang="en-US" altLang="zh-CN" sz="1200">
                <a:solidFill>
                  <a:srgbClr val="080808"/>
                </a:solidFill>
              </a:rPr>
              <a:pPr>
                <a:defRPr/>
              </a:pPr>
              <a:t>‹#›</a:t>
            </a:fld>
            <a:endParaRPr lang="en-US" altLang="zh-CN" sz="1200">
              <a:solidFill>
                <a:srgbClr val="080808"/>
              </a:solidFill>
            </a:endParaRPr>
          </a:p>
        </p:txBody>
      </p:sp>
      <p:sp>
        <p:nvSpPr>
          <p:cNvPr id="442374" name="Rectangle 6"/>
          <p:cNvSpPr>
            <a:spLocks noGrp="1" noChangeArrowheads="1"/>
          </p:cNvSpPr>
          <p:nvPr>
            <p:ph type="sldNum" sz="quarter" idx="4"/>
          </p:nvPr>
        </p:nvSpPr>
        <p:spPr bwMode="auto">
          <a:xfrm>
            <a:off x="6553200" y="6537325"/>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Aft>
                <a:spcPct val="0"/>
              </a:spcAft>
              <a:buClrTx/>
              <a:defRPr kumimoji="0" sz="1200" b="0">
                <a:solidFill>
                  <a:schemeClr val="bg1"/>
                </a:solidFill>
                <a:effectLst/>
                <a:latin typeface="+mn-lt"/>
                <a:ea typeface="+mn-ea"/>
              </a:defRPr>
            </a:lvl1pPr>
          </a:lstStyle>
          <a:p>
            <a:pPr>
              <a:defRPr/>
            </a:pPr>
            <a:fld id="{4D0B176F-CFC9-4721-BEF0-EEC668429B14}" type="slidenum">
              <a:rPr lang="en-US" altLang="zh-CN">
                <a:solidFill>
                  <a:srgbClr val="FFFFFF"/>
                </a:solidFill>
              </a:rPr>
              <a:pPr>
                <a:defRPr/>
              </a:pPr>
              <a:t>‹#›</a:t>
            </a:fld>
            <a:endParaRPr lang="en-US" altLang="zh-CN">
              <a:solidFill>
                <a:srgbClr val="FFFFFF"/>
              </a:solidFill>
            </a:endParaRPr>
          </a:p>
        </p:txBody>
      </p:sp>
      <p:pic>
        <p:nvPicPr>
          <p:cNvPr id="1031" name="Picture 7" descr="artplus_nature_naturalcity42_a"/>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91463" y="5935663"/>
            <a:ext cx="12350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artplus_nature_naturalcity42_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1950" y="5916613"/>
            <a:ext cx="8286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artplus_nature_naturalcity42_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61338" y="5608638"/>
            <a:ext cx="4302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artplus_nature_naturalcity42_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102600" y="5849938"/>
            <a:ext cx="1730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Rectangle 11"/>
          <p:cNvSpPr>
            <a:spLocks noGrp="1" noChangeArrowheads="1"/>
          </p:cNvSpPr>
          <p:nvPr>
            <p:ph type="title"/>
          </p:nvPr>
        </p:nvSpPr>
        <p:spPr bwMode="auto">
          <a:xfrm>
            <a:off x="457200" y="228600"/>
            <a:ext cx="82296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extLst>
      <p:ext uri="{BB962C8B-B14F-4D97-AF65-F5344CB8AC3E}">
        <p14:creationId xmlns:p14="http://schemas.microsoft.com/office/powerpoint/2010/main" val="100724939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hf sldNum="0" hdr="0" dt="0"/>
  <p:txStyles>
    <p:titleStyle>
      <a:lvl1pPr algn="l" rtl="0" eaLnBrk="0" fontAlgn="base" hangingPunct="0">
        <a:spcBef>
          <a:spcPct val="0"/>
        </a:spcBef>
        <a:spcAft>
          <a:spcPct val="0"/>
        </a:spcAft>
        <a:defRPr sz="4200" b="1" i="1">
          <a:solidFill>
            <a:schemeClr val="tx1"/>
          </a:solidFill>
          <a:latin typeface="+mj-lt"/>
          <a:ea typeface="+mj-ea"/>
          <a:cs typeface="+mj-cs"/>
        </a:defRPr>
      </a:lvl1pPr>
      <a:lvl2pPr algn="l" rtl="0" eaLnBrk="0" fontAlgn="base" hangingPunct="0">
        <a:spcBef>
          <a:spcPct val="0"/>
        </a:spcBef>
        <a:spcAft>
          <a:spcPct val="0"/>
        </a:spcAft>
        <a:defRPr sz="4200" b="1" i="1">
          <a:solidFill>
            <a:schemeClr val="tx1"/>
          </a:solidFill>
          <a:latin typeface="隶书" pitchFamily="49" charset="-122"/>
          <a:ea typeface="宋体" pitchFamily="2" charset="-122"/>
        </a:defRPr>
      </a:lvl2pPr>
      <a:lvl3pPr algn="l" rtl="0" eaLnBrk="0" fontAlgn="base" hangingPunct="0">
        <a:spcBef>
          <a:spcPct val="0"/>
        </a:spcBef>
        <a:spcAft>
          <a:spcPct val="0"/>
        </a:spcAft>
        <a:defRPr sz="4200" b="1" i="1">
          <a:solidFill>
            <a:schemeClr val="tx1"/>
          </a:solidFill>
          <a:latin typeface="隶书" pitchFamily="49" charset="-122"/>
          <a:ea typeface="宋体" pitchFamily="2" charset="-122"/>
        </a:defRPr>
      </a:lvl3pPr>
      <a:lvl4pPr algn="l" rtl="0" eaLnBrk="0" fontAlgn="base" hangingPunct="0">
        <a:spcBef>
          <a:spcPct val="0"/>
        </a:spcBef>
        <a:spcAft>
          <a:spcPct val="0"/>
        </a:spcAft>
        <a:defRPr sz="4200" b="1" i="1">
          <a:solidFill>
            <a:schemeClr val="tx1"/>
          </a:solidFill>
          <a:latin typeface="隶书" pitchFamily="49" charset="-122"/>
          <a:ea typeface="宋体" pitchFamily="2" charset="-122"/>
        </a:defRPr>
      </a:lvl4pPr>
      <a:lvl5pPr algn="l" rtl="0" eaLnBrk="0" fontAlgn="base" hangingPunct="0">
        <a:spcBef>
          <a:spcPct val="0"/>
        </a:spcBef>
        <a:spcAft>
          <a:spcPct val="0"/>
        </a:spcAft>
        <a:defRPr sz="4200" b="1" i="1">
          <a:solidFill>
            <a:schemeClr val="tx1"/>
          </a:solidFill>
          <a:latin typeface="隶书" pitchFamily="49" charset="-122"/>
          <a:ea typeface="宋体" pitchFamily="2" charset="-122"/>
        </a:defRPr>
      </a:lvl5pPr>
      <a:lvl6pPr marL="457200" algn="l" rtl="0" fontAlgn="base">
        <a:spcBef>
          <a:spcPct val="0"/>
        </a:spcBef>
        <a:spcAft>
          <a:spcPct val="0"/>
        </a:spcAft>
        <a:defRPr sz="4200" b="1" i="1">
          <a:solidFill>
            <a:schemeClr val="tx1"/>
          </a:solidFill>
          <a:latin typeface="隶书" pitchFamily="49" charset="-122"/>
          <a:ea typeface="宋体" pitchFamily="2" charset="-122"/>
        </a:defRPr>
      </a:lvl6pPr>
      <a:lvl7pPr marL="914400" algn="l" rtl="0" fontAlgn="base">
        <a:spcBef>
          <a:spcPct val="0"/>
        </a:spcBef>
        <a:spcAft>
          <a:spcPct val="0"/>
        </a:spcAft>
        <a:defRPr sz="4200" b="1" i="1">
          <a:solidFill>
            <a:schemeClr val="tx1"/>
          </a:solidFill>
          <a:latin typeface="隶书" pitchFamily="49" charset="-122"/>
          <a:ea typeface="宋体" pitchFamily="2" charset="-122"/>
        </a:defRPr>
      </a:lvl7pPr>
      <a:lvl8pPr marL="1371600" algn="l" rtl="0" fontAlgn="base">
        <a:spcBef>
          <a:spcPct val="0"/>
        </a:spcBef>
        <a:spcAft>
          <a:spcPct val="0"/>
        </a:spcAft>
        <a:defRPr sz="4200" b="1" i="1">
          <a:solidFill>
            <a:schemeClr val="tx1"/>
          </a:solidFill>
          <a:latin typeface="隶书" pitchFamily="49" charset="-122"/>
          <a:ea typeface="宋体" pitchFamily="2" charset="-122"/>
        </a:defRPr>
      </a:lvl8pPr>
      <a:lvl9pPr marL="1828800" algn="l" rtl="0" fontAlgn="base">
        <a:spcBef>
          <a:spcPct val="0"/>
        </a:spcBef>
        <a:spcAft>
          <a:spcPct val="0"/>
        </a:spcAft>
        <a:defRPr sz="4200" b="1" i="1">
          <a:solidFill>
            <a:schemeClr val="tx1"/>
          </a:solidFill>
          <a:latin typeface="隶书" pitchFamily="49" charset="-122"/>
          <a:ea typeface="宋体" pitchFamily="2" charset="-122"/>
        </a:defRPr>
      </a:lvl9pPr>
    </p:titleStyle>
    <p:bodyStyle>
      <a:lvl1pPr marL="342900" indent="-342900" algn="l" rtl="0" eaLnBrk="0" fontAlgn="base" hangingPunct="0">
        <a:spcBef>
          <a:spcPct val="20000"/>
        </a:spcBef>
        <a:spcAft>
          <a:spcPct val="0"/>
        </a:spcAft>
        <a:buClr>
          <a:schemeClr val="fo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7115"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itchFamily="2" charset="-122"/>
              </a:defRPr>
            </a:lvl1pPr>
          </a:lstStyle>
          <a:p>
            <a:pPr>
              <a:lnSpc>
                <a:spcPct val="100000"/>
              </a:lnSpc>
              <a:spcAft>
                <a:spcPct val="0"/>
              </a:spcAft>
              <a:buClrTx/>
              <a:defRPr/>
            </a:pPr>
            <a:endParaRPr kumimoji="0" lang="en-US" altLang="zh-CN" b="0">
              <a:solidFill>
                <a:srgbClr val="000000"/>
              </a:solidFill>
              <a:latin typeface="Tahoma" pitchFamily="34" charset="0"/>
            </a:endParaRPr>
          </a:p>
        </p:txBody>
      </p:sp>
      <p:sp>
        <p:nvSpPr>
          <p:cNvPr id="47116"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itchFamily="2" charset="-122"/>
              </a:defRPr>
            </a:lvl1pPr>
          </a:lstStyle>
          <a:p>
            <a:pPr>
              <a:lnSpc>
                <a:spcPct val="100000"/>
              </a:lnSpc>
              <a:spcAft>
                <a:spcPct val="0"/>
              </a:spcAft>
              <a:buClrTx/>
              <a:defRPr/>
            </a:pPr>
            <a:endParaRPr kumimoji="0" lang="en-US" altLang="zh-CN" b="0">
              <a:solidFill>
                <a:srgbClr val="000000"/>
              </a:solidFill>
              <a:latin typeface="Tahoma" pitchFamily="34" charset="0"/>
            </a:endParaRPr>
          </a:p>
        </p:txBody>
      </p:sp>
      <p:sp>
        <p:nvSpPr>
          <p:cNvPr id="47117"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itchFamily="2" charset="-122"/>
              </a:defRPr>
            </a:lvl1pPr>
          </a:lstStyle>
          <a:p>
            <a:pPr>
              <a:lnSpc>
                <a:spcPct val="100000"/>
              </a:lnSpc>
              <a:spcAft>
                <a:spcPct val="0"/>
              </a:spcAft>
              <a:buClrTx/>
              <a:defRPr/>
            </a:pPr>
            <a:fld id="{F37BDB50-938F-47C2-BE04-B916E07E4112}" type="slidenum">
              <a:rPr kumimoji="0" lang="en-US" altLang="zh-CN" b="0">
                <a:solidFill>
                  <a:srgbClr val="000000"/>
                </a:solidFill>
                <a:latin typeface="Tahoma" pitchFamily="34" charset="0"/>
              </a:rPr>
              <a:pPr>
                <a:lnSpc>
                  <a:spcPct val="100000"/>
                </a:lnSpc>
                <a:spcAft>
                  <a:spcPct val="0"/>
                </a:spcAft>
                <a:buClrTx/>
                <a:defRPr/>
              </a:pPr>
              <a:t>‹#›</a:t>
            </a:fld>
            <a:endParaRPr kumimoji="0" lang="en-US" altLang="zh-CN" b="0">
              <a:solidFill>
                <a:srgbClr val="000000"/>
              </a:solidFill>
              <a:latin typeface="Tahoma" pitchFamily="34" charset="0"/>
            </a:endParaRPr>
          </a:p>
        </p:txBody>
      </p:sp>
    </p:spTree>
    <p:extLst>
      <p:ext uri="{BB962C8B-B14F-4D97-AF65-F5344CB8AC3E}">
        <p14:creationId xmlns:p14="http://schemas.microsoft.com/office/powerpoint/2010/main" val="2348210727"/>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Aft>
                <a:spcPct val="0"/>
              </a:spcAft>
              <a:buClrTx/>
            </a:pPr>
            <a:endParaRPr lang="zh-CN" altLang="zh-CN" b="0">
              <a:solidFill>
                <a:srgbClr val="000000"/>
              </a:solidFill>
              <a:latin typeface="Tahoma" pitchFamily="34" charset="0"/>
              <a:ea typeface="宋体" charset="-122"/>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7115"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itchFamily="2" charset="-122"/>
              </a:defRPr>
            </a:lvl1pPr>
          </a:lstStyle>
          <a:p>
            <a:pPr>
              <a:lnSpc>
                <a:spcPct val="100000"/>
              </a:lnSpc>
              <a:spcAft>
                <a:spcPct val="0"/>
              </a:spcAft>
              <a:buClrTx/>
              <a:defRPr/>
            </a:pPr>
            <a:endParaRPr kumimoji="0" lang="en-US" altLang="zh-CN" b="0">
              <a:solidFill>
                <a:srgbClr val="000000"/>
              </a:solidFill>
              <a:latin typeface="Tahoma" pitchFamily="34" charset="0"/>
            </a:endParaRPr>
          </a:p>
        </p:txBody>
      </p:sp>
      <p:sp>
        <p:nvSpPr>
          <p:cNvPr id="47116"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itchFamily="2" charset="-122"/>
              </a:defRPr>
            </a:lvl1pPr>
          </a:lstStyle>
          <a:p>
            <a:pPr>
              <a:lnSpc>
                <a:spcPct val="100000"/>
              </a:lnSpc>
              <a:spcAft>
                <a:spcPct val="0"/>
              </a:spcAft>
              <a:buClrTx/>
              <a:defRPr/>
            </a:pPr>
            <a:endParaRPr kumimoji="0" lang="en-US" altLang="zh-CN" b="0">
              <a:solidFill>
                <a:srgbClr val="000000"/>
              </a:solidFill>
              <a:latin typeface="Tahoma" pitchFamily="34" charset="0"/>
            </a:endParaRPr>
          </a:p>
        </p:txBody>
      </p:sp>
      <p:sp>
        <p:nvSpPr>
          <p:cNvPr id="47117"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itchFamily="2" charset="-122"/>
              </a:defRPr>
            </a:lvl1pPr>
          </a:lstStyle>
          <a:p>
            <a:pPr>
              <a:lnSpc>
                <a:spcPct val="100000"/>
              </a:lnSpc>
              <a:spcAft>
                <a:spcPct val="0"/>
              </a:spcAft>
              <a:buClrTx/>
              <a:defRPr/>
            </a:pPr>
            <a:fld id="{F37BDB50-938F-47C2-BE04-B916E07E4112}" type="slidenum">
              <a:rPr kumimoji="0" lang="en-US" altLang="zh-CN" b="0">
                <a:solidFill>
                  <a:srgbClr val="000000"/>
                </a:solidFill>
                <a:latin typeface="Tahoma" pitchFamily="34" charset="0"/>
              </a:rPr>
              <a:pPr>
                <a:lnSpc>
                  <a:spcPct val="100000"/>
                </a:lnSpc>
                <a:spcAft>
                  <a:spcPct val="0"/>
                </a:spcAft>
                <a:buClrTx/>
                <a:defRPr/>
              </a:pPr>
              <a:t>‹#›</a:t>
            </a:fld>
            <a:endParaRPr kumimoji="0" lang="en-US" altLang="zh-CN" b="0">
              <a:solidFill>
                <a:srgbClr val="000000"/>
              </a:solidFill>
              <a:latin typeface="Tahoma" pitchFamily="34" charset="0"/>
            </a:endParaRPr>
          </a:p>
        </p:txBody>
      </p:sp>
    </p:spTree>
    <p:extLst>
      <p:ext uri="{BB962C8B-B14F-4D97-AF65-F5344CB8AC3E}">
        <p14:creationId xmlns:p14="http://schemas.microsoft.com/office/powerpoint/2010/main" val="3093396698"/>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16.xml"/></Relationships>
</file>

<file path=ppt/slides/_rels/slide10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2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png"/><Relationship Id="rId5" Type="http://schemas.openxmlformats.org/officeDocument/2006/relationships/oleObject" Target="../embeddings/oleObject4.bin"/><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6.wmf"/></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4.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5.xml"/><Relationship Id="rId1" Type="http://schemas.openxmlformats.org/officeDocument/2006/relationships/vmlDrawing" Target="../drawings/vmlDrawing5.vml"/><Relationship Id="rId4" Type="http://schemas.openxmlformats.org/officeDocument/2006/relationships/image" Target="../media/image32.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5.xml"/><Relationship Id="rId1" Type="http://schemas.openxmlformats.org/officeDocument/2006/relationships/vmlDrawing" Target="../drawings/vmlDrawing6.vml"/><Relationship Id="rId6" Type="http://schemas.openxmlformats.org/officeDocument/2006/relationships/image" Target="../media/image34.emf"/><Relationship Id="rId5" Type="http://schemas.openxmlformats.org/officeDocument/2006/relationships/oleObject" Target="../embeddings/oleObject8.bin"/><Relationship Id="rId4" Type="http://schemas.openxmlformats.org/officeDocument/2006/relationships/image" Target="../media/image33.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5.xml"/><Relationship Id="rId1" Type="http://schemas.openxmlformats.org/officeDocument/2006/relationships/vmlDrawing" Target="../drawings/vmlDrawing7.vml"/><Relationship Id="rId4" Type="http://schemas.openxmlformats.org/officeDocument/2006/relationships/image" Target="../media/image3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6.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a:xfrm>
            <a:off x="467544" y="260648"/>
            <a:ext cx="8229600" cy="868363"/>
          </a:xfrm>
        </p:spPr>
        <p:txBody>
          <a:bodyPr/>
          <a:lstStyle/>
          <a:p>
            <a:r>
              <a:rPr lang="zh-CN" altLang="en-US" sz="3200" dirty="0"/>
              <a:t>计算机组成原理总复习</a:t>
            </a:r>
          </a:p>
        </p:txBody>
      </p:sp>
      <p:sp>
        <p:nvSpPr>
          <p:cNvPr id="4099" name="内容占位符 2"/>
          <p:cNvSpPr>
            <a:spLocks noGrp="1"/>
          </p:cNvSpPr>
          <p:nvPr>
            <p:ph idx="1"/>
          </p:nvPr>
        </p:nvSpPr>
        <p:spPr/>
        <p:txBody>
          <a:bodyPr/>
          <a:lstStyle/>
          <a:p>
            <a:pPr>
              <a:lnSpc>
                <a:spcPct val="120000"/>
              </a:lnSpc>
            </a:pPr>
            <a:r>
              <a:rPr lang="zh-CN" altLang="en-US" sz="2000" b="1" dirty="0">
                <a:latin typeface="Times New Roman" pitchFamily="18" charset="0"/>
                <a:ea typeface="楷体" pitchFamily="49" charset="-122"/>
                <a:cs typeface="Times New Roman" pitchFamily="18" charset="0"/>
              </a:rPr>
              <a:t>期末考试试卷题型分布</a:t>
            </a:r>
            <a:endParaRPr lang="en-US" altLang="zh-CN" sz="2000" b="1" dirty="0">
              <a:latin typeface="Times New Roman" pitchFamily="18" charset="0"/>
              <a:ea typeface="楷体" pitchFamily="49" charset="-122"/>
              <a:cs typeface="Times New Roman" pitchFamily="18" charset="0"/>
            </a:endParaRPr>
          </a:p>
          <a:p>
            <a:pPr lvl="1">
              <a:lnSpc>
                <a:spcPct val="120000"/>
              </a:lnSpc>
            </a:pPr>
            <a:r>
              <a:rPr lang="en-US" altLang="zh-CN" sz="2000" b="1" dirty="0">
                <a:latin typeface="Times New Roman" pitchFamily="18" charset="0"/>
                <a:ea typeface="楷体" pitchFamily="49" charset="-122"/>
                <a:cs typeface="Times New Roman" pitchFamily="18" charset="0"/>
              </a:rPr>
              <a:t>1.  </a:t>
            </a:r>
            <a:r>
              <a:rPr lang="zh-CN" altLang="en-US" sz="2000" b="1" dirty="0">
                <a:latin typeface="Times New Roman" pitchFamily="18" charset="0"/>
                <a:ea typeface="楷体" pitchFamily="49" charset="-122"/>
                <a:cs typeface="Times New Roman" pitchFamily="18" charset="0"/>
              </a:rPr>
              <a:t>单项选择题（本大题共</a:t>
            </a:r>
            <a:r>
              <a:rPr lang="en-US" altLang="zh-CN" sz="2000" b="1" dirty="0">
                <a:latin typeface="Times New Roman" pitchFamily="18" charset="0"/>
                <a:ea typeface="楷体" pitchFamily="49" charset="-122"/>
                <a:cs typeface="Times New Roman" pitchFamily="18" charset="0"/>
              </a:rPr>
              <a:t>16</a:t>
            </a:r>
            <a:r>
              <a:rPr lang="zh-CN" altLang="en-US" sz="2000" b="1" dirty="0">
                <a:latin typeface="Times New Roman" pitchFamily="18" charset="0"/>
                <a:ea typeface="楷体" pitchFamily="49" charset="-122"/>
                <a:cs typeface="Times New Roman" pitchFamily="18" charset="0"/>
              </a:rPr>
              <a:t>小题，每小题</a:t>
            </a:r>
            <a:r>
              <a:rPr lang="en-US" altLang="zh-CN" sz="2000" b="1" dirty="0">
                <a:latin typeface="Times New Roman" pitchFamily="18" charset="0"/>
                <a:ea typeface="楷体" pitchFamily="49" charset="-122"/>
                <a:cs typeface="Times New Roman" pitchFamily="18" charset="0"/>
              </a:rPr>
              <a:t>	1</a:t>
            </a:r>
            <a:r>
              <a:rPr lang="zh-CN" altLang="en-US" sz="2000" b="1" dirty="0">
                <a:latin typeface="Times New Roman" pitchFamily="18" charset="0"/>
                <a:ea typeface="楷体" pitchFamily="49" charset="-122"/>
                <a:cs typeface="Times New Roman" pitchFamily="18" charset="0"/>
              </a:rPr>
              <a:t>分，共</a:t>
            </a:r>
            <a:r>
              <a:rPr lang="en-US" altLang="zh-CN" sz="2000" b="1" dirty="0">
                <a:latin typeface="Times New Roman" pitchFamily="18" charset="0"/>
                <a:ea typeface="楷体" pitchFamily="49" charset="-122"/>
                <a:cs typeface="Times New Roman" pitchFamily="18" charset="0"/>
              </a:rPr>
              <a:t>16</a:t>
            </a:r>
            <a:r>
              <a:rPr lang="zh-CN" altLang="en-US" sz="2000" b="1" dirty="0">
                <a:latin typeface="Times New Roman" pitchFamily="18" charset="0"/>
                <a:ea typeface="楷体" pitchFamily="49" charset="-122"/>
                <a:cs typeface="Times New Roman" pitchFamily="18" charset="0"/>
              </a:rPr>
              <a:t>分）</a:t>
            </a:r>
            <a:endParaRPr lang="en-US" altLang="zh-CN" sz="2000" b="1" dirty="0">
              <a:latin typeface="Times New Roman" pitchFamily="18" charset="0"/>
              <a:ea typeface="楷体" pitchFamily="49" charset="-122"/>
              <a:cs typeface="Times New Roman" pitchFamily="18" charset="0"/>
            </a:endParaRPr>
          </a:p>
          <a:p>
            <a:pPr lvl="1">
              <a:lnSpc>
                <a:spcPct val="120000"/>
              </a:lnSpc>
            </a:pPr>
            <a:r>
              <a:rPr lang="en-US" altLang="zh-CN" sz="2000" b="1" dirty="0">
                <a:latin typeface="Times New Roman" pitchFamily="18" charset="0"/>
                <a:ea typeface="楷体" pitchFamily="49" charset="-122"/>
                <a:cs typeface="Times New Roman" pitchFamily="18" charset="0"/>
              </a:rPr>
              <a:t>2.  </a:t>
            </a:r>
            <a:r>
              <a:rPr lang="zh-CN" altLang="zh-CN" sz="2000" b="1" dirty="0">
                <a:latin typeface="Times New Roman" pitchFamily="18" charset="0"/>
                <a:ea typeface="楷体" pitchFamily="49" charset="-122"/>
                <a:cs typeface="Times New Roman" pitchFamily="18" charset="0"/>
              </a:rPr>
              <a:t>填空题（本大题共</a:t>
            </a:r>
            <a:r>
              <a:rPr lang="en-US" altLang="zh-CN" sz="2000" b="1" dirty="0">
                <a:latin typeface="Times New Roman" pitchFamily="18" charset="0"/>
                <a:ea typeface="楷体" pitchFamily="49" charset="-122"/>
                <a:cs typeface="Times New Roman" pitchFamily="18" charset="0"/>
              </a:rPr>
              <a:t>24</a:t>
            </a:r>
            <a:r>
              <a:rPr lang="zh-CN" altLang="zh-CN" sz="2000" b="1" dirty="0">
                <a:latin typeface="Times New Roman" pitchFamily="18" charset="0"/>
                <a:ea typeface="楷体" pitchFamily="49" charset="-122"/>
                <a:cs typeface="Times New Roman" pitchFamily="18" charset="0"/>
              </a:rPr>
              <a:t>空，每空</a:t>
            </a:r>
            <a:r>
              <a:rPr lang="en-US" altLang="zh-CN" sz="2000" b="1" dirty="0">
                <a:latin typeface="Times New Roman" pitchFamily="18" charset="0"/>
                <a:ea typeface="楷体" pitchFamily="49" charset="-122"/>
                <a:cs typeface="Times New Roman" pitchFamily="18" charset="0"/>
              </a:rPr>
              <a:t>1</a:t>
            </a:r>
            <a:r>
              <a:rPr lang="zh-CN" altLang="zh-CN" sz="2000" b="1" dirty="0">
                <a:latin typeface="Times New Roman" pitchFamily="18" charset="0"/>
                <a:ea typeface="楷体" pitchFamily="49" charset="-122"/>
                <a:cs typeface="Times New Roman" pitchFamily="18" charset="0"/>
              </a:rPr>
              <a:t>分，共</a:t>
            </a:r>
            <a:r>
              <a:rPr lang="en-US" altLang="zh-CN" sz="2000" b="1" dirty="0">
                <a:latin typeface="Times New Roman" pitchFamily="18" charset="0"/>
                <a:ea typeface="楷体" pitchFamily="49" charset="-122"/>
                <a:cs typeface="Times New Roman" pitchFamily="18" charset="0"/>
              </a:rPr>
              <a:t>24</a:t>
            </a:r>
            <a:r>
              <a:rPr lang="zh-CN" altLang="zh-CN" sz="2000" b="1" dirty="0">
                <a:latin typeface="Times New Roman" pitchFamily="18" charset="0"/>
                <a:ea typeface="楷体" pitchFamily="49" charset="-122"/>
                <a:cs typeface="Times New Roman" pitchFamily="18" charset="0"/>
              </a:rPr>
              <a:t>分）</a:t>
            </a:r>
            <a:endParaRPr lang="en-US" altLang="zh-CN" sz="2000" b="1" dirty="0">
              <a:latin typeface="Times New Roman" pitchFamily="18" charset="0"/>
              <a:ea typeface="楷体" pitchFamily="49" charset="-122"/>
              <a:cs typeface="Times New Roman" pitchFamily="18" charset="0"/>
            </a:endParaRPr>
          </a:p>
          <a:p>
            <a:pPr lvl="1">
              <a:lnSpc>
                <a:spcPct val="120000"/>
              </a:lnSpc>
            </a:pPr>
            <a:r>
              <a:rPr lang="en-US" altLang="zh-CN" sz="2000" b="1" dirty="0">
                <a:latin typeface="Times New Roman" pitchFamily="18" charset="0"/>
                <a:ea typeface="楷体" pitchFamily="49" charset="-122"/>
                <a:cs typeface="Times New Roman" pitchFamily="18" charset="0"/>
              </a:rPr>
              <a:t>3.  </a:t>
            </a:r>
            <a:r>
              <a:rPr lang="zh-CN" altLang="en-US" sz="2000" b="1" dirty="0">
                <a:latin typeface="Times New Roman" pitchFamily="18" charset="0"/>
                <a:ea typeface="楷体" pitchFamily="49" charset="-122"/>
                <a:cs typeface="Times New Roman" pitchFamily="18" charset="0"/>
              </a:rPr>
              <a:t>计算题（本大题共</a:t>
            </a:r>
            <a:r>
              <a:rPr lang="en-US" altLang="zh-CN" sz="2000" b="1" dirty="0">
                <a:latin typeface="Times New Roman" pitchFamily="18" charset="0"/>
                <a:ea typeface="楷体" pitchFamily="49" charset="-122"/>
                <a:cs typeface="Times New Roman" pitchFamily="18" charset="0"/>
              </a:rPr>
              <a:t>3</a:t>
            </a:r>
            <a:r>
              <a:rPr lang="zh-CN" altLang="en-US" sz="2000" b="1" dirty="0">
                <a:latin typeface="Times New Roman" pitchFamily="18" charset="0"/>
                <a:ea typeface="楷体" pitchFamily="49" charset="-122"/>
                <a:cs typeface="Times New Roman" pitchFamily="18" charset="0"/>
              </a:rPr>
              <a:t>小题，每小题</a:t>
            </a:r>
            <a:r>
              <a:rPr lang="en-US" altLang="zh-CN" sz="2000" b="1" dirty="0">
                <a:latin typeface="Times New Roman" pitchFamily="18" charset="0"/>
                <a:ea typeface="楷体" pitchFamily="49" charset="-122"/>
                <a:cs typeface="Times New Roman" pitchFamily="18" charset="0"/>
              </a:rPr>
              <a:t>10</a:t>
            </a:r>
            <a:r>
              <a:rPr lang="zh-CN" altLang="en-US" sz="2000" b="1" dirty="0">
                <a:latin typeface="Times New Roman" pitchFamily="18" charset="0"/>
                <a:ea typeface="楷体" pitchFamily="49" charset="-122"/>
                <a:cs typeface="Times New Roman" pitchFamily="18" charset="0"/>
              </a:rPr>
              <a:t>分，共</a:t>
            </a:r>
            <a:r>
              <a:rPr lang="en-US" altLang="zh-CN" sz="2000" b="1" dirty="0">
                <a:latin typeface="Times New Roman" pitchFamily="18" charset="0"/>
                <a:ea typeface="楷体" pitchFamily="49" charset="-122"/>
                <a:cs typeface="Times New Roman" pitchFamily="18" charset="0"/>
              </a:rPr>
              <a:t>30</a:t>
            </a:r>
            <a:r>
              <a:rPr lang="zh-CN" altLang="en-US" sz="2000" b="1" dirty="0">
                <a:latin typeface="Times New Roman" pitchFamily="18" charset="0"/>
                <a:ea typeface="楷体" pitchFamily="49" charset="-122"/>
                <a:cs typeface="Times New Roman" pitchFamily="18" charset="0"/>
              </a:rPr>
              <a:t>分）</a:t>
            </a:r>
            <a:endParaRPr lang="zh-CN" altLang="zh-CN" sz="2000" b="1" dirty="0">
              <a:latin typeface="Times New Roman" pitchFamily="18" charset="0"/>
              <a:ea typeface="楷体" pitchFamily="49" charset="-122"/>
              <a:cs typeface="Times New Roman" pitchFamily="18" charset="0"/>
            </a:endParaRPr>
          </a:p>
          <a:p>
            <a:pPr lvl="1">
              <a:lnSpc>
                <a:spcPct val="120000"/>
              </a:lnSpc>
            </a:pPr>
            <a:r>
              <a:rPr lang="en-US" altLang="zh-CN" sz="2000" b="1" dirty="0">
                <a:latin typeface="Times New Roman" pitchFamily="18" charset="0"/>
                <a:ea typeface="楷体" pitchFamily="49" charset="-122"/>
                <a:cs typeface="Times New Roman" pitchFamily="18" charset="0"/>
              </a:rPr>
              <a:t>4.  </a:t>
            </a:r>
            <a:r>
              <a:rPr lang="zh-CN" altLang="en-US" sz="2000" b="1" dirty="0">
                <a:latin typeface="Times New Roman" pitchFamily="18" charset="0"/>
                <a:ea typeface="楷体" pitchFamily="49" charset="-122"/>
                <a:cs typeface="Times New Roman" pitchFamily="18" charset="0"/>
              </a:rPr>
              <a:t>应用</a:t>
            </a:r>
            <a:r>
              <a:rPr lang="zh-CN" altLang="zh-CN" sz="2000" b="1" dirty="0">
                <a:latin typeface="Times New Roman" pitchFamily="18" charset="0"/>
                <a:ea typeface="楷体" pitchFamily="49" charset="-122"/>
                <a:cs typeface="Times New Roman" pitchFamily="18" charset="0"/>
              </a:rPr>
              <a:t>题（本大题共</a:t>
            </a:r>
            <a:r>
              <a:rPr lang="en-US" altLang="zh-CN" sz="2000" b="1" dirty="0">
                <a:latin typeface="Times New Roman" pitchFamily="18" charset="0"/>
                <a:ea typeface="楷体" pitchFamily="49" charset="-122"/>
                <a:cs typeface="Times New Roman" pitchFamily="18" charset="0"/>
              </a:rPr>
              <a:t>3</a:t>
            </a:r>
            <a:r>
              <a:rPr lang="zh-CN" altLang="zh-CN" sz="2000" b="1" dirty="0">
                <a:latin typeface="Times New Roman" pitchFamily="18" charset="0"/>
                <a:ea typeface="楷体" pitchFamily="49" charset="-122"/>
                <a:cs typeface="Times New Roman" pitchFamily="18" charset="0"/>
              </a:rPr>
              <a:t>小题，每小题</a:t>
            </a:r>
            <a:r>
              <a:rPr lang="en-US" altLang="zh-CN" sz="2000" b="1" dirty="0">
                <a:latin typeface="Times New Roman" pitchFamily="18" charset="0"/>
                <a:ea typeface="楷体" pitchFamily="49" charset="-122"/>
                <a:cs typeface="Times New Roman" pitchFamily="18" charset="0"/>
              </a:rPr>
              <a:t>10</a:t>
            </a:r>
            <a:r>
              <a:rPr lang="zh-CN" altLang="zh-CN" sz="2000" b="1" dirty="0">
                <a:latin typeface="Times New Roman" pitchFamily="18" charset="0"/>
                <a:ea typeface="楷体" pitchFamily="49" charset="-122"/>
                <a:cs typeface="Times New Roman" pitchFamily="18" charset="0"/>
              </a:rPr>
              <a:t>分，共</a:t>
            </a:r>
            <a:r>
              <a:rPr lang="en-US" altLang="zh-CN" sz="2000" b="1" dirty="0">
                <a:ea typeface="楷体" pitchFamily="49" charset="-122"/>
              </a:rPr>
              <a:t>30</a:t>
            </a:r>
            <a:r>
              <a:rPr lang="zh-CN" altLang="zh-CN" sz="2000" b="1" dirty="0">
                <a:latin typeface="Times New Roman" pitchFamily="18" charset="0"/>
                <a:ea typeface="楷体" pitchFamily="49" charset="-122"/>
                <a:cs typeface="Times New Roman" pitchFamily="18" charset="0"/>
              </a:rPr>
              <a:t>分）</a:t>
            </a:r>
            <a:endParaRPr lang="en-US" altLang="zh-CN" sz="2000" b="1" dirty="0">
              <a:latin typeface="Times New Roman" pitchFamily="18" charset="0"/>
              <a:ea typeface="楷体" pitchFamily="49" charset="-122"/>
              <a:cs typeface="Times New Roman" pitchFamily="18" charset="0"/>
            </a:endParaRPr>
          </a:p>
          <a:p>
            <a:pPr>
              <a:lnSpc>
                <a:spcPct val="120000"/>
              </a:lnSpc>
            </a:pPr>
            <a:r>
              <a:rPr lang="zh-CN" altLang="en-US" sz="2000" b="1" dirty="0">
                <a:latin typeface="Times New Roman" pitchFamily="18" charset="0"/>
                <a:ea typeface="楷体" pitchFamily="49" charset="-122"/>
                <a:cs typeface="Times New Roman" pitchFamily="18" charset="0"/>
              </a:rPr>
              <a:t>注意事项</a:t>
            </a:r>
            <a:endParaRPr lang="en-US" altLang="zh-CN" sz="2000" b="1" dirty="0">
              <a:latin typeface="Times New Roman" pitchFamily="18" charset="0"/>
              <a:ea typeface="楷体" pitchFamily="49" charset="-122"/>
              <a:cs typeface="Times New Roman" pitchFamily="18" charset="0"/>
            </a:endParaRPr>
          </a:p>
          <a:p>
            <a:pPr lvl="1">
              <a:lnSpc>
                <a:spcPct val="120000"/>
              </a:lnSpc>
            </a:pPr>
            <a:r>
              <a:rPr lang="zh-CN" altLang="en-US" sz="2000" b="1" dirty="0">
                <a:latin typeface="Times New Roman" pitchFamily="18" charset="0"/>
                <a:ea typeface="楷体" pitchFamily="49" charset="-122"/>
                <a:cs typeface="Times New Roman" pitchFamily="18" charset="0"/>
              </a:rPr>
              <a:t>认真答案，仔细检查，防止粗心大意造成丢分</a:t>
            </a:r>
          </a:p>
          <a:p>
            <a:pPr lvl="1">
              <a:lnSpc>
                <a:spcPct val="120000"/>
              </a:lnSpc>
            </a:pPr>
            <a:r>
              <a:rPr lang="zh-CN" altLang="en-US" sz="2000" b="1" dirty="0">
                <a:latin typeface="Times New Roman" pitchFamily="18" charset="0"/>
                <a:ea typeface="楷体" pitchFamily="49" charset="-122"/>
                <a:cs typeface="Times New Roman" pitchFamily="18" charset="0"/>
              </a:rPr>
              <a:t>单项选择题需要将所选答案填写在</a:t>
            </a:r>
            <a:r>
              <a:rPr lang="zh-CN" altLang="en-US" sz="2000" b="1" dirty="0">
                <a:solidFill>
                  <a:srgbClr val="FF0000"/>
                </a:solidFill>
                <a:latin typeface="Times New Roman" pitchFamily="18" charset="0"/>
                <a:ea typeface="楷体" pitchFamily="49" charset="-122"/>
                <a:cs typeface="Times New Roman" pitchFamily="18" charset="0"/>
              </a:rPr>
              <a:t>相应的表格</a:t>
            </a:r>
            <a:r>
              <a:rPr lang="zh-CN" altLang="en-US" sz="2000" b="1" dirty="0">
                <a:latin typeface="Times New Roman" pitchFamily="18" charset="0"/>
                <a:ea typeface="楷体" pitchFamily="49" charset="-122"/>
                <a:cs typeface="Times New Roman" pitchFamily="18" charset="0"/>
              </a:rPr>
              <a:t>中</a:t>
            </a:r>
            <a:endParaRPr lang="en-US" altLang="zh-CN" sz="2000" b="1" dirty="0">
              <a:latin typeface="Times New Roman" pitchFamily="18" charset="0"/>
              <a:ea typeface="楷体" pitchFamily="49" charset="-122"/>
              <a:cs typeface="Times New Roman" pitchFamily="18" charset="0"/>
            </a:endParaRPr>
          </a:p>
          <a:p>
            <a:pPr lvl="1">
              <a:lnSpc>
                <a:spcPct val="120000"/>
              </a:lnSpc>
            </a:pPr>
            <a:r>
              <a:rPr lang="zh-CN" altLang="en-US" sz="2000" b="1" dirty="0">
                <a:latin typeface="Times New Roman" pitchFamily="18" charset="0"/>
                <a:ea typeface="楷体" pitchFamily="49" charset="-122"/>
                <a:cs typeface="Times New Roman" pitchFamily="18" charset="0"/>
              </a:rPr>
              <a:t>闭卷考试 </a:t>
            </a:r>
            <a:r>
              <a:rPr lang="en-US" altLang="zh-CN" sz="2000" b="1" dirty="0">
                <a:latin typeface="Times New Roman" pitchFamily="18" charset="0"/>
                <a:ea typeface="楷体" pitchFamily="49" charset="-122"/>
                <a:cs typeface="Times New Roman" pitchFamily="18" charset="0"/>
              </a:rPr>
              <a:t>120</a:t>
            </a:r>
            <a:r>
              <a:rPr lang="zh-CN" altLang="en-US" sz="2000" b="1" dirty="0">
                <a:latin typeface="Times New Roman" pitchFamily="18" charset="0"/>
                <a:ea typeface="楷体" pitchFamily="49" charset="-122"/>
                <a:cs typeface="Times New Roman" pitchFamily="18" charset="0"/>
              </a:rPr>
              <a:t>分钟，要求开考</a:t>
            </a:r>
            <a:r>
              <a:rPr lang="en-US" altLang="zh-CN" sz="2000" b="1" dirty="0">
                <a:solidFill>
                  <a:srgbClr val="FF0000"/>
                </a:solidFill>
                <a:latin typeface="Times New Roman" pitchFamily="18" charset="0"/>
                <a:ea typeface="楷体" pitchFamily="49" charset="-122"/>
                <a:cs typeface="Times New Roman" pitchFamily="18" charset="0"/>
              </a:rPr>
              <a:t>60</a:t>
            </a:r>
            <a:r>
              <a:rPr lang="zh-CN" altLang="en-US" sz="2000" b="1" dirty="0">
                <a:solidFill>
                  <a:srgbClr val="FF0000"/>
                </a:solidFill>
                <a:latin typeface="Times New Roman" pitchFamily="18" charset="0"/>
                <a:ea typeface="楷体" pitchFamily="49" charset="-122"/>
                <a:cs typeface="Times New Roman" pitchFamily="18" charset="0"/>
              </a:rPr>
              <a:t>分钟</a:t>
            </a:r>
            <a:r>
              <a:rPr lang="zh-CN" altLang="en-US" sz="2000" b="1" dirty="0">
                <a:latin typeface="Times New Roman" pitchFamily="18" charset="0"/>
                <a:ea typeface="楷体" pitchFamily="49" charset="-122"/>
                <a:cs typeface="Times New Roman" pitchFamily="18" charset="0"/>
              </a:rPr>
              <a:t>后才允许交卷</a:t>
            </a:r>
          </a:p>
          <a:p>
            <a:pPr>
              <a:lnSpc>
                <a:spcPct val="120000"/>
              </a:lnSpc>
            </a:pPr>
            <a:endParaRPr lang="zh-CN" altLang="en-US" sz="2400" b="1" dirty="0">
              <a:latin typeface="Times New Roman" pitchFamily="18" charset="0"/>
              <a:ea typeface="楷体" pitchFamily="49" charset="-122"/>
              <a:cs typeface="Times New Roman" pitchFamily="18" charset="0"/>
            </a:endParaRPr>
          </a:p>
        </p:txBody>
      </p:sp>
      <p:sp>
        <p:nvSpPr>
          <p:cNvPr id="4100"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CEADCABA-C1A1-46BA-A25C-8CB6B5E72753}" type="slidenum">
              <a:rPr kumimoji="0" lang="en-US" altLang="zh-CN" sz="1200" b="0" smtClean="0">
                <a:latin typeface="楷体_GB2312" pitchFamily="49" charset="-122"/>
              </a:rPr>
              <a:pPr eaLnBrk="1" hangingPunct="1"/>
              <a:t>1</a:t>
            </a:fld>
            <a:endParaRPr kumimoji="0" lang="en-US" altLang="zh-CN" sz="1200" b="0">
              <a:latin typeface="楷体_GB2312"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第三章 系统总线</a:t>
            </a:r>
          </a:p>
        </p:txBody>
      </p:sp>
      <p:sp>
        <p:nvSpPr>
          <p:cNvPr id="3" name="内容占位符 2"/>
          <p:cNvSpPr>
            <a:spLocks noGrp="1"/>
          </p:cNvSpPr>
          <p:nvPr>
            <p:ph idx="1"/>
          </p:nvPr>
        </p:nvSpPr>
        <p:spPr/>
        <p:txBody>
          <a:bodyPr/>
          <a:lstStyle/>
          <a:p>
            <a:pPr>
              <a:lnSpc>
                <a:spcPct val="125000"/>
              </a:lnSpc>
              <a:spcBef>
                <a:spcPts val="600"/>
              </a:spcBef>
            </a:pPr>
            <a:r>
              <a:rPr lang="zh-CN" altLang="en-US" sz="2000" b="1" dirty="0">
                <a:latin typeface="楷体" pitchFamily="49" charset="-122"/>
                <a:ea typeface="楷体" pitchFamily="49" charset="-122"/>
              </a:rPr>
              <a:t>流行的总线标准：</a:t>
            </a:r>
            <a:endParaRPr lang="en-US" altLang="zh-CN" sz="2000" b="1" dirty="0">
              <a:latin typeface="楷体" pitchFamily="49" charset="-122"/>
              <a:ea typeface="楷体" pitchFamily="49" charset="-122"/>
            </a:endParaRPr>
          </a:p>
          <a:p>
            <a:pPr lvl="1">
              <a:lnSpc>
                <a:spcPct val="125000"/>
              </a:lnSpc>
              <a:spcBef>
                <a:spcPts val="600"/>
              </a:spcBef>
            </a:pPr>
            <a:r>
              <a:rPr lang="en-US" altLang="zh-CN" sz="2000" b="1" dirty="0">
                <a:latin typeface="楷体" pitchFamily="49" charset="-122"/>
                <a:ea typeface="楷体" pitchFamily="49" charset="-122"/>
              </a:rPr>
              <a:t>ISA</a:t>
            </a:r>
            <a:r>
              <a:rPr lang="zh-CN" altLang="en-US" sz="2000" b="1" dirty="0">
                <a:latin typeface="楷体" pitchFamily="49" charset="-122"/>
                <a:ea typeface="楷体" pitchFamily="49" charset="-122"/>
              </a:rPr>
              <a:t>总线：工业标准体系结构总线</a:t>
            </a:r>
            <a:endParaRPr lang="en-US" altLang="zh-CN" sz="2000" b="1" dirty="0">
              <a:latin typeface="楷体" pitchFamily="49" charset="-122"/>
              <a:ea typeface="楷体" pitchFamily="49" charset="-122"/>
            </a:endParaRPr>
          </a:p>
          <a:p>
            <a:pPr lvl="1">
              <a:lnSpc>
                <a:spcPct val="125000"/>
              </a:lnSpc>
              <a:spcBef>
                <a:spcPts val="600"/>
              </a:spcBef>
            </a:pPr>
            <a:r>
              <a:rPr lang="en-US" altLang="zh-CN" sz="2000" b="1" dirty="0">
                <a:latin typeface="楷体" pitchFamily="49" charset="-122"/>
                <a:ea typeface="楷体" pitchFamily="49" charset="-122"/>
              </a:rPr>
              <a:t>EISA</a:t>
            </a:r>
            <a:r>
              <a:rPr lang="zh-CN" altLang="en-US" sz="2000" b="1" dirty="0">
                <a:latin typeface="楷体" pitchFamily="49" charset="-122"/>
                <a:ea typeface="楷体" pitchFamily="49" charset="-122"/>
              </a:rPr>
              <a:t>总线：扩展工业标准体系结构总线</a:t>
            </a:r>
            <a:endParaRPr lang="en-US" altLang="zh-CN" sz="2000" b="1" dirty="0">
              <a:latin typeface="楷体" pitchFamily="49" charset="-122"/>
              <a:ea typeface="楷体" pitchFamily="49" charset="-122"/>
            </a:endParaRPr>
          </a:p>
          <a:p>
            <a:pPr lvl="1">
              <a:lnSpc>
                <a:spcPct val="125000"/>
              </a:lnSpc>
              <a:spcBef>
                <a:spcPts val="600"/>
              </a:spcBef>
            </a:pPr>
            <a:r>
              <a:rPr lang="en-US" altLang="zh-CN" sz="2000" b="1" dirty="0">
                <a:latin typeface="楷体" pitchFamily="49" charset="-122"/>
                <a:ea typeface="楷体" pitchFamily="49" charset="-122"/>
              </a:rPr>
              <a:t>VESA</a:t>
            </a:r>
            <a:r>
              <a:rPr lang="zh-CN" altLang="en-US" sz="2000" b="1" dirty="0">
                <a:latin typeface="楷体" pitchFamily="49" charset="-122"/>
                <a:ea typeface="楷体" pitchFamily="49" charset="-122"/>
              </a:rPr>
              <a:t>总线：视频电子标准协会总线</a:t>
            </a:r>
            <a:endParaRPr lang="en-US" altLang="zh-CN" sz="2000" b="1" dirty="0">
              <a:latin typeface="楷体" pitchFamily="49" charset="-122"/>
              <a:ea typeface="楷体" pitchFamily="49" charset="-122"/>
            </a:endParaRPr>
          </a:p>
          <a:p>
            <a:pPr lvl="1">
              <a:lnSpc>
                <a:spcPct val="125000"/>
              </a:lnSpc>
              <a:spcBef>
                <a:spcPts val="600"/>
              </a:spcBef>
            </a:pPr>
            <a:r>
              <a:rPr lang="en-US" altLang="zh-CN" sz="2000" b="1" dirty="0">
                <a:latin typeface="楷体" pitchFamily="49" charset="-122"/>
                <a:ea typeface="楷体" pitchFamily="49" charset="-122"/>
              </a:rPr>
              <a:t>PCI</a:t>
            </a:r>
            <a:r>
              <a:rPr lang="zh-CN" altLang="en-US" sz="2000" b="1" dirty="0">
                <a:latin typeface="楷体" pitchFamily="49" charset="-122"/>
                <a:ea typeface="楷体" pitchFamily="49" charset="-122"/>
              </a:rPr>
              <a:t>总线：外围设备互连总线</a:t>
            </a:r>
            <a:endParaRPr lang="en-US" altLang="zh-CN" sz="2000" b="1" dirty="0">
              <a:latin typeface="楷体" pitchFamily="49" charset="-122"/>
              <a:ea typeface="楷体" pitchFamily="49" charset="-122"/>
            </a:endParaRPr>
          </a:p>
          <a:p>
            <a:pPr lvl="1">
              <a:lnSpc>
                <a:spcPct val="125000"/>
              </a:lnSpc>
              <a:spcBef>
                <a:spcPts val="600"/>
              </a:spcBef>
            </a:pPr>
            <a:r>
              <a:rPr lang="en-US" altLang="zh-CN" sz="2000" b="1" dirty="0">
                <a:latin typeface="楷体" pitchFamily="49" charset="-122"/>
                <a:ea typeface="楷体" pitchFamily="49" charset="-122"/>
              </a:rPr>
              <a:t>AGP</a:t>
            </a:r>
            <a:r>
              <a:rPr lang="zh-CN" altLang="en-US" sz="2000" b="1" dirty="0">
                <a:latin typeface="楷体" pitchFamily="49" charset="-122"/>
                <a:ea typeface="楷体" pitchFamily="49" charset="-122"/>
              </a:rPr>
              <a:t>总线：加速图形端口总线</a:t>
            </a:r>
            <a:endParaRPr lang="en-US" altLang="zh-CN" sz="2000" b="1" dirty="0">
              <a:latin typeface="楷体" pitchFamily="49" charset="-122"/>
              <a:ea typeface="楷体" pitchFamily="49" charset="-122"/>
            </a:endParaRPr>
          </a:p>
          <a:p>
            <a:pPr lvl="1">
              <a:lnSpc>
                <a:spcPct val="125000"/>
              </a:lnSpc>
              <a:spcBef>
                <a:spcPts val="600"/>
              </a:spcBef>
            </a:pPr>
            <a:r>
              <a:rPr lang="en-US" altLang="zh-CN" sz="2000" b="1" dirty="0">
                <a:latin typeface="楷体" pitchFamily="49" charset="-122"/>
                <a:ea typeface="楷体" pitchFamily="49" charset="-122"/>
              </a:rPr>
              <a:t>RS232</a:t>
            </a:r>
            <a:r>
              <a:rPr lang="zh-CN" altLang="en-US" sz="2000" b="1" dirty="0">
                <a:latin typeface="楷体" pitchFamily="49" charset="-122"/>
                <a:ea typeface="楷体" pitchFamily="49" charset="-122"/>
              </a:rPr>
              <a:t>总线：串行通信总线</a:t>
            </a:r>
            <a:endParaRPr lang="en-US" altLang="zh-CN" sz="2000" b="1" dirty="0">
              <a:latin typeface="楷体" pitchFamily="49" charset="-122"/>
              <a:ea typeface="楷体" pitchFamily="49" charset="-122"/>
            </a:endParaRPr>
          </a:p>
          <a:p>
            <a:pPr lvl="1">
              <a:lnSpc>
                <a:spcPct val="125000"/>
              </a:lnSpc>
              <a:spcBef>
                <a:spcPts val="600"/>
              </a:spcBef>
            </a:pPr>
            <a:r>
              <a:rPr lang="en-US" altLang="zh-CN" sz="2000" b="1" dirty="0">
                <a:latin typeface="楷体" pitchFamily="49" charset="-122"/>
                <a:ea typeface="楷体" pitchFamily="49" charset="-122"/>
              </a:rPr>
              <a:t>USB</a:t>
            </a:r>
            <a:r>
              <a:rPr lang="zh-CN" altLang="en-US" sz="2000" b="1" dirty="0">
                <a:latin typeface="楷体" pitchFamily="49" charset="-122"/>
                <a:ea typeface="楷体" pitchFamily="49" charset="-122"/>
              </a:rPr>
              <a:t>总线：通用串行总线</a:t>
            </a:r>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10</a:t>
            </a:fld>
            <a:endParaRPr lang="en-US" altLang="zh-CN" sz="1200"/>
          </a:p>
        </p:txBody>
      </p:sp>
    </p:spTree>
    <p:extLst>
      <p:ext uri="{BB962C8B-B14F-4D97-AF65-F5344CB8AC3E}">
        <p14:creationId xmlns:p14="http://schemas.microsoft.com/office/powerpoint/2010/main" val="18076502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idx="1"/>
          </p:nvPr>
        </p:nvSpPr>
        <p:spPr>
          <a:xfrm>
            <a:off x="971550" y="1844675"/>
            <a:ext cx="8001000" cy="3600450"/>
          </a:xfrm>
        </p:spPr>
        <p:txBody>
          <a:bodyPr/>
          <a:lstStyle/>
          <a:p>
            <a:pPr eaLnBrk="1" hangingPunct="1">
              <a:buFont typeface="Wingdings" pitchFamily="2" charset="2"/>
              <a:buNone/>
            </a:pPr>
            <a:r>
              <a:rPr lang="en-US" altLang="zh-CN" sz="2800" b="1">
                <a:latin typeface="楷体_GB2312" pitchFamily="49" charset="-122"/>
                <a:ea typeface="楷体_GB2312" pitchFamily="49" charset="-122"/>
              </a:rPr>
              <a:t>(1)PC</a:t>
            </a:r>
            <a:r>
              <a:rPr lang="zh-CN" altLang="en-US" sz="2800" b="1">
                <a:latin typeface="楷体_GB2312" pitchFamily="49" charset="-122"/>
                <a:ea typeface="楷体_GB2312" pitchFamily="49" charset="-122"/>
              </a:rPr>
              <a:t>当前的值为</a:t>
            </a:r>
            <a:r>
              <a:rPr lang="en-US" altLang="zh-CN" sz="2800" b="1">
                <a:latin typeface="楷体_GB2312" pitchFamily="49" charset="-122"/>
                <a:ea typeface="楷体_GB2312" pitchFamily="49" charset="-122"/>
              </a:rPr>
              <a:t>240</a:t>
            </a:r>
            <a:r>
              <a:rPr lang="zh-CN" altLang="en-US" sz="2800" b="1">
                <a:latin typeface="楷体_GB2312" pitchFamily="49" charset="-122"/>
                <a:ea typeface="楷体_GB2312" pitchFamily="49" charset="-122"/>
              </a:rPr>
              <a:t>， 当取出指令</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指令占</a:t>
            </a:r>
            <a:r>
              <a:rPr lang="en-US" altLang="zh-CN" sz="2800" b="1">
                <a:latin typeface="楷体_GB2312" pitchFamily="49" charset="-122"/>
                <a:ea typeface="楷体_GB2312" pitchFamily="49" charset="-122"/>
              </a:rPr>
              <a:t>3</a:t>
            </a:r>
            <a:r>
              <a:rPr lang="zh-CN" altLang="en-US" sz="2800" b="1">
                <a:latin typeface="楷体_GB2312" pitchFamily="49" charset="-122"/>
                <a:ea typeface="楷体_GB2312" pitchFamily="49" charset="-122"/>
              </a:rPr>
              <a:t>个字节</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后，</a:t>
            </a:r>
            <a:r>
              <a:rPr lang="en-US" altLang="zh-CN" sz="2800" b="1">
                <a:latin typeface="楷体_GB2312" pitchFamily="49" charset="-122"/>
                <a:ea typeface="楷体_GB2312" pitchFamily="49" charset="-122"/>
              </a:rPr>
              <a:t>PC=243</a:t>
            </a:r>
            <a:r>
              <a:rPr lang="zh-CN" altLang="en-US" sz="2800" b="1">
                <a:latin typeface="楷体_GB2312" pitchFamily="49" charset="-122"/>
                <a:ea typeface="楷体_GB2312" pitchFamily="49" charset="-122"/>
              </a:rPr>
              <a:t>。</a:t>
            </a:r>
          </a:p>
          <a:p>
            <a:pPr eaLnBrk="1" hangingPunct="1">
              <a:buFont typeface="Wingdings" pitchFamily="2" charset="2"/>
              <a:buNone/>
            </a:pPr>
            <a:r>
              <a:rPr lang="zh-CN" altLang="en-US" sz="2800" b="1">
                <a:latin typeface="楷体_GB2312" pitchFamily="49" charset="-122"/>
                <a:ea typeface="楷体_GB2312" pitchFamily="49" charset="-122"/>
              </a:rPr>
              <a:t>    要求转移到</a:t>
            </a:r>
            <a:r>
              <a:rPr lang="en-US" altLang="zh-CN" sz="2800" b="1">
                <a:latin typeface="楷体_GB2312" pitchFamily="49" charset="-122"/>
                <a:ea typeface="楷体_GB2312" pitchFamily="49" charset="-122"/>
              </a:rPr>
              <a:t>290</a:t>
            </a:r>
            <a:r>
              <a:rPr lang="zh-CN" altLang="en-US" sz="2800" b="1">
                <a:latin typeface="楷体_GB2312" pitchFamily="49" charset="-122"/>
                <a:ea typeface="楷体_GB2312" pitchFamily="49" charset="-122"/>
              </a:rPr>
              <a:t>，则相对位移量为</a:t>
            </a:r>
            <a:r>
              <a:rPr lang="en-US" altLang="zh-CN" sz="2800" b="1">
                <a:latin typeface="楷体_GB2312" pitchFamily="49" charset="-122"/>
                <a:ea typeface="楷体_GB2312" pitchFamily="49" charset="-122"/>
              </a:rPr>
              <a:t>290</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243=47D=2FH=002FH</a:t>
            </a:r>
            <a:r>
              <a:rPr lang="zh-CN" altLang="en-US" sz="2800" b="1">
                <a:latin typeface="楷体_GB2312" pitchFamily="49" charset="-122"/>
                <a:ea typeface="楷体_GB2312" pitchFamily="49" charset="-122"/>
              </a:rPr>
              <a:t>。</a:t>
            </a:r>
          </a:p>
          <a:p>
            <a:pPr eaLnBrk="1" hangingPunct="1">
              <a:buFont typeface="Wingdings" pitchFamily="2" charset="2"/>
              <a:buNone/>
            </a:pPr>
            <a:r>
              <a:rPr lang="zh-CN" altLang="en-US" sz="2800" b="1">
                <a:latin typeface="楷体_GB2312" pitchFamily="49" charset="-122"/>
                <a:ea typeface="楷体_GB2312" pitchFamily="49" charset="-122"/>
              </a:rPr>
              <a:t>    因数据在存储器采用低字节地址为字地址，故位移量在存储器中为</a:t>
            </a:r>
            <a:r>
              <a:rPr lang="en-US" altLang="zh-CN" sz="2800" b="1">
                <a:latin typeface="楷体_GB2312" pitchFamily="49" charset="-122"/>
                <a:ea typeface="楷体_GB2312" pitchFamily="49" charset="-122"/>
              </a:rPr>
              <a:t>2FH</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00H</a:t>
            </a:r>
            <a:r>
              <a:rPr lang="zh-CN" altLang="en-US" sz="2800" b="1">
                <a:latin typeface="楷体_GB2312" pitchFamily="49" charset="-122"/>
                <a:ea typeface="楷体_GB2312" pitchFamily="49" charset="-122"/>
              </a:rPr>
              <a:t>，即为指令的第二、三个字节的内容。</a:t>
            </a:r>
          </a:p>
        </p:txBody>
      </p:sp>
      <p:sp>
        <p:nvSpPr>
          <p:cNvPr id="94211" name="Rectangle 3"/>
          <p:cNvSpPr>
            <a:spLocks noChangeArrowheads="1"/>
          </p:cNvSpPr>
          <p:nvPr/>
        </p:nvSpPr>
        <p:spPr bwMode="auto">
          <a:xfrm>
            <a:off x="684213" y="6092825"/>
            <a:ext cx="8001000" cy="5048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00000"/>
              </a:lnSpc>
              <a:spcBef>
                <a:spcPct val="20000"/>
              </a:spcBef>
              <a:spcAft>
                <a:spcPct val="0"/>
              </a:spcAft>
              <a:buClr>
                <a:srgbClr val="3333CC"/>
              </a:buClr>
              <a:buSzPct val="60000"/>
              <a:buFont typeface="Wingdings" pitchFamily="2" charset="2"/>
              <a:buNone/>
            </a:pPr>
            <a:endParaRPr kumimoji="0" lang="zh-CN" altLang="en-US" sz="2800">
              <a:solidFill>
                <a:srgbClr val="000000"/>
              </a:solidFill>
              <a:latin typeface="楷体_GB2312" pitchFamily="49" charset="-122"/>
            </a:endParaRPr>
          </a:p>
        </p:txBody>
      </p:sp>
    </p:spTree>
    <p:extLst>
      <p:ext uri="{BB962C8B-B14F-4D97-AF65-F5344CB8AC3E}">
        <p14:creationId xmlns:p14="http://schemas.microsoft.com/office/powerpoint/2010/main" val="3407817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0825" y="1700213"/>
            <a:ext cx="8704263" cy="4114800"/>
          </a:xfrm>
        </p:spPr>
        <p:txBody>
          <a:bodyPr/>
          <a:lstStyle/>
          <a:p>
            <a:pPr eaLnBrk="1" hangingPunct="1">
              <a:buClr>
                <a:srgbClr val="3333CC"/>
              </a:buClr>
              <a:buFont typeface="Wingdings" pitchFamily="2" charset="2"/>
              <a:buNone/>
              <a:defRPr/>
            </a:pPr>
            <a:r>
              <a:rPr lang="en-US" altLang="zh-CN" sz="2800" b="1" kern="1200" dirty="0">
                <a:solidFill>
                  <a:srgbClr val="000000"/>
                </a:solidFill>
                <a:latin typeface="楷体_GB2312" pitchFamily="49" charset="-122"/>
                <a:ea typeface="楷体_GB2312" pitchFamily="49" charset="-122"/>
              </a:rPr>
              <a:t>(2)PC</a:t>
            </a:r>
            <a:r>
              <a:rPr lang="zh-CN" altLang="en-US" sz="2800" b="1" kern="1200" dirty="0">
                <a:solidFill>
                  <a:srgbClr val="000000"/>
                </a:solidFill>
                <a:latin typeface="楷体_GB2312" pitchFamily="49" charset="-122"/>
                <a:ea typeface="楷体_GB2312" pitchFamily="49" charset="-122"/>
              </a:rPr>
              <a:t>当前的值为</a:t>
            </a:r>
            <a:r>
              <a:rPr lang="en-US" altLang="zh-CN" sz="2800" b="1" kern="1200" dirty="0">
                <a:solidFill>
                  <a:srgbClr val="000000"/>
                </a:solidFill>
                <a:latin typeface="楷体_GB2312" pitchFamily="49" charset="-122"/>
                <a:ea typeface="楷体_GB2312" pitchFamily="49" charset="-122"/>
              </a:rPr>
              <a:t>240</a:t>
            </a:r>
            <a:r>
              <a:rPr lang="zh-CN" altLang="en-US" sz="2800" b="1" kern="1200" dirty="0">
                <a:solidFill>
                  <a:srgbClr val="000000"/>
                </a:solidFill>
                <a:latin typeface="楷体_GB2312" pitchFamily="49" charset="-122"/>
                <a:ea typeface="楷体_GB2312" pitchFamily="49" charset="-122"/>
              </a:rPr>
              <a:t>， 当取出指令</a:t>
            </a:r>
            <a:r>
              <a:rPr lang="en-US" altLang="zh-CN" sz="2800" b="1" kern="1200" dirty="0">
                <a:solidFill>
                  <a:srgbClr val="000000"/>
                </a:solidFill>
                <a:latin typeface="楷体_GB2312" pitchFamily="49" charset="-122"/>
                <a:ea typeface="楷体_GB2312" pitchFamily="49" charset="-122"/>
              </a:rPr>
              <a:t>(</a:t>
            </a:r>
            <a:r>
              <a:rPr lang="zh-CN" altLang="en-US" sz="2800" b="1" kern="1200" dirty="0">
                <a:solidFill>
                  <a:srgbClr val="000000"/>
                </a:solidFill>
                <a:latin typeface="楷体_GB2312" pitchFamily="49" charset="-122"/>
                <a:ea typeface="楷体_GB2312" pitchFamily="49" charset="-122"/>
              </a:rPr>
              <a:t>指令占</a:t>
            </a:r>
            <a:r>
              <a:rPr lang="en-US" altLang="zh-CN" sz="2800" b="1" kern="1200" dirty="0">
                <a:solidFill>
                  <a:srgbClr val="000000"/>
                </a:solidFill>
                <a:latin typeface="楷体_GB2312" pitchFamily="49" charset="-122"/>
                <a:ea typeface="楷体_GB2312" pitchFamily="49" charset="-122"/>
              </a:rPr>
              <a:t>3</a:t>
            </a:r>
            <a:r>
              <a:rPr lang="zh-CN" altLang="en-US" sz="2800" b="1" kern="1200" dirty="0">
                <a:solidFill>
                  <a:srgbClr val="000000"/>
                </a:solidFill>
                <a:latin typeface="楷体_GB2312" pitchFamily="49" charset="-122"/>
                <a:ea typeface="楷体_GB2312" pitchFamily="49" charset="-122"/>
              </a:rPr>
              <a:t>个字节</a:t>
            </a:r>
            <a:r>
              <a:rPr lang="en-US" altLang="zh-CN" sz="2800" b="1" kern="1200" dirty="0">
                <a:solidFill>
                  <a:srgbClr val="000000"/>
                </a:solidFill>
                <a:latin typeface="楷体_GB2312" pitchFamily="49" charset="-122"/>
                <a:ea typeface="楷体_GB2312" pitchFamily="49" charset="-122"/>
              </a:rPr>
              <a:t>)</a:t>
            </a:r>
            <a:r>
              <a:rPr lang="zh-CN" altLang="en-US" sz="2800" b="1" kern="1200" dirty="0">
                <a:solidFill>
                  <a:srgbClr val="000000"/>
                </a:solidFill>
                <a:latin typeface="楷体_GB2312" pitchFamily="49" charset="-122"/>
                <a:ea typeface="楷体_GB2312" pitchFamily="49" charset="-122"/>
              </a:rPr>
              <a:t>后，</a:t>
            </a:r>
            <a:r>
              <a:rPr lang="en-US" altLang="zh-CN" sz="2800" b="1" kern="1200" dirty="0">
                <a:solidFill>
                  <a:srgbClr val="000000"/>
                </a:solidFill>
                <a:latin typeface="楷体_GB2312" pitchFamily="49" charset="-122"/>
                <a:ea typeface="楷体_GB2312" pitchFamily="49" charset="-122"/>
              </a:rPr>
              <a:t>PC=243</a:t>
            </a:r>
            <a:r>
              <a:rPr lang="zh-CN" altLang="en-US" sz="2800" b="1" kern="1200" dirty="0">
                <a:solidFill>
                  <a:srgbClr val="000000"/>
                </a:solidFill>
                <a:latin typeface="楷体_GB2312" pitchFamily="49" charset="-122"/>
                <a:ea typeface="楷体_GB2312" pitchFamily="49" charset="-122"/>
              </a:rPr>
              <a:t>。</a:t>
            </a:r>
          </a:p>
          <a:p>
            <a:pPr eaLnBrk="1" hangingPunct="1">
              <a:buClr>
                <a:srgbClr val="3333CC"/>
              </a:buClr>
              <a:buFont typeface="Wingdings" pitchFamily="2" charset="2"/>
              <a:buNone/>
              <a:defRPr/>
            </a:pPr>
            <a:r>
              <a:rPr lang="zh-CN" altLang="en-US" sz="2800" b="1" kern="1200" dirty="0">
                <a:solidFill>
                  <a:srgbClr val="000000"/>
                </a:solidFill>
                <a:latin typeface="楷体_GB2312" pitchFamily="49" charset="-122"/>
                <a:ea typeface="楷体_GB2312" pitchFamily="49" charset="-122"/>
              </a:rPr>
              <a:t> 转移到</a:t>
            </a:r>
            <a:r>
              <a:rPr lang="en-US" altLang="zh-CN" sz="2800" b="1" kern="1200" dirty="0">
                <a:solidFill>
                  <a:srgbClr val="000000"/>
                </a:solidFill>
                <a:latin typeface="楷体_GB2312" pitchFamily="49" charset="-122"/>
                <a:ea typeface="楷体_GB2312" pitchFamily="49" charset="-122"/>
              </a:rPr>
              <a:t>200</a:t>
            </a:r>
            <a:r>
              <a:rPr lang="zh-CN" altLang="en-US" sz="2800" b="1" kern="1200" dirty="0">
                <a:solidFill>
                  <a:srgbClr val="000000"/>
                </a:solidFill>
                <a:latin typeface="楷体_GB2312" pitchFamily="49" charset="-122"/>
                <a:ea typeface="楷体_GB2312" pitchFamily="49" charset="-122"/>
              </a:rPr>
              <a:t>，则相对位移量为</a:t>
            </a:r>
            <a:r>
              <a:rPr lang="en-US" altLang="zh-CN" sz="2800" b="1" kern="1200" dirty="0">
                <a:solidFill>
                  <a:srgbClr val="000000"/>
                </a:solidFill>
                <a:latin typeface="楷体_GB2312" pitchFamily="49" charset="-122"/>
                <a:ea typeface="楷体_GB2312" pitchFamily="49" charset="-122"/>
              </a:rPr>
              <a:t>200</a:t>
            </a:r>
            <a:r>
              <a:rPr lang="zh-CN" altLang="en-US" sz="2800" b="1" kern="1200" dirty="0">
                <a:solidFill>
                  <a:srgbClr val="000000"/>
                </a:solidFill>
                <a:latin typeface="楷体_GB2312" pitchFamily="49" charset="-122"/>
                <a:ea typeface="楷体_GB2312" pitchFamily="49" charset="-122"/>
              </a:rPr>
              <a:t>－</a:t>
            </a:r>
            <a:r>
              <a:rPr lang="en-US" altLang="zh-CN" sz="2800" b="1" kern="1200" dirty="0">
                <a:solidFill>
                  <a:srgbClr val="000000"/>
                </a:solidFill>
                <a:latin typeface="楷体_GB2312" pitchFamily="49" charset="-122"/>
                <a:ea typeface="楷体_GB2312" pitchFamily="49" charset="-122"/>
              </a:rPr>
              <a:t>243=</a:t>
            </a:r>
            <a:r>
              <a:rPr lang="en-US" altLang="en-US" sz="2800" b="1" kern="1200" dirty="0">
                <a:solidFill>
                  <a:srgbClr val="000000"/>
                </a:solidFill>
                <a:latin typeface="楷体_GB2312" pitchFamily="49" charset="-122"/>
                <a:ea typeface="楷体_GB2312" pitchFamily="49" charset="-122"/>
              </a:rPr>
              <a:t>－</a:t>
            </a:r>
            <a:r>
              <a:rPr lang="en-US" altLang="zh-CN" sz="2800" b="1" kern="1200" dirty="0">
                <a:solidFill>
                  <a:srgbClr val="000000"/>
                </a:solidFill>
                <a:latin typeface="楷体_GB2312" pitchFamily="49" charset="-122"/>
                <a:ea typeface="楷体_GB2312" pitchFamily="49" charset="-122"/>
              </a:rPr>
              <a:t>43D=D5H</a:t>
            </a:r>
            <a:r>
              <a:rPr lang="zh-CN" altLang="en-US" sz="2800" b="1" kern="1200" dirty="0">
                <a:solidFill>
                  <a:srgbClr val="000000"/>
                </a:solidFill>
                <a:latin typeface="楷体_GB2312" pitchFamily="49" charset="-122"/>
                <a:ea typeface="楷体_GB2312" pitchFamily="49" charset="-122"/>
              </a:rPr>
              <a:t>。</a:t>
            </a:r>
          </a:p>
          <a:p>
            <a:pPr eaLnBrk="1" hangingPunct="1">
              <a:buClr>
                <a:srgbClr val="3333CC"/>
              </a:buClr>
              <a:buFont typeface="Wingdings" pitchFamily="2" charset="2"/>
              <a:buNone/>
              <a:defRPr/>
            </a:pPr>
            <a:r>
              <a:rPr lang="zh-CN" altLang="en-US" sz="2800" b="1" kern="1200" dirty="0">
                <a:solidFill>
                  <a:srgbClr val="000000"/>
                </a:solidFill>
                <a:latin typeface="楷体_GB2312" pitchFamily="49" charset="-122"/>
                <a:ea typeface="楷体_GB2312" pitchFamily="49" charset="-122"/>
              </a:rPr>
              <a:t>     因数据在存储器采用低字节地址为字地址，故位移量在存储器中为</a:t>
            </a:r>
            <a:r>
              <a:rPr lang="en-US" altLang="zh-CN" sz="2800" b="1" kern="1200" dirty="0">
                <a:solidFill>
                  <a:srgbClr val="000000"/>
                </a:solidFill>
                <a:latin typeface="楷体_GB2312" pitchFamily="49" charset="-122"/>
                <a:ea typeface="楷体_GB2312" pitchFamily="49" charset="-122"/>
              </a:rPr>
              <a:t>D5H</a:t>
            </a:r>
            <a:r>
              <a:rPr lang="zh-CN" altLang="en-US" sz="2800" b="1" kern="1200" dirty="0">
                <a:solidFill>
                  <a:srgbClr val="000000"/>
                </a:solidFill>
                <a:latin typeface="楷体_GB2312" pitchFamily="49" charset="-122"/>
                <a:ea typeface="楷体_GB2312" pitchFamily="49" charset="-122"/>
              </a:rPr>
              <a:t>，</a:t>
            </a:r>
            <a:r>
              <a:rPr lang="en-US" altLang="zh-CN" sz="2800" b="1" kern="1200" dirty="0">
                <a:solidFill>
                  <a:srgbClr val="000000"/>
                </a:solidFill>
                <a:latin typeface="楷体_GB2312" pitchFamily="49" charset="-122"/>
                <a:ea typeface="楷体_GB2312" pitchFamily="49" charset="-122"/>
              </a:rPr>
              <a:t>FFH</a:t>
            </a:r>
            <a:r>
              <a:rPr lang="zh-CN" altLang="en-US" sz="2800" b="1" kern="1200" dirty="0">
                <a:solidFill>
                  <a:srgbClr val="000000"/>
                </a:solidFill>
                <a:latin typeface="楷体_GB2312" pitchFamily="49" charset="-122"/>
                <a:ea typeface="楷体_GB2312" pitchFamily="49" charset="-122"/>
              </a:rPr>
              <a:t>，即为指令的第二、三个字节的内容。</a:t>
            </a:r>
            <a:endParaRPr lang="en-US" altLang="zh-CN" sz="2800" b="1" kern="1200" dirty="0">
              <a:solidFill>
                <a:srgbClr val="000000"/>
              </a:solidFill>
              <a:latin typeface="楷体_GB2312" pitchFamily="49" charset="-122"/>
              <a:ea typeface="楷体_GB2312" pitchFamily="49" charset="-122"/>
            </a:endParaRPr>
          </a:p>
          <a:p>
            <a:pPr eaLnBrk="1" hangingPunct="1">
              <a:buClr>
                <a:srgbClr val="3333CC"/>
              </a:buClr>
              <a:buFont typeface="Wingdings" pitchFamily="2" charset="2"/>
              <a:buNone/>
              <a:defRPr/>
            </a:pPr>
            <a:r>
              <a:rPr lang="zh-CN" altLang="en-US" sz="2800" b="1" kern="1200" dirty="0">
                <a:solidFill>
                  <a:srgbClr val="0070C0"/>
                </a:solidFill>
                <a:latin typeface="楷体_GB2312" pitchFamily="49" charset="-122"/>
                <a:ea typeface="楷体_GB2312" pitchFamily="49" charset="-122"/>
              </a:rPr>
              <a:t>注释：</a:t>
            </a:r>
            <a:r>
              <a:rPr lang="en-US" altLang="zh-CN" sz="2800" b="1" kern="1200" dirty="0">
                <a:solidFill>
                  <a:srgbClr val="0070C0"/>
                </a:solidFill>
                <a:latin typeface="楷体_GB2312" pitchFamily="49" charset="-122"/>
                <a:ea typeface="楷体_GB2312" pitchFamily="49" charset="-122"/>
              </a:rPr>
              <a:t> -43</a:t>
            </a:r>
            <a:r>
              <a:rPr lang="zh-CN" altLang="en-US" sz="2800" b="1" kern="1200" dirty="0">
                <a:solidFill>
                  <a:srgbClr val="0070C0"/>
                </a:solidFill>
                <a:latin typeface="楷体_GB2312" pitchFamily="49" charset="-122"/>
                <a:ea typeface="楷体_GB2312" pitchFamily="49" charset="-122"/>
              </a:rPr>
              <a:t>为</a:t>
            </a:r>
            <a:r>
              <a:rPr lang="en-US" altLang="zh-CN" sz="2800" b="1" kern="1200" dirty="0">
                <a:solidFill>
                  <a:srgbClr val="0070C0"/>
                </a:solidFill>
                <a:latin typeface="楷体_GB2312" pitchFamily="49" charset="-122"/>
                <a:ea typeface="楷体_GB2312" pitchFamily="49" charset="-122"/>
              </a:rPr>
              <a:t>-00000000 00101011</a:t>
            </a:r>
            <a:r>
              <a:rPr lang="zh-CN" altLang="en-US" sz="2800" b="1" kern="1200" dirty="0">
                <a:solidFill>
                  <a:srgbClr val="0070C0"/>
                </a:solidFill>
                <a:latin typeface="楷体_GB2312" pitchFamily="49" charset="-122"/>
                <a:ea typeface="楷体_GB2312" pitchFamily="49" charset="-122"/>
              </a:rPr>
              <a:t>，</a:t>
            </a:r>
            <a:r>
              <a:rPr lang="en-US" altLang="zh-CN" sz="2800" b="1" kern="1200" dirty="0">
                <a:solidFill>
                  <a:srgbClr val="0070C0"/>
                </a:solidFill>
                <a:latin typeface="楷体_GB2312" pitchFamily="49" charset="-122"/>
                <a:ea typeface="楷体_GB2312" pitchFamily="49" charset="-122"/>
              </a:rPr>
              <a:t>-43</a:t>
            </a:r>
            <a:r>
              <a:rPr lang="zh-CN" altLang="en-US" sz="2800" b="1" kern="1200" dirty="0">
                <a:solidFill>
                  <a:srgbClr val="0070C0"/>
                </a:solidFill>
                <a:latin typeface="楷体_GB2312" pitchFamily="49" charset="-122"/>
                <a:ea typeface="楷体_GB2312" pitchFamily="49" charset="-122"/>
              </a:rPr>
              <a:t>补码为：</a:t>
            </a:r>
            <a:r>
              <a:rPr lang="en-US" altLang="zh-CN" sz="2800" b="1" kern="1200" dirty="0">
                <a:solidFill>
                  <a:srgbClr val="0070C0"/>
                </a:solidFill>
                <a:latin typeface="楷体_GB2312" pitchFamily="49" charset="-122"/>
                <a:ea typeface="楷体_GB2312" pitchFamily="49" charset="-122"/>
              </a:rPr>
              <a:t>1,11111111  11010101</a:t>
            </a:r>
            <a:r>
              <a:rPr lang="zh-CN" altLang="en-US" sz="2800" b="1" kern="1200" dirty="0">
                <a:solidFill>
                  <a:srgbClr val="0070C0"/>
                </a:solidFill>
                <a:latin typeface="楷体_GB2312" pitchFamily="49" charset="-122"/>
                <a:ea typeface="楷体_GB2312" pitchFamily="49" charset="-122"/>
              </a:rPr>
              <a:t>，因为是低字节存放，所以第二字节为</a:t>
            </a:r>
            <a:r>
              <a:rPr lang="en-US" altLang="zh-CN" sz="2800" b="1" kern="1200" dirty="0">
                <a:solidFill>
                  <a:srgbClr val="0070C0"/>
                </a:solidFill>
                <a:latin typeface="楷体_GB2312" pitchFamily="49" charset="-122"/>
                <a:ea typeface="楷体_GB2312" pitchFamily="49" charset="-122"/>
              </a:rPr>
              <a:t>11010101</a:t>
            </a:r>
            <a:r>
              <a:rPr lang="zh-CN" altLang="en-US" sz="2800" b="1" kern="1200" dirty="0">
                <a:solidFill>
                  <a:srgbClr val="0070C0"/>
                </a:solidFill>
                <a:latin typeface="楷体_GB2312" pitchFamily="49" charset="-122"/>
                <a:ea typeface="楷体_GB2312" pitchFamily="49" charset="-122"/>
              </a:rPr>
              <a:t>，即</a:t>
            </a:r>
            <a:r>
              <a:rPr lang="en-US" altLang="zh-CN" sz="2800" b="1" kern="1200" dirty="0">
                <a:solidFill>
                  <a:srgbClr val="0070C0"/>
                </a:solidFill>
                <a:latin typeface="楷体_GB2312" pitchFamily="49" charset="-122"/>
                <a:ea typeface="楷体_GB2312" pitchFamily="49" charset="-122"/>
              </a:rPr>
              <a:t>D5H</a:t>
            </a:r>
            <a:r>
              <a:rPr lang="zh-CN" altLang="en-US" sz="2800" b="1" kern="1200" dirty="0">
                <a:solidFill>
                  <a:srgbClr val="0070C0"/>
                </a:solidFill>
                <a:latin typeface="楷体_GB2312" pitchFamily="49" charset="-122"/>
                <a:ea typeface="楷体_GB2312" pitchFamily="49" charset="-122"/>
              </a:rPr>
              <a:t>，第三字节为</a:t>
            </a:r>
            <a:r>
              <a:rPr lang="en-US" altLang="zh-CN" sz="2800" b="1" kern="1200" dirty="0">
                <a:solidFill>
                  <a:srgbClr val="0070C0"/>
                </a:solidFill>
                <a:latin typeface="楷体_GB2312" pitchFamily="49" charset="-122"/>
                <a:ea typeface="楷体_GB2312" pitchFamily="49" charset="-122"/>
              </a:rPr>
              <a:t>11111111</a:t>
            </a:r>
            <a:r>
              <a:rPr lang="zh-CN" altLang="en-US" sz="2800" b="1" kern="1200" dirty="0">
                <a:solidFill>
                  <a:srgbClr val="0070C0"/>
                </a:solidFill>
                <a:latin typeface="楷体_GB2312" pitchFamily="49" charset="-122"/>
                <a:ea typeface="楷体_GB2312" pitchFamily="49" charset="-122"/>
              </a:rPr>
              <a:t>，即</a:t>
            </a:r>
            <a:r>
              <a:rPr lang="en-US" altLang="zh-CN" sz="2800" b="1" kern="1200" dirty="0">
                <a:solidFill>
                  <a:srgbClr val="0070C0"/>
                </a:solidFill>
                <a:latin typeface="楷体_GB2312" pitchFamily="49" charset="-122"/>
                <a:ea typeface="楷体_GB2312" pitchFamily="49" charset="-122"/>
              </a:rPr>
              <a:t>FFH</a:t>
            </a:r>
            <a:endParaRPr lang="zh-CN" altLang="en-US" sz="2800" b="1" kern="1200" dirty="0">
              <a:solidFill>
                <a:srgbClr val="0070C0"/>
              </a:solidFill>
              <a:latin typeface="楷体_GB2312" pitchFamily="49" charset="-122"/>
              <a:ea typeface="楷体_GB2312" pitchFamily="49" charset="-122"/>
            </a:endParaRPr>
          </a:p>
          <a:p>
            <a:pPr>
              <a:defRPr/>
            </a:pPr>
            <a:endParaRPr lang="zh-CN" altLang="en-US" dirty="0"/>
          </a:p>
        </p:txBody>
      </p:sp>
    </p:spTree>
    <p:extLst>
      <p:ext uri="{BB962C8B-B14F-4D97-AF65-F5344CB8AC3E}">
        <p14:creationId xmlns:p14="http://schemas.microsoft.com/office/powerpoint/2010/main" val="20572341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ph idx="1"/>
          </p:nvPr>
        </p:nvSpPr>
        <p:spPr>
          <a:xfrm>
            <a:off x="755650" y="1844675"/>
            <a:ext cx="7993063" cy="3816350"/>
          </a:xfrm>
        </p:spPr>
        <p:txBody>
          <a:bodyPr/>
          <a:lstStyle/>
          <a:p>
            <a:pPr eaLnBrk="1" hangingPunct="1">
              <a:lnSpc>
                <a:spcPct val="90000"/>
              </a:lnSpc>
              <a:buFont typeface="Wingdings" pitchFamily="2" charset="2"/>
              <a:buNone/>
            </a:pPr>
            <a:r>
              <a:rPr lang="zh-CN" altLang="en-US" sz="2800" b="1" dirty="0">
                <a:latin typeface="楷体_GB2312" pitchFamily="49" charset="-122"/>
                <a:ea typeface="楷体_GB2312" pitchFamily="49" charset="-122"/>
              </a:rPr>
              <a:t>一条双字长</a:t>
            </a:r>
            <a:r>
              <a:rPr lang="en-US" altLang="zh-CN" sz="2800" b="1" dirty="0">
                <a:solidFill>
                  <a:srgbClr val="FF0000"/>
                </a:solidFill>
                <a:latin typeface="楷体_GB2312" pitchFamily="49" charset="-122"/>
                <a:ea typeface="楷体_GB2312" pitchFamily="49" charset="-122"/>
              </a:rPr>
              <a:t>(</a:t>
            </a:r>
            <a:r>
              <a:rPr lang="zh-CN" altLang="en-US" sz="2800" b="1" dirty="0">
                <a:solidFill>
                  <a:srgbClr val="FF0000"/>
                </a:solidFill>
                <a:latin typeface="楷体_GB2312" pitchFamily="49" charset="-122"/>
                <a:ea typeface="楷体_GB2312" pitchFamily="49" charset="-122"/>
              </a:rPr>
              <a:t>单字长为</a:t>
            </a:r>
            <a:r>
              <a:rPr lang="en-US" altLang="zh-CN" sz="2800" b="1" dirty="0">
                <a:solidFill>
                  <a:srgbClr val="FF0000"/>
                </a:solidFill>
                <a:latin typeface="楷体_GB2312" pitchFamily="49" charset="-122"/>
                <a:ea typeface="楷体_GB2312" pitchFamily="49" charset="-122"/>
              </a:rPr>
              <a:t>16</a:t>
            </a:r>
            <a:r>
              <a:rPr lang="zh-CN" altLang="en-US" sz="2800" b="1" dirty="0">
                <a:solidFill>
                  <a:srgbClr val="FF0000"/>
                </a:solidFill>
                <a:latin typeface="楷体_GB2312" pitchFamily="49" charset="-122"/>
                <a:ea typeface="楷体_GB2312" pitchFamily="49" charset="-122"/>
              </a:rPr>
              <a:t>位</a:t>
            </a:r>
            <a:r>
              <a:rPr lang="en-US" altLang="zh-CN" sz="2800" b="1" dirty="0">
                <a:solidFill>
                  <a:srgbClr val="FF0000"/>
                </a:solidFill>
                <a:latin typeface="楷体_GB2312" pitchFamily="49" charset="-122"/>
                <a:ea typeface="楷体_GB2312" pitchFamily="49" charset="-122"/>
              </a:rPr>
              <a:t>)</a:t>
            </a:r>
            <a:r>
              <a:rPr lang="zh-CN" altLang="en-US" sz="2800" b="1" dirty="0">
                <a:latin typeface="楷体_GB2312" pitchFamily="49" charset="-122"/>
                <a:ea typeface="楷体_GB2312" pitchFamily="49" charset="-122"/>
              </a:rPr>
              <a:t>直接寻址的子程序调用指令，其第一个字为操作码和寻址特征，第二个字为地址码</a:t>
            </a:r>
            <a:r>
              <a:rPr lang="en-US" altLang="zh-CN" sz="2800" b="1" dirty="0">
                <a:latin typeface="楷体_GB2312" pitchFamily="49" charset="-122"/>
                <a:ea typeface="楷体_GB2312" pitchFamily="49" charset="-122"/>
              </a:rPr>
              <a:t>5000H</a:t>
            </a:r>
            <a:r>
              <a:rPr lang="zh-CN" altLang="en-US" sz="2800" b="1" dirty="0">
                <a:latin typeface="楷体_GB2312" pitchFamily="49" charset="-122"/>
                <a:ea typeface="楷体_GB2312" pitchFamily="49" charset="-122"/>
              </a:rPr>
              <a:t>。假设</a:t>
            </a:r>
            <a:r>
              <a:rPr lang="en-US" altLang="zh-CN" sz="2800" b="1" dirty="0">
                <a:latin typeface="楷体_GB2312" pitchFamily="49" charset="-122"/>
                <a:ea typeface="楷体_GB2312" pitchFamily="49" charset="-122"/>
              </a:rPr>
              <a:t>PC</a:t>
            </a:r>
            <a:r>
              <a:rPr lang="zh-CN" altLang="en-US" sz="2800" b="1" dirty="0">
                <a:latin typeface="楷体_GB2312" pitchFamily="49" charset="-122"/>
                <a:ea typeface="楷体_GB2312" pitchFamily="49" charset="-122"/>
              </a:rPr>
              <a:t>当前值为</a:t>
            </a:r>
            <a:r>
              <a:rPr lang="en-US" altLang="zh-CN" sz="2800" b="1" dirty="0">
                <a:latin typeface="楷体_GB2312" pitchFamily="49" charset="-122"/>
                <a:ea typeface="楷体_GB2312" pitchFamily="49" charset="-122"/>
              </a:rPr>
              <a:t>2000H</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SP</a:t>
            </a:r>
            <a:r>
              <a:rPr lang="zh-CN" altLang="en-US" sz="2800" b="1" dirty="0">
                <a:latin typeface="楷体_GB2312" pitchFamily="49" charset="-122"/>
                <a:ea typeface="楷体_GB2312" pitchFamily="49" charset="-122"/>
              </a:rPr>
              <a:t>的内容为</a:t>
            </a:r>
            <a:r>
              <a:rPr lang="en-US" altLang="zh-CN" sz="2800" b="1" dirty="0">
                <a:latin typeface="楷体_GB2312" pitchFamily="49" charset="-122"/>
                <a:ea typeface="楷体_GB2312" pitchFamily="49" charset="-122"/>
              </a:rPr>
              <a:t>0100H</a:t>
            </a:r>
            <a:r>
              <a:rPr lang="zh-CN" altLang="en-US" sz="2800" b="1" dirty="0">
                <a:latin typeface="楷体_GB2312" pitchFamily="49" charset="-122"/>
                <a:ea typeface="楷体_GB2312" pitchFamily="49" charset="-122"/>
              </a:rPr>
              <a:t>，栈顶内容为</a:t>
            </a:r>
            <a:r>
              <a:rPr lang="en-US" altLang="zh-CN" sz="2800" b="1" dirty="0">
                <a:latin typeface="楷体_GB2312" pitchFamily="49" charset="-122"/>
                <a:ea typeface="楷体_GB2312" pitchFamily="49" charset="-122"/>
              </a:rPr>
              <a:t>2746H</a:t>
            </a:r>
            <a:r>
              <a:rPr lang="zh-CN" altLang="en-US" sz="2800" b="1" dirty="0">
                <a:latin typeface="楷体_GB2312" pitchFamily="49" charset="-122"/>
                <a:ea typeface="楷体_GB2312" pitchFamily="49" charset="-122"/>
              </a:rPr>
              <a:t>，存储器按字节编址，而且进栈操作时执行</a:t>
            </a:r>
            <a:endParaRPr lang="en-US" altLang="zh-CN" sz="2800" b="1" dirty="0">
              <a:latin typeface="楷体_GB2312" pitchFamily="49" charset="-122"/>
              <a:ea typeface="楷体_GB2312" pitchFamily="49" charset="-122"/>
            </a:endParaRPr>
          </a:p>
          <a:p>
            <a:pPr eaLnBrk="1" hangingPunct="1">
              <a:lnSpc>
                <a:spcPct val="90000"/>
              </a:lnSpc>
              <a:buFont typeface="Wingdings" pitchFamily="2" charset="2"/>
              <a:buNone/>
            </a:pP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SP</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-△→SP</a:t>
            </a:r>
            <a:r>
              <a:rPr lang="zh-CN" altLang="en-US" sz="2800" b="1" dirty="0">
                <a:latin typeface="楷体_GB2312" pitchFamily="49" charset="-122"/>
                <a:ea typeface="楷体_GB2312" pitchFamily="49" charset="-122"/>
              </a:rPr>
              <a:t>，后存入数据。试回答下列几种情况下，</a:t>
            </a:r>
            <a:r>
              <a:rPr lang="en-US" altLang="zh-CN" sz="2800" b="1" dirty="0">
                <a:latin typeface="楷体_GB2312" pitchFamily="49" charset="-122"/>
                <a:ea typeface="楷体_GB2312" pitchFamily="49" charset="-122"/>
              </a:rPr>
              <a:t>PC</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SP</a:t>
            </a:r>
            <a:r>
              <a:rPr lang="zh-CN" altLang="en-US" sz="2800" b="1" dirty="0">
                <a:latin typeface="楷体_GB2312" pitchFamily="49" charset="-122"/>
                <a:ea typeface="楷体_GB2312" pitchFamily="49" charset="-122"/>
              </a:rPr>
              <a:t>及栈顶内容各为多少？</a:t>
            </a:r>
            <a:br>
              <a:rPr lang="zh-CN" altLang="en-US" sz="2800" b="1" dirty="0">
                <a:latin typeface="楷体_GB2312" pitchFamily="49" charset="-122"/>
                <a:ea typeface="楷体_GB2312" pitchFamily="49" charset="-122"/>
              </a:rPr>
            </a:b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CALL</a:t>
            </a:r>
            <a:r>
              <a:rPr lang="zh-CN" altLang="en-US" sz="2800" b="1" dirty="0">
                <a:latin typeface="楷体_GB2312" pitchFamily="49" charset="-122"/>
                <a:ea typeface="楷体_GB2312" pitchFamily="49" charset="-122"/>
              </a:rPr>
              <a:t>指令被读取前。</a:t>
            </a:r>
            <a:br>
              <a:rPr lang="zh-CN" altLang="en-US" sz="2800" b="1" dirty="0">
                <a:latin typeface="楷体_GB2312" pitchFamily="49" charset="-122"/>
                <a:ea typeface="楷体_GB2312" pitchFamily="49" charset="-122"/>
              </a:rPr>
            </a:b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CALL</a:t>
            </a:r>
            <a:r>
              <a:rPr lang="zh-CN" altLang="en-US" sz="2800" b="1" dirty="0">
                <a:latin typeface="楷体_GB2312" pitchFamily="49" charset="-122"/>
                <a:ea typeface="楷体_GB2312" pitchFamily="49" charset="-122"/>
              </a:rPr>
              <a:t>指令被执行后。</a:t>
            </a:r>
            <a:br>
              <a:rPr lang="zh-CN" altLang="en-US" sz="2800" b="1" dirty="0">
                <a:latin typeface="楷体_GB2312" pitchFamily="49" charset="-122"/>
                <a:ea typeface="楷体_GB2312" pitchFamily="49" charset="-122"/>
              </a:rPr>
            </a:b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3</a:t>
            </a:r>
            <a:r>
              <a:rPr lang="zh-CN" altLang="en-US" sz="2800" b="1" dirty="0">
                <a:latin typeface="楷体_GB2312" pitchFamily="49" charset="-122"/>
                <a:ea typeface="楷体_GB2312" pitchFamily="49" charset="-122"/>
              </a:rPr>
              <a:t>） 子程序返回后。</a:t>
            </a:r>
            <a:br>
              <a:rPr lang="zh-CN" altLang="en-US" sz="2800" b="1" dirty="0">
                <a:latin typeface="楷体_GB2312" pitchFamily="49" charset="-122"/>
                <a:ea typeface="楷体_GB2312" pitchFamily="49" charset="-122"/>
              </a:rPr>
            </a:br>
            <a:endParaRPr lang="zh-CN" altLang="en-US" sz="2800" b="1" dirty="0">
              <a:latin typeface="楷体_GB2312" pitchFamily="49" charset="-122"/>
              <a:ea typeface="楷体_GB2312" pitchFamily="49" charset="-122"/>
            </a:endParaRPr>
          </a:p>
        </p:txBody>
      </p:sp>
      <p:sp>
        <p:nvSpPr>
          <p:cNvPr id="2" name="矩形 1"/>
          <p:cNvSpPr/>
          <p:nvPr/>
        </p:nvSpPr>
        <p:spPr>
          <a:xfrm>
            <a:off x="1259632" y="908720"/>
            <a:ext cx="2808312" cy="485774"/>
          </a:xfrm>
          <a:prstGeom prst="rect">
            <a:avLst/>
          </a:prstGeom>
        </p:spPr>
        <p:txBody>
          <a:bodyPr wrap="square">
            <a:spAutoFit/>
          </a:bodyPr>
          <a:lstStyle/>
          <a:p>
            <a:r>
              <a:rPr kumimoji="0" lang="zh-CN" altLang="en-US" sz="3600" i="1" kern="0" dirty="0">
                <a:solidFill>
                  <a:srgbClr val="FF0000"/>
                </a:solidFill>
                <a:latin typeface="楷体_GB2312" pitchFamily="49" charset="-122"/>
              </a:rPr>
              <a:t>例</a:t>
            </a:r>
            <a:r>
              <a:rPr kumimoji="0" lang="en-US" altLang="zh-CN" sz="3600" i="1" kern="0" dirty="0">
                <a:solidFill>
                  <a:srgbClr val="FF0000"/>
                </a:solidFill>
                <a:latin typeface="楷体_GB2312" pitchFamily="49" charset="-122"/>
              </a:rPr>
              <a:t>7.3 </a:t>
            </a:r>
            <a:endParaRPr lang="zh-CN" altLang="en-US" sz="3600" i="1" dirty="0">
              <a:solidFill>
                <a:srgbClr val="FF0000"/>
              </a:solidFill>
            </a:endParaRPr>
          </a:p>
        </p:txBody>
      </p:sp>
    </p:spTree>
    <p:extLst>
      <p:ext uri="{BB962C8B-B14F-4D97-AF65-F5344CB8AC3E}">
        <p14:creationId xmlns:p14="http://schemas.microsoft.com/office/powerpoint/2010/main" val="12780995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endParaRPr lang="zh-CN" altLang="en-US"/>
          </a:p>
        </p:txBody>
      </p:sp>
      <p:sp>
        <p:nvSpPr>
          <p:cNvPr id="91139" name="内容占位符 2"/>
          <p:cNvSpPr>
            <a:spLocks noGrp="1"/>
          </p:cNvSpPr>
          <p:nvPr>
            <p:ph idx="1"/>
          </p:nvPr>
        </p:nvSpPr>
        <p:spPr>
          <a:xfrm>
            <a:off x="468313" y="2017713"/>
            <a:ext cx="8486775" cy="4114800"/>
          </a:xfrm>
        </p:spPr>
        <p:txBody>
          <a:bodyPr/>
          <a:lstStyle/>
          <a:p>
            <a:r>
              <a:rPr lang="zh-CN" altLang="en-US" sz="2800" b="1">
                <a:solidFill>
                  <a:srgbClr val="000000"/>
                </a:solidFill>
                <a:latin typeface="楷体_GB2312" pitchFamily="49" charset="-122"/>
                <a:ea typeface="楷体_GB2312" pitchFamily="49" charset="-122"/>
              </a:rPr>
              <a:t>解</a:t>
            </a:r>
            <a:r>
              <a:rPr lang="zh-CN" altLang="en-US" sz="2800" b="1">
                <a:solidFill>
                  <a:srgbClr val="000000"/>
                </a:solidFill>
                <a:latin typeface="楷体_GB2312" pitchFamily="49" charset="-122"/>
                <a:ea typeface="楷体_GB2312" pitchFamily="49" charset="-122"/>
                <a:sym typeface="Wingdings" pitchFamily="2" charset="2"/>
              </a:rPr>
              <a:t>（</a:t>
            </a:r>
            <a:r>
              <a:rPr lang="en-US" altLang="zh-CN" sz="2800" b="1">
                <a:solidFill>
                  <a:srgbClr val="000000"/>
                </a:solidFill>
                <a:latin typeface="楷体_GB2312" pitchFamily="49" charset="-122"/>
                <a:ea typeface="楷体_GB2312" pitchFamily="49" charset="-122"/>
                <a:sym typeface="Wingdings" pitchFamily="2" charset="2"/>
              </a:rPr>
              <a:t>1</a:t>
            </a:r>
            <a:r>
              <a:rPr lang="zh-CN" altLang="en-US" sz="2800" b="1">
                <a:solidFill>
                  <a:srgbClr val="000000"/>
                </a:solidFill>
                <a:latin typeface="楷体_GB2312" pitchFamily="49" charset="-122"/>
                <a:ea typeface="楷体_GB2312" pitchFamily="49" charset="-122"/>
                <a:sym typeface="Wingdings" pitchFamily="2" charset="2"/>
              </a:rPr>
              <a:t>）</a:t>
            </a:r>
            <a:r>
              <a:rPr lang="en-US" altLang="zh-CN" sz="2800" b="1">
                <a:solidFill>
                  <a:srgbClr val="000000"/>
                </a:solidFill>
                <a:latin typeface="楷体_GB2312" pitchFamily="49" charset="-122"/>
                <a:ea typeface="楷体_GB2312" pitchFamily="49" charset="-122"/>
              </a:rPr>
              <a:t>CALL</a:t>
            </a:r>
            <a:r>
              <a:rPr lang="zh-CN" altLang="en-US" sz="2800" b="1">
                <a:solidFill>
                  <a:srgbClr val="000000"/>
                </a:solidFill>
                <a:latin typeface="楷体_GB2312" pitchFamily="49" charset="-122"/>
                <a:ea typeface="楷体_GB2312" pitchFamily="49" charset="-122"/>
              </a:rPr>
              <a:t>指令被读取前，</a:t>
            </a:r>
            <a:r>
              <a:rPr lang="en-US" altLang="zh-CN" sz="2800" b="1">
                <a:solidFill>
                  <a:srgbClr val="000000"/>
                </a:solidFill>
                <a:latin typeface="楷体_GB2312" pitchFamily="49" charset="-122"/>
                <a:ea typeface="楷体_GB2312" pitchFamily="49" charset="-122"/>
              </a:rPr>
              <a:t>PC=2000H</a:t>
            </a:r>
            <a:r>
              <a:rPr lang="zh-CN" altLang="en-US" sz="2800" b="1">
                <a:solidFill>
                  <a:srgbClr val="000000"/>
                </a:solidFill>
                <a:latin typeface="楷体_GB2312" pitchFamily="49" charset="-122"/>
                <a:ea typeface="楷体_GB2312" pitchFamily="49" charset="-122"/>
              </a:rPr>
              <a:t>，</a:t>
            </a:r>
            <a:r>
              <a:rPr lang="en-US" altLang="zh-CN" sz="2800" b="1">
                <a:solidFill>
                  <a:srgbClr val="000000"/>
                </a:solidFill>
                <a:latin typeface="楷体_GB2312" pitchFamily="49" charset="-122"/>
                <a:ea typeface="楷体_GB2312" pitchFamily="49" charset="-122"/>
              </a:rPr>
              <a:t>SP=0100H</a:t>
            </a:r>
            <a:r>
              <a:rPr lang="zh-CN" altLang="en-US" sz="2800" b="1">
                <a:solidFill>
                  <a:srgbClr val="000000"/>
                </a:solidFill>
                <a:latin typeface="楷体_GB2312" pitchFamily="49" charset="-122"/>
                <a:ea typeface="楷体_GB2312" pitchFamily="49" charset="-122"/>
              </a:rPr>
              <a:t>，栈顶内容为</a:t>
            </a:r>
            <a:r>
              <a:rPr lang="en-US" altLang="zh-CN" sz="2800" b="1">
                <a:solidFill>
                  <a:srgbClr val="000000"/>
                </a:solidFill>
                <a:latin typeface="楷体_GB2312" pitchFamily="49" charset="-122"/>
                <a:ea typeface="楷体_GB2312" pitchFamily="49" charset="-122"/>
              </a:rPr>
              <a:t>2746H</a:t>
            </a:r>
            <a:r>
              <a:rPr lang="zh-CN" altLang="en-US" sz="2800" b="1">
                <a:solidFill>
                  <a:srgbClr val="000000"/>
                </a:solidFill>
                <a:latin typeface="楷体_GB2312" pitchFamily="49" charset="-122"/>
                <a:ea typeface="楷体_GB2312" pitchFamily="49" charset="-122"/>
              </a:rPr>
              <a:t>。</a:t>
            </a:r>
            <a:br>
              <a:rPr lang="zh-CN" altLang="en-US" sz="2800" b="1">
                <a:solidFill>
                  <a:srgbClr val="000000"/>
                </a:solidFill>
                <a:latin typeface="楷体_GB2312" pitchFamily="49" charset="-122"/>
                <a:ea typeface="楷体_GB2312" pitchFamily="49" charset="-122"/>
              </a:rPr>
            </a:br>
            <a:r>
              <a:rPr lang="zh-CN" altLang="en-US" sz="2800" b="1">
                <a:solidFill>
                  <a:srgbClr val="000000"/>
                </a:solidFill>
                <a:latin typeface="楷体_GB2312" pitchFamily="49" charset="-122"/>
                <a:ea typeface="楷体_GB2312" pitchFamily="49" charset="-122"/>
              </a:rPr>
              <a:t>（</a:t>
            </a:r>
            <a:r>
              <a:rPr lang="en-US" altLang="zh-CN" sz="2800" b="1">
                <a:solidFill>
                  <a:srgbClr val="000000"/>
                </a:solidFill>
                <a:latin typeface="楷体_GB2312" pitchFamily="49" charset="-122"/>
                <a:ea typeface="楷体_GB2312" pitchFamily="49" charset="-122"/>
              </a:rPr>
              <a:t>2</a:t>
            </a:r>
            <a:r>
              <a:rPr lang="zh-CN" altLang="en-US" sz="2800" b="1">
                <a:solidFill>
                  <a:srgbClr val="000000"/>
                </a:solidFill>
                <a:latin typeface="楷体_GB2312" pitchFamily="49" charset="-122"/>
                <a:ea typeface="楷体_GB2312" pitchFamily="49" charset="-122"/>
              </a:rPr>
              <a:t>） </a:t>
            </a:r>
            <a:r>
              <a:rPr lang="en-US" altLang="zh-CN" sz="2800" b="1">
                <a:solidFill>
                  <a:srgbClr val="000000"/>
                </a:solidFill>
                <a:latin typeface="楷体_GB2312" pitchFamily="49" charset="-122"/>
                <a:ea typeface="楷体_GB2312" pitchFamily="49" charset="-122"/>
              </a:rPr>
              <a:t>CALL</a:t>
            </a:r>
            <a:r>
              <a:rPr lang="zh-CN" altLang="en-US" sz="2800" b="1">
                <a:solidFill>
                  <a:srgbClr val="000000"/>
                </a:solidFill>
                <a:latin typeface="楷体_GB2312" pitchFamily="49" charset="-122"/>
                <a:ea typeface="楷体_GB2312" pitchFamily="49" charset="-122"/>
              </a:rPr>
              <a:t>指令被执行后，由于存储器按字节编制，</a:t>
            </a:r>
            <a:r>
              <a:rPr lang="en-US" altLang="zh-CN" sz="2800" b="1">
                <a:solidFill>
                  <a:srgbClr val="000000"/>
                </a:solidFill>
                <a:latin typeface="楷体_GB2312" pitchFamily="49" charset="-122"/>
                <a:ea typeface="楷体_GB2312" pitchFamily="49" charset="-122"/>
              </a:rPr>
              <a:t>CALL</a:t>
            </a:r>
            <a:r>
              <a:rPr lang="zh-CN" altLang="en-US" sz="2800" b="1">
                <a:solidFill>
                  <a:srgbClr val="000000"/>
                </a:solidFill>
                <a:latin typeface="楷体_GB2312" pitchFamily="49" charset="-122"/>
                <a:ea typeface="楷体_GB2312" pitchFamily="49" charset="-122"/>
              </a:rPr>
              <a:t>指令供占</a:t>
            </a:r>
            <a:r>
              <a:rPr lang="en-US" altLang="zh-CN" sz="2800" b="1">
                <a:solidFill>
                  <a:srgbClr val="000000"/>
                </a:solidFill>
                <a:latin typeface="楷体_GB2312" pitchFamily="49" charset="-122"/>
                <a:ea typeface="楷体_GB2312" pitchFamily="49" charset="-122"/>
              </a:rPr>
              <a:t>4</a:t>
            </a:r>
            <a:r>
              <a:rPr lang="zh-CN" altLang="en-US" sz="2800" b="1">
                <a:solidFill>
                  <a:srgbClr val="000000"/>
                </a:solidFill>
                <a:latin typeface="楷体_GB2312" pitchFamily="49" charset="-122"/>
                <a:ea typeface="楷体_GB2312" pitchFamily="49" charset="-122"/>
              </a:rPr>
              <a:t>个字节，故程序断点</a:t>
            </a:r>
            <a:r>
              <a:rPr lang="en-US" altLang="zh-CN" sz="2800" b="1">
                <a:solidFill>
                  <a:srgbClr val="000000"/>
                </a:solidFill>
                <a:latin typeface="楷体_GB2312" pitchFamily="49" charset="-122"/>
                <a:ea typeface="楷体_GB2312" pitchFamily="49" charset="-122"/>
              </a:rPr>
              <a:t>2004H</a:t>
            </a:r>
            <a:r>
              <a:rPr lang="zh-CN" altLang="en-US" sz="2800" b="1">
                <a:solidFill>
                  <a:srgbClr val="000000"/>
                </a:solidFill>
                <a:latin typeface="楷体_GB2312" pitchFamily="49" charset="-122"/>
                <a:ea typeface="楷体_GB2312" pitchFamily="49" charset="-122"/>
              </a:rPr>
              <a:t>进栈。此时</a:t>
            </a:r>
            <a:r>
              <a:rPr lang="en-US" altLang="zh-CN" sz="2800" b="1">
                <a:solidFill>
                  <a:srgbClr val="000000"/>
                </a:solidFill>
                <a:latin typeface="楷体_GB2312" pitchFamily="49" charset="-122"/>
                <a:ea typeface="楷体_GB2312" pitchFamily="49" charset="-122"/>
              </a:rPr>
              <a:t>:</a:t>
            </a:r>
          </a:p>
          <a:p>
            <a:r>
              <a:rPr lang="en-US" altLang="zh-CN" sz="2800" b="1">
                <a:solidFill>
                  <a:srgbClr val="000000"/>
                </a:solidFill>
                <a:latin typeface="楷体_GB2312" pitchFamily="49" charset="-122"/>
                <a:ea typeface="楷体_GB2312" pitchFamily="49" charset="-122"/>
              </a:rPr>
              <a:t>SP=</a:t>
            </a:r>
            <a:r>
              <a:rPr lang="zh-CN" altLang="en-US" sz="2800" b="1">
                <a:solidFill>
                  <a:srgbClr val="000000"/>
                </a:solidFill>
                <a:latin typeface="楷体_GB2312" pitchFamily="49" charset="-122"/>
                <a:ea typeface="楷体_GB2312" pitchFamily="49" charset="-122"/>
              </a:rPr>
              <a:t>（</a:t>
            </a:r>
            <a:r>
              <a:rPr lang="en-US" altLang="zh-CN" sz="2800" b="1">
                <a:solidFill>
                  <a:srgbClr val="000000"/>
                </a:solidFill>
                <a:latin typeface="楷体_GB2312" pitchFamily="49" charset="-122"/>
                <a:ea typeface="楷体_GB2312" pitchFamily="49" charset="-122"/>
              </a:rPr>
              <a:t>SP</a:t>
            </a:r>
            <a:r>
              <a:rPr lang="zh-CN" altLang="en-US" sz="2800" b="1">
                <a:solidFill>
                  <a:srgbClr val="000000"/>
                </a:solidFill>
                <a:latin typeface="楷体_GB2312" pitchFamily="49" charset="-122"/>
                <a:ea typeface="楷体_GB2312" pitchFamily="49" charset="-122"/>
              </a:rPr>
              <a:t>）</a:t>
            </a:r>
            <a:r>
              <a:rPr lang="en-US" altLang="zh-CN" sz="2800" b="1">
                <a:solidFill>
                  <a:srgbClr val="000000"/>
                </a:solidFill>
                <a:latin typeface="楷体_GB2312" pitchFamily="49" charset="-122"/>
                <a:ea typeface="楷体_GB2312" pitchFamily="49" charset="-122"/>
              </a:rPr>
              <a:t>-2=0100H-0002H=00FEH;</a:t>
            </a:r>
          </a:p>
          <a:p>
            <a:r>
              <a:rPr lang="zh-CN" altLang="en-US" sz="2800" b="1">
                <a:solidFill>
                  <a:srgbClr val="000000"/>
                </a:solidFill>
                <a:latin typeface="楷体_GB2312" pitchFamily="49" charset="-122"/>
                <a:ea typeface="楷体_GB2312" pitchFamily="49" charset="-122"/>
              </a:rPr>
              <a:t>栈顶内容为</a:t>
            </a:r>
            <a:r>
              <a:rPr lang="en-US" altLang="zh-CN" sz="2800" b="1">
                <a:solidFill>
                  <a:srgbClr val="000000"/>
                </a:solidFill>
                <a:latin typeface="楷体_GB2312" pitchFamily="49" charset="-122"/>
                <a:ea typeface="楷体_GB2312" pitchFamily="49" charset="-122"/>
              </a:rPr>
              <a:t>2004H;</a:t>
            </a:r>
          </a:p>
          <a:p>
            <a:r>
              <a:rPr lang="en-US" altLang="zh-CN" sz="2800" b="1">
                <a:solidFill>
                  <a:srgbClr val="000000"/>
                </a:solidFill>
                <a:latin typeface="楷体_GB2312" pitchFamily="49" charset="-122"/>
                <a:ea typeface="楷体_GB2312" pitchFamily="49" charset="-122"/>
              </a:rPr>
              <a:t>PC</a:t>
            </a:r>
            <a:r>
              <a:rPr lang="zh-CN" altLang="en-US" sz="2800" b="1">
                <a:solidFill>
                  <a:srgbClr val="000000"/>
                </a:solidFill>
                <a:latin typeface="楷体_GB2312" pitchFamily="49" charset="-122"/>
                <a:ea typeface="楷体_GB2312" pitchFamily="49" charset="-122"/>
              </a:rPr>
              <a:t>被更新为子程序入口地址</a:t>
            </a:r>
            <a:r>
              <a:rPr lang="en-US" altLang="zh-CN" sz="2800" b="1">
                <a:solidFill>
                  <a:srgbClr val="000000"/>
                </a:solidFill>
                <a:latin typeface="楷体_GB2312" pitchFamily="49" charset="-122"/>
                <a:ea typeface="楷体_GB2312" pitchFamily="49" charset="-122"/>
              </a:rPr>
              <a:t>5000H</a:t>
            </a:r>
            <a:r>
              <a:rPr lang="zh-CN" altLang="en-US" sz="2800" b="1">
                <a:solidFill>
                  <a:srgbClr val="000000"/>
                </a:solidFill>
                <a:latin typeface="楷体_GB2312" pitchFamily="49" charset="-122"/>
                <a:ea typeface="楷体_GB2312" pitchFamily="49" charset="-122"/>
              </a:rPr>
              <a:t>。</a:t>
            </a:r>
            <a:br>
              <a:rPr lang="zh-CN" altLang="en-US" sz="2800" b="1">
                <a:solidFill>
                  <a:srgbClr val="000000"/>
                </a:solidFill>
                <a:latin typeface="楷体_GB2312" pitchFamily="49" charset="-122"/>
                <a:ea typeface="楷体_GB2312" pitchFamily="49" charset="-122"/>
              </a:rPr>
            </a:br>
            <a:endParaRPr lang="en-US" altLang="zh-CN" sz="2800" b="1">
              <a:solidFill>
                <a:srgbClr val="000000"/>
              </a:solidFill>
              <a:latin typeface="楷体_GB2312" pitchFamily="49" charset="-122"/>
              <a:ea typeface="楷体_GB2312" pitchFamily="49" charset="-122"/>
            </a:endParaRPr>
          </a:p>
          <a:p>
            <a:br>
              <a:rPr lang="zh-CN" altLang="en-US" sz="2800" b="1">
                <a:solidFill>
                  <a:srgbClr val="000000"/>
                </a:solidFill>
                <a:latin typeface="楷体_GB2312" pitchFamily="49" charset="-122"/>
                <a:ea typeface="楷体_GB2312" pitchFamily="49" charset="-122"/>
              </a:rPr>
            </a:br>
            <a:endParaRPr lang="zh-CN" altLang="en-US"/>
          </a:p>
        </p:txBody>
      </p:sp>
    </p:spTree>
    <p:extLst>
      <p:ext uri="{BB962C8B-B14F-4D97-AF65-F5344CB8AC3E}">
        <p14:creationId xmlns:p14="http://schemas.microsoft.com/office/powerpoint/2010/main" val="1968450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endParaRPr lang="zh-CN" altLang="en-US"/>
          </a:p>
        </p:txBody>
      </p:sp>
      <p:sp>
        <p:nvSpPr>
          <p:cNvPr id="92163" name="内容占位符 2"/>
          <p:cNvSpPr>
            <a:spLocks noGrp="1"/>
          </p:cNvSpPr>
          <p:nvPr>
            <p:ph idx="1"/>
          </p:nvPr>
        </p:nvSpPr>
        <p:spPr/>
        <p:txBody>
          <a:bodyPr/>
          <a:lstStyle/>
          <a:p>
            <a:r>
              <a:rPr lang="zh-CN" altLang="en-US" sz="2800" b="1">
                <a:solidFill>
                  <a:srgbClr val="000000"/>
                </a:solidFill>
                <a:latin typeface="楷体_GB2312" pitchFamily="49" charset="-122"/>
                <a:ea typeface="楷体_GB2312" pitchFamily="49" charset="-122"/>
              </a:rPr>
              <a:t>（</a:t>
            </a:r>
            <a:r>
              <a:rPr lang="en-US" altLang="zh-CN" sz="2800" b="1">
                <a:solidFill>
                  <a:srgbClr val="000000"/>
                </a:solidFill>
                <a:latin typeface="楷体_GB2312" pitchFamily="49" charset="-122"/>
                <a:ea typeface="楷体_GB2312" pitchFamily="49" charset="-122"/>
              </a:rPr>
              <a:t>3</a:t>
            </a:r>
            <a:r>
              <a:rPr lang="zh-CN" altLang="en-US" sz="2800" b="1">
                <a:solidFill>
                  <a:srgbClr val="000000"/>
                </a:solidFill>
                <a:latin typeface="楷体_GB2312" pitchFamily="49" charset="-122"/>
                <a:ea typeface="楷体_GB2312" pitchFamily="49" charset="-122"/>
              </a:rPr>
              <a:t>） 子程序返回后，程序断点出栈，</a:t>
            </a:r>
            <a:r>
              <a:rPr lang="en-US" altLang="zh-CN" sz="2800" b="1">
                <a:solidFill>
                  <a:srgbClr val="000000"/>
                </a:solidFill>
                <a:latin typeface="楷体_GB2312" pitchFamily="49" charset="-122"/>
                <a:ea typeface="楷体_GB2312" pitchFamily="49" charset="-122"/>
              </a:rPr>
              <a:t>PC=2004H</a:t>
            </a:r>
            <a:r>
              <a:rPr lang="zh-CN" altLang="en-US" sz="2800" b="1">
                <a:solidFill>
                  <a:srgbClr val="000000"/>
                </a:solidFill>
                <a:latin typeface="楷体_GB2312" pitchFamily="49" charset="-122"/>
                <a:ea typeface="楷体_GB2312" pitchFamily="49" charset="-122"/>
              </a:rPr>
              <a:t>，</a:t>
            </a:r>
            <a:r>
              <a:rPr lang="en-US" altLang="zh-CN" sz="2800" b="1">
                <a:solidFill>
                  <a:srgbClr val="000000"/>
                </a:solidFill>
                <a:latin typeface="楷体_GB2312" pitchFamily="49" charset="-122"/>
                <a:ea typeface="楷体_GB2312" pitchFamily="49" charset="-122"/>
              </a:rPr>
              <a:t>SP</a:t>
            </a:r>
            <a:r>
              <a:rPr lang="zh-CN" altLang="en-US" sz="2800" b="1">
                <a:solidFill>
                  <a:srgbClr val="000000"/>
                </a:solidFill>
                <a:latin typeface="楷体_GB2312" pitchFamily="49" charset="-122"/>
                <a:ea typeface="楷体_GB2312" pitchFamily="49" charset="-122"/>
              </a:rPr>
              <a:t>被修改为</a:t>
            </a:r>
            <a:r>
              <a:rPr lang="en-US" altLang="zh-CN" sz="2800" b="1">
                <a:solidFill>
                  <a:srgbClr val="000000"/>
                </a:solidFill>
                <a:latin typeface="楷体_GB2312" pitchFamily="49" charset="-122"/>
                <a:ea typeface="楷体_GB2312" pitchFamily="49" charset="-122"/>
              </a:rPr>
              <a:t>0100H</a:t>
            </a:r>
            <a:r>
              <a:rPr lang="zh-CN" altLang="en-US" sz="2800" b="1">
                <a:solidFill>
                  <a:srgbClr val="000000"/>
                </a:solidFill>
                <a:latin typeface="楷体_GB2312" pitchFamily="49" charset="-122"/>
                <a:ea typeface="楷体_GB2312" pitchFamily="49" charset="-122"/>
              </a:rPr>
              <a:t>，栈顶内容为</a:t>
            </a:r>
            <a:r>
              <a:rPr lang="en-US" altLang="zh-CN" sz="2800" b="1">
                <a:solidFill>
                  <a:srgbClr val="000000"/>
                </a:solidFill>
                <a:latin typeface="楷体_GB2312" pitchFamily="49" charset="-122"/>
                <a:ea typeface="楷体_GB2312" pitchFamily="49" charset="-122"/>
              </a:rPr>
              <a:t>2746H</a:t>
            </a:r>
            <a:r>
              <a:rPr lang="zh-CN" altLang="en-US" sz="2800" b="1">
                <a:solidFill>
                  <a:srgbClr val="000000"/>
                </a:solidFill>
                <a:latin typeface="楷体_GB2312" pitchFamily="49" charset="-122"/>
                <a:ea typeface="楷体_GB2312" pitchFamily="49" charset="-122"/>
              </a:rPr>
              <a:t>。</a:t>
            </a:r>
            <a:endParaRPr lang="zh-CN" altLang="en-US"/>
          </a:p>
        </p:txBody>
      </p:sp>
    </p:spTree>
    <p:extLst>
      <p:ext uri="{BB962C8B-B14F-4D97-AF65-F5344CB8AC3E}">
        <p14:creationId xmlns:p14="http://schemas.microsoft.com/office/powerpoint/2010/main" val="5995430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 </a:t>
            </a:r>
            <a:r>
              <a:rPr lang="zh-CN" altLang="en-US" dirty="0">
                <a:solidFill>
                  <a:srgbClr val="FF0000"/>
                </a:solidFill>
              </a:rPr>
              <a:t>习题</a:t>
            </a:r>
            <a:r>
              <a:rPr lang="en-US" altLang="zh-CN" dirty="0">
                <a:solidFill>
                  <a:srgbClr val="FF0000"/>
                </a:solidFill>
              </a:rPr>
              <a:t>8.1</a:t>
            </a:r>
            <a:endParaRPr lang="zh-CN" altLang="en-US" dirty="0"/>
          </a:p>
        </p:txBody>
      </p:sp>
      <p:sp>
        <p:nvSpPr>
          <p:cNvPr id="3" name="内容占位符 2"/>
          <p:cNvSpPr>
            <a:spLocks noGrp="1"/>
          </p:cNvSpPr>
          <p:nvPr>
            <p:ph idx="1"/>
          </p:nvPr>
        </p:nvSpPr>
        <p:spPr>
          <a:xfrm>
            <a:off x="457200" y="1295400"/>
            <a:ext cx="7787208" cy="5029200"/>
          </a:xfrm>
        </p:spPr>
        <p:txBody>
          <a:bodyPr/>
          <a:lstStyle/>
          <a:p>
            <a:pPr marL="0" indent="0" algn="just">
              <a:spcAft>
                <a:spcPts val="0"/>
              </a:spcAft>
              <a:buNone/>
            </a:pPr>
            <a:r>
              <a:rPr lang="en-US" altLang="zh-CN" sz="2400" kern="100" dirty="0">
                <a:solidFill>
                  <a:srgbClr val="000000"/>
                </a:solidFill>
                <a:latin typeface="楷体"/>
              </a:rPr>
              <a:t>CPU</a:t>
            </a:r>
            <a:r>
              <a:rPr lang="zh-CN" altLang="zh-CN" sz="2400" kern="100" dirty="0">
                <a:solidFill>
                  <a:srgbClr val="000000"/>
                </a:solidFill>
                <a:latin typeface="Times New Roman"/>
                <a:ea typeface="楷体"/>
              </a:rPr>
              <a:t>有哪些功能？画出其结构框图并简要说明各个部件的作用。</a:t>
            </a:r>
            <a:endParaRPr lang="en-US" altLang="zh-CN" sz="2400" kern="100" dirty="0">
              <a:solidFill>
                <a:srgbClr val="000000"/>
              </a:solidFill>
              <a:latin typeface="Times New Roman"/>
              <a:ea typeface="楷体"/>
            </a:endParaRPr>
          </a:p>
          <a:p>
            <a:pPr marL="0" indent="0" algn="just">
              <a:spcAft>
                <a:spcPts val="0"/>
              </a:spcAft>
              <a:buNone/>
            </a:pPr>
            <a:r>
              <a:rPr lang="zh-CN" altLang="en-US" sz="2400" kern="100" dirty="0">
                <a:solidFill>
                  <a:srgbClr val="FF0000"/>
                </a:solidFill>
                <a:latin typeface="Times New Roman"/>
              </a:rPr>
              <a:t>解答：</a:t>
            </a:r>
            <a:endParaRPr lang="en-US" altLang="zh-CN" sz="2400" kern="100" dirty="0">
              <a:solidFill>
                <a:srgbClr val="FF0000"/>
              </a:solidFill>
              <a:latin typeface="Times New Roman"/>
            </a:endParaRPr>
          </a:p>
          <a:p>
            <a:pPr marL="0" indent="0" algn="just">
              <a:spcAft>
                <a:spcPts val="0"/>
              </a:spcAft>
              <a:buNone/>
            </a:pPr>
            <a:r>
              <a:rPr lang="en-US" altLang="zh-CN" sz="2400" kern="100" dirty="0">
                <a:latin typeface="宋体"/>
                <a:ea typeface="宋体"/>
              </a:rPr>
              <a:t>① </a:t>
            </a:r>
            <a:r>
              <a:rPr lang="en-US" altLang="zh-CN" sz="2400" kern="100" dirty="0">
                <a:latin typeface="Times New Roman"/>
              </a:rPr>
              <a:t>CPU</a:t>
            </a:r>
            <a:r>
              <a:rPr lang="zh-CN" altLang="en-US" sz="2400" kern="100" dirty="0">
                <a:latin typeface="Times New Roman"/>
              </a:rPr>
              <a:t>五大功能： </a:t>
            </a:r>
          </a:p>
          <a:p>
            <a:pPr marL="0" indent="0" algn="just">
              <a:spcAft>
                <a:spcPts val="0"/>
              </a:spcAft>
              <a:buNone/>
            </a:pPr>
            <a:r>
              <a:rPr lang="zh-CN" altLang="en-US" sz="2400" kern="100" dirty="0">
                <a:latin typeface="Times New Roman"/>
              </a:rPr>
              <a:t>指令控制：用于控制指令程序的顺序执行</a:t>
            </a:r>
          </a:p>
          <a:p>
            <a:pPr marL="0" indent="0" algn="just">
              <a:spcAft>
                <a:spcPts val="0"/>
              </a:spcAft>
              <a:buNone/>
            </a:pPr>
            <a:r>
              <a:rPr lang="zh-CN" altLang="en-US" sz="2400" kern="100" dirty="0">
                <a:latin typeface="Times New Roman"/>
              </a:rPr>
              <a:t>操作控制：负责管理并产生每条指令所需操作信号</a:t>
            </a:r>
          </a:p>
          <a:p>
            <a:pPr marL="0" indent="0" algn="just">
              <a:spcAft>
                <a:spcPts val="0"/>
              </a:spcAft>
              <a:buNone/>
            </a:pPr>
            <a:r>
              <a:rPr lang="zh-CN" altLang="en-US" sz="2400" kern="100" dirty="0">
                <a:latin typeface="Times New Roman"/>
              </a:rPr>
              <a:t>时间控制：对各种操作加以时间的实施控制</a:t>
            </a:r>
          </a:p>
          <a:p>
            <a:pPr marL="0" indent="0" algn="just">
              <a:spcAft>
                <a:spcPts val="0"/>
              </a:spcAft>
              <a:buNone/>
            </a:pPr>
            <a:r>
              <a:rPr lang="zh-CN" altLang="en-US" sz="2400" kern="100" dirty="0">
                <a:latin typeface="Times New Roman"/>
              </a:rPr>
              <a:t>数据加工：对数据进行算术运算和逻辑运算处理</a:t>
            </a:r>
          </a:p>
          <a:p>
            <a:pPr marL="0" indent="0" algn="just">
              <a:spcAft>
                <a:spcPts val="0"/>
              </a:spcAft>
              <a:buNone/>
            </a:pPr>
            <a:r>
              <a:rPr lang="zh-CN" altLang="en-US" sz="2400" kern="100" dirty="0">
                <a:latin typeface="Times New Roman"/>
              </a:rPr>
              <a:t>中断处理：处理响应中断</a:t>
            </a:r>
          </a:p>
          <a:p>
            <a:pPr marL="0" indent="0" algn="just">
              <a:spcAft>
                <a:spcPts val="0"/>
              </a:spcAft>
              <a:buNone/>
            </a:pPr>
            <a:endParaRPr lang="zh-CN" altLang="zh-CN" sz="2000" kern="100" dirty="0">
              <a:latin typeface="Times New Roman"/>
            </a:endParaRPr>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105</a:t>
            </a:fld>
            <a:endParaRPr lang="en-US" altLang="zh-CN" sz="1200"/>
          </a:p>
        </p:txBody>
      </p:sp>
    </p:spTree>
    <p:extLst>
      <p:ext uri="{BB962C8B-B14F-4D97-AF65-F5344CB8AC3E}">
        <p14:creationId xmlns:p14="http://schemas.microsoft.com/office/powerpoint/2010/main" val="12459035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647700" y="924580"/>
            <a:ext cx="5715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800" dirty="0">
                <a:solidFill>
                  <a:srgbClr val="FFFFFF"/>
                </a:solidFill>
                <a:latin typeface="Times New Roman" pitchFamily="18" charset="0"/>
                <a:ea typeface="宋体"/>
              </a:rPr>
              <a:t>②</a:t>
            </a:r>
            <a:r>
              <a:rPr lang="en-US" altLang="zh-CN" sz="2800" dirty="0">
                <a:solidFill>
                  <a:srgbClr val="FFFFFF"/>
                </a:solidFill>
                <a:latin typeface="Times New Roman" pitchFamily="18" charset="0"/>
              </a:rPr>
              <a:t>CPU </a:t>
            </a:r>
            <a:r>
              <a:rPr lang="zh-CN" altLang="en-US" sz="2800" dirty="0">
                <a:solidFill>
                  <a:srgbClr val="FFFFFF"/>
                </a:solidFill>
                <a:latin typeface="Times New Roman" pitchFamily="18" charset="0"/>
              </a:rPr>
              <a:t>结构框图</a:t>
            </a:r>
          </a:p>
        </p:txBody>
      </p:sp>
      <p:grpSp>
        <p:nvGrpSpPr>
          <p:cNvPr id="1150980" name="Group 4"/>
          <p:cNvGrpSpPr>
            <a:grpSpLocks/>
          </p:cNvGrpSpPr>
          <p:nvPr/>
        </p:nvGrpSpPr>
        <p:grpSpPr bwMode="auto">
          <a:xfrm>
            <a:off x="2362200" y="1447800"/>
            <a:ext cx="4800600" cy="2438400"/>
            <a:chOff x="1488" y="912"/>
            <a:chExt cx="3024" cy="1536"/>
          </a:xfrm>
        </p:grpSpPr>
        <p:sp>
          <p:nvSpPr>
            <p:cNvPr id="60453" name="Text Box 5"/>
            <p:cNvSpPr txBox="1">
              <a:spLocks noChangeArrowheads="1"/>
            </p:cNvSpPr>
            <p:nvPr/>
          </p:nvSpPr>
          <p:spPr bwMode="auto">
            <a:xfrm>
              <a:off x="1488" y="912"/>
              <a:ext cx="10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endParaRPr lang="zh-CN" altLang="en-US" sz="2200" dirty="0">
                <a:solidFill>
                  <a:srgbClr val="FFFFFF"/>
                </a:solidFill>
                <a:latin typeface="Times New Roman" pitchFamily="18" charset="0"/>
              </a:endParaRPr>
            </a:p>
          </p:txBody>
        </p:sp>
        <p:sp>
          <p:nvSpPr>
            <p:cNvPr id="60454" name="Text Box 6"/>
            <p:cNvSpPr txBox="1">
              <a:spLocks noChangeArrowheads="1"/>
            </p:cNvSpPr>
            <p:nvPr/>
          </p:nvSpPr>
          <p:spPr bwMode="auto">
            <a:xfrm>
              <a:off x="1488" y="1228"/>
              <a:ext cx="172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endParaRPr lang="zh-CN" altLang="en-US" sz="2200" dirty="0">
                <a:solidFill>
                  <a:srgbClr val="FFFFFF"/>
                </a:solidFill>
                <a:latin typeface="Times New Roman" pitchFamily="18" charset="0"/>
              </a:endParaRPr>
            </a:p>
          </p:txBody>
        </p:sp>
        <p:sp>
          <p:nvSpPr>
            <p:cNvPr id="60455" name="Text Box 7"/>
            <p:cNvSpPr txBox="1">
              <a:spLocks noChangeArrowheads="1"/>
            </p:cNvSpPr>
            <p:nvPr/>
          </p:nvSpPr>
          <p:spPr bwMode="auto">
            <a:xfrm>
              <a:off x="1488" y="1545"/>
              <a:ext cx="288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endParaRPr lang="zh-CN" altLang="en-US" sz="2200" dirty="0">
                <a:solidFill>
                  <a:srgbClr val="FFFFFF"/>
                </a:solidFill>
                <a:latin typeface="Times New Roman" pitchFamily="18" charset="0"/>
              </a:endParaRPr>
            </a:p>
          </p:txBody>
        </p:sp>
        <p:sp>
          <p:nvSpPr>
            <p:cNvPr id="60456" name="Text Box 8"/>
            <p:cNvSpPr txBox="1">
              <a:spLocks noChangeArrowheads="1"/>
            </p:cNvSpPr>
            <p:nvPr/>
          </p:nvSpPr>
          <p:spPr bwMode="auto">
            <a:xfrm>
              <a:off x="1488" y="1862"/>
              <a:ext cx="30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endParaRPr lang="zh-CN" altLang="en-US" sz="2200" dirty="0">
                <a:solidFill>
                  <a:srgbClr val="FFFFFF"/>
                </a:solidFill>
                <a:latin typeface="Times New Roman" pitchFamily="18" charset="0"/>
              </a:endParaRPr>
            </a:p>
          </p:txBody>
        </p:sp>
        <p:sp>
          <p:nvSpPr>
            <p:cNvPr id="60457" name="Text Box 9"/>
            <p:cNvSpPr txBox="1">
              <a:spLocks noChangeArrowheads="1"/>
            </p:cNvSpPr>
            <p:nvPr/>
          </p:nvSpPr>
          <p:spPr bwMode="auto">
            <a:xfrm>
              <a:off x="1488" y="2179"/>
              <a:ext cx="172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endParaRPr lang="zh-CN" altLang="en-US" sz="2200" dirty="0">
                <a:solidFill>
                  <a:srgbClr val="FFFFFF"/>
                </a:solidFill>
                <a:latin typeface="Times New Roman" pitchFamily="18" charset="0"/>
              </a:endParaRPr>
            </a:p>
          </p:txBody>
        </p:sp>
      </p:grpSp>
      <p:grpSp>
        <p:nvGrpSpPr>
          <p:cNvPr id="1150991" name="Group 15"/>
          <p:cNvGrpSpPr>
            <a:grpSpLocks/>
          </p:cNvGrpSpPr>
          <p:nvPr/>
        </p:nvGrpSpPr>
        <p:grpSpPr bwMode="auto">
          <a:xfrm>
            <a:off x="3886200" y="4572000"/>
            <a:ext cx="950913" cy="685800"/>
            <a:chOff x="2448" y="2880"/>
            <a:chExt cx="599" cy="432"/>
          </a:xfrm>
        </p:grpSpPr>
        <p:sp>
          <p:nvSpPr>
            <p:cNvPr id="60451" name="Text Box 16"/>
            <p:cNvSpPr txBox="1">
              <a:spLocks noChangeArrowheads="1"/>
            </p:cNvSpPr>
            <p:nvPr/>
          </p:nvSpPr>
          <p:spPr bwMode="auto">
            <a:xfrm>
              <a:off x="2448" y="2966"/>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FF"/>
                  </a:solidFill>
                  <a:latin typeface="Times New Roman" pitchFamily="18" charset="0"/>
                </a:rPr>
                <a:t>寄存器</a:t>
              </a:r>
            </a:p>
          </p:txBody>
        </p:sp>
        <p:sp>
          <p:nvSpPr>
            <p:cNvPr id="60452" name="Rectangle 17"/>
            <p:cNvSpPr>
              <a:spLocks noChangeArrowheads="1"/>
            </p:cNvSpPr>
            <p:nvPr/>
          </p:nvSpPr>
          <p:spPr bwMode="auto">
            <a:xfrm>
              <a:off x="2473" y="2880"/>
              <a:ext cx="551"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grpSp>
        <p:nvGrpSpPr>
          <p:cNvPr id="1150994" name="Group 18"/>
          <p:cNvGrpSpPr>
            <a:grpSpLocks/>
          </p:cNvGrpSpPr>
          <p:nvPr/>
        </p:nvGrpSpPr>
        <p:grpSpPr bwMode="auto">
          <a:xfrm>
            <a:off x="2630488" y="4572000"/>
            <a:ext cx="874712" cy="685800"/>
            <a:chOff x="1657" y="2880"/>
            <a:chExt cx="551" cy="432"/>
          </a:xfrm>
        </p:grpSpPr>
        <p:sp>
          <p:nvSpPr>
            <p:cNvPr id="60449" name="Text Box 19"/>
            <p:cNvSpPr txBox="1">
              <a:spLocks noChangeArrowheads="1"/>
            </p:cNvSpPr>
            <p:nvPr/>
          </p:nvSpPr>
          <p:spPr bwMode="auto">
            <a:xfrm>
              <a:off x="1718" y="2966"/>
              <a:ext cx="4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en-US" altLang="zh-CN" sz="2000">
                  <a:solidFill>
                    <a:srgbClr val="FFFFFF"/>
                  </a:solidFill>
                  <a:latin typeface="Times New Roman" pitchFamily="18" charset="0"/>
                </a:rPr>
                <a:t>ALU</a:t>
              </a:r>
            </a:p>
          </p:txBody>
        </p:sp>
        <p:sp>
          <p:nvSpPr>
            <p:cNvPr id="60450" name="Rectangle 20"/>
            <p:cNvSpPr>
              <a:spLocks noChangeArrowheads="1"/>
            </p:cNvSpPr>
            <p:nvPr/>
          </p:nvSpPr>
          <p:spPr bwMode="auto">
            <a:xfrm>
              <a:off x="1657" y="2880"/>
              <a:ext cx="551"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grpSp>
        <p:nvGrpSpPr>
          <p:cNvPr id="1150997" name="Group 21"/>
          <p:cNvGrpSpPr>
            <a:grpSpLocks/>
          </p:cNvGrpSpPr>
          <p:nvPr/>
        </p:nvGrpSpPr>
        <p:grpSpPr bwMode="auto">
          <a:xfrm>
            <a:off x="2630488" y="5546725"/>
            <a:ext cx="874712" cy="701675"/>
            <a:chOff x="1344" y="2438"/>
            <a:chExt cx="551" cy="442"/>
          </a:xfrm>
        </p:grpSpPr>
        <p:sp>
          <p:nvSpPr>
            <p:cNvPr id="60447" name="Text Box 22"/>
            <p:cNvSpPr txBox="1">
              <a:spLocks noChangeArrowheads="1"/>
            </p:cNvSpPr>
            <p:nvPr/>
          </p:nvSpPr>
          <p:spPr bwMode="auto">
            <a:xfrm>
              <a:off x="1382" y="2438"/>
              <a:ext cx="45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1000">
                  <a:solidFill>
                    <a:srgbClr val="FFFFFF"/>
                  </a:solidFill>
                  <a:latin typeface="Times New Roman" pitchFamily="18" charset="0"/>
                </a:rPr>
                <a:t> </a:t>
              </a:r>
              <a:r>
                <a:rPr lang="zh-CN" altLang="en-US" sz="2000">
                  <a:solidFill>
                    <a:srgbClr val="FFFFFF"/>
                  </a:solidFill>
                  <a:latin typeface="Times New Roman" pitchFamily="18" charset="0"/>
                </a:rPr>
                <a:t>中断</a:t>
              </a:r>
            </a:p>
            <a:p>
              <a:pPr eaLnBrk="1" hangingPunct="1">
                <a:lnSpc>
                  <a:spcPct val="100000"/>
                </a:lnSpc>
                <a:spcAft>
                  <a:spcPct val="0"/>
                </a:spcAft>
                <a:buClrTx/>
              </a:pPr>
              <a:r>
                <a:rPr lang="zh-CN" altLang="en-US" sz="1000">
                  <a:solidFill>
                    <a:srgbClr val="FFFFFF"/>
                  </a:solidFill>
                  <a:latin typeface="Times New Roman" pitchFamily="18" charset="0"/>
                </a:rPr>
                <a:t> </a:t>
              </a:r>
              <a:r>
                <a:rPr lang="zh-CN" altLang="en-US" sz="2000">
                  <a:solidFill>
                    <a:srgbClr val="FFFFFF"/>
                  </a:solidFill>
                  <a:latin typeface="Times New Roman" pitchFamily="18" charset="0"/>
                </a:rPr>
                <a:t>系统</a:t>
              </a:r>
            </a:p>
          </p:txBody>
        </p:sp>
        <p:sp>
          <p:nvSpPr>
            <p:cNvPr id="60448" name="Rectangle 23"/>
            <p:cNvSpPr>
              <a:spLocks noChangeArrowheads="1"/>
            </p:cNvSpPr>
            <p:nvPr/>
          </p:nvSpPr>
          <p:spPr bwMode="auto">
            <a:xfrm>
              <a:off x="1344" y="2448"/>
              <a:ext cx="551"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grpSp>
        <p:nvGrpSpPr>
          <p:cNvPr id="1151000" name="Group 24"/>
          <p:cNvGrpSpPr>
            <a:grpSpLocks/>
          </p:cNvGrpSpPr>
          <p:nvPr/>
        </p:nvGrpSpPr>
        <p:grpSpPr bwMode="auto">
          <a:xfrm>
            <a:off x="3886200" y="5562600"/>
            <a:ext cx="874713" cy="685800"/>
            <a:chOff x="2448" y="3504"/>
            <a:chExt cx="551" cy="432"/>
          </a:xfrm>
        </p:grpSpPr>
        <p:sp>
          <p:nvSpPr>
            <p:cNvPr id="60445" name="Text Box 25"/>
            <p:cNvSpPr txBox="1">
              <a:spLocks noChangeArrowheads="1"/>
            </p:cNvSpPr>
            <p:nvPr/>
          </p:nvSpPr>
          <p:spPr bwMode="auto">
            <a:xfrm>
              <a:off x="2544" y="3600"/>
              <a:ext cx="3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en-US" altLang="zh-CN" sz="2000">
                  <a:solidFill>
                    <a:srgbClr val="FFFFFF"/>
                  </a:solidFill>
                  <a:latin typeface="Times New Roman" pitchFamily="18" charset="0"/>
                </a:rPr>
                <a:t>CU</a:t>
              </a:r>
            </a:p>
          </p:txBody>
        </p:sp>
        <p:sp>
          <p:nvSpPr>
            <p:cNvPr id="60446" name="Rectangle 26"/>
            <p:cNvSpPr>
              <a:spLocks noChangeArrowheads="1"/>
            </p:cNvSpPr>
            <p:nvPr/>
          </p:nvSpPr>
          <p:spPr bwMode="auto">
            <a:xfrm>
              <a:off x="2448" y="3504"/>
              <a:ext cx="551"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grpSp>
        <p:nvGrpSpPr>
          <p:cNvPr id="1151003" name="Group 27"/>
          <p:cNvGrpSpPr>
            <a:grpSpLocks/>
          </p:cNvGrpSpPr>
          <p:nvPr/>
        </p:nvGrpSpPr>
        <p:grpSpPr bwMode="auto">
          <a:xfrm>
            <a:off x="2339975" y="4114800"/>
            <a:ext cx="4441825" cy="2514600"/>
            <a:chOff x="1474" y="2592"/>
            <a:chExt cx="2798" cy="1584"/>
          </a:xfrm>
        </p:grpSpPr>
        <p:sp>
          <p:nvSpPr>
            <p:cNvPr id="60434" name="Rectangle 28"/>
            <p:cNvSpPr>
              <a:spLocks noChangeArrowheads="1"/>
            </p:cNvSpPr>
            <p:nvPr/>
          </p:nvSpPr>
          <p:spPr bwMode="auto">
            <a:xfrm>
              <a:off x="1488" y="2640"/>
              <a:ext cx="1728" cy="14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0435" name="Text Box 29"/>
            <p:cNvSpPr txBox="1">
              <a:spLocks noChangeArrowheads="1"/>
            </p:cNvSpPr>
            <p:nvPr/>
          </p:nvSpPr>
          <p:spPr bwMode="auto">
            <a:xfrm>
              <a:off x="1474" y="2630"/>
              <a:ext cx="4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en-US" altLang="zh-CN" sz="2000" dirty="0">
                  <a:solidFill>
                    <a:srgbClr val="FFFFFF"/>
                  </a:solidFill>
                  <a:latin typeface="Times New Roman" pitchFamily="18" charset="0"/>
                </a:rPr>
                <a:t>CPU</a:t>
              </a:r>
            </a:p>
          </p:txBody>
        </p:sp>
        <p:sp>
          <p:nvSpPr>
            <p:cNvPr id="60436" name="Rectangle 30"/>
            <p:cNvSpPr>
              <a:spLocks noChangeArrowheads="1"/>
            </p:cNvSpPr>
            <p:nvPr/>
          </p:nvSpPr>
          <p:spPr bwMode="auto">
            <a:xfrm>
              <a:off x="3840" y="2592"/>
              <a:ext cx="96" cy="1584"/>
            </a:xfrm>
            <a:prstGeom prst="rect">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0437" name="Rectangle 31"/>
            <p:cNvSpPr>
              <a:spLocks noChangeArrowheads="1"/>
            </p:cNvSpPr>
            <p:nvPr/>
          </p:nvSpPr>
          <p:spPr bwMode="auto">
            <a:xfrm>
              <a:off x="4176" y="2592"/>
              <a:ext cx="96" cy="1584"/>
            </a:xfrm>
            <a:prstGeom prst="rect">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0438" name="Rectangle 32"/>
            <p:cNvSpPr>
              <a:spLocks noChangeArrowheads="1"/>
            </p:cNvSpPr>
            <p:nvPr/>
          </p:nvSpPr>
          <p:spPr bwMode="auto">
            <a:xfrm>
              <a:off x="3504" y="2592"/>
              <a:ext cx="96" cy="1584"/>
            </a:xfrm>
            <a:prstGeom prst="rect">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0439" name="AutoShape 33"/>
            <p:cNvSpPr>
              <a:spLocks noChangeArrowheads="1"/>
            </p:cNvSpPr>
            <p:nvPr/>
          </p:nvSpPr>
          <p:spPr bwMode="auto">
            <a:xfrm>
              <a:off x="3216" y="2832"/>
              <a:ext cx="288" cy="144"/>
            </a:xfrm>
            <a:prstGeom prst="leftRightArrow">
              <a:avLst>
                <a:gd name="adj1" fmla="val 51037"/>
                <a:gd name="adj2" fmla="val 69444"/>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0440" name="AutoShape 34"/>
            <p:cNvSpPr>
              <a:spLocks noChangeArrowheads="1"/>
            </p:cNvSpPr>
            <p:nvPr/>
          </p:nvSpPr>
          <p:spPr bwMode="auto">
            <a:xfrm>
              <a:off x="3216" y="3120"/>
              <a:ext cx="624" cy="144"/>
            </a:xfrm>
            <a:prstGeom prst="leftRightArrow">
              <a:avLst>
                <a:gd name="adj1" fmla="val 50000"/>
                <a:gd name="adj2" fmla="val 86667"/>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0441" name="Text Box 35"/>
            <p:cNvSpPr txBox="1">
              <a:spLocks noChangeArrowheads="1"/>
            </p:cNvSpPr>
            <p:nvPr/>
          </p:nvSpPr>
          <p:spPr bwMode="auto">
            <a:xfrm>
              <a:off x="3287" y="3513"/>
              <a:ext cx="289" cy="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1800">
                  <a:solidFill>
                    <a:srgbClr val="FFFFFF"/>
                  </a:solidFill>
                  <a:latin typeface="Times New Roman" pitchFamily="18" charset="0"/>
                </a:rPr>
                <a:t>控制总线</a:t>
              </a:r>
            </a:p>
          </p:txBody>
        </p:sp>
        <p:sp>
          <p:nvSpPr>
            <p:cNvPr id="60442" name="Text Box 36"/>
            <p:cNvSpPr txBox="1">
              <a:spLocks noChangeArrowheads="1"/>
            </p:cNvSpPr>
            <p:nvPr/>
          </p:nvSpPr>
          <p:spPr bwMode="auto">
            <a:xfrm>
              <a:off x="3622" y="3513"/>
              <a:ext cx="289" cy="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1800">
                  <a:solidFill>
                    <a:srgbClr val="FFFFFF"/>
                  </a:solidFill>
                  <a:latin typeface="Times New Roman" pitchFamily="18" charset="0"/>
                </a:rPr>
                <a:t>数据总线</a:t>
              </a:r>
            </a:p>
          </p:txBody>
        </p:sp>
        <p:sp>
          <p:nvSpPr>
            <p:cNvPr id="60443" name="Text Box 37"/>
            <p:cNvSpPr txBox="1">
              <a:spLocks noChangeArrowheads="1"/>
            </p:cNvSpPr>
            <p:nvPr/>
          </p:nvSpPr>
          <p:spPr bwMode="auto">
            <a:xfrm>
              <a:off x="3958" y="3513"/>
              <a:ext cx="289" cy="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1800">
                  <a:solidFill>
                    <a:srgbClr val="FFFFFF"/>
                  </a:solidFill>
                  <a:latin typeface="Times New Roman" pitchFamily="18" charset="0"/>
                </a:rPr>
                <a:t>地址总线</a:t>
              </a:r>
            </a:p>
          </p:txBody>
        </p:sp>
        <p:sp>
          <p:nvSpPr>
            <p:cNvPr id="60444" name="AutoShape 38"/>
            <p:cNvSpPr>
              <a:spLocks noChangeArrowheads="1"/>
            </p:cNvSpPr>
            <p:nvPr/>
          </p:nvSpPr>
          <p:spPr bwMode="auto">
            <a:xfrm>
              <a:off x="3225" y="3390"/>
              <a:ext cx="960" cy="144"/>
            </a:xfrm>
            <a:prstGeom prst="rightArrow">
              <a:avLst>
                <a:gd name="adj1" fmla="val 50000"/>
                <a:gd name="adj2" fmla="val 92346"/>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sp>
        <p:nvSpPr>
          <p:cNvPr id="1151015" name="Rectangle 39"/>
          <p:cNvSpPr>
            <a:spLocks noChangeArrowheads="1"/>
          </p:cNvSpPr>
          <p:nvPr/>
        </p:nvSpPr>
        <p:spPr bwMode="auto">
          <a:xfrm>
            <a:off x="7696200" y="152400"/>
            <a:ext cx="1143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100000"/>
              </a:lnSpc>
              <a:spcAft>
                <a:spcPct val="0"/>
              </a:spcAft>
              <a:buClrTx/>
              <a:defRPr/>
            </a:pPr>
            <a:r>
              <a:rPr lang="zh-CN" altLang="en-US" sz="4400" dirty="0">
                <a:solidFill>
                  <a:srgbClr val="FFCC66"/>
                </a:solidFill>
                <a:effectLst>
                  <a:outerShdw blurRad="38100" dist="38100" dir="2700000" algn="tl">
                    <a:srgbClr val="000000"/>
                  </a:outerShdw>
                </a:effectLst>
                <a:latin typeface="Arial" charset="0"/>
                <a:ea typeface="宋体" pitchFamily="2" charset="-122"/>
              </a:rPr>
              <a:t> </a:t>
            </a:r>
          </a:p>
        </p:txBody>
      </p:sp>
      <p:sp>
        <p:nvSpPr>
          <p:cNvPr id="60432" name="AutoShape 40">
            <a:hlinkClick r:id="rId2" action="ppaction://hlinksldjump" highlightClick="1"/>
          </p:cNvPr>
          <p:cNvSpPr>
            <a:spLocks noChangeArrowheads="1"/>
          </p:cNvSpPr>
          <p:nvPr/>
        </p:nvSpPr>
        <p:spPr bwMode="auto">
          <a:xfrm>
            <a:off x="8589963" y="6516688"/>
            <a:ext cx="539750" cy="333375"/>
          </a:xfrm>
          <a:prstGeom prst="actionButtonEnd">
            <a:avLst/>
          </a:prstGeom>
          <a:solidFill>
            <a:srgbClr val="3366FF"/>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0433" name="矩形 1"/>
          <p:cNvSpPr>
            <a:spLocks noChangeArrowheads="1"/>
          </p:cNvSpPr>
          <p:nvPr/>
        </p:nvSpPr>
        <p:spPr bwMode="auto">
          <a:xfrm>
            <a:off x="250825" y="4551362"/>
            <a:ext cx="20161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0000"/>
              </a:lnSpc>
              <a:spcAft>
                <a:spcPct val="0"/>
              </a:spcAft>
              <a:buClrTx/>
            </a:pPr>
            <a:r>
              <a:rPr lang="zh-CN" altLang="en-US" sz="2200" dirty="0">
                <a:solidFill>
                  <a:srgbClr val="FF0000"/>
                </a:solidFill>
                <a:ea typeface="宋体" charset="-122"/>
              </a:rPr>
              <a:t>使用系统总线的</a:t>
            </a:r>
            <a:r>
              <a:rPr lang="en-US" altLang="zh-CN" sz="2200" dirty="0">
                <a:solidFill>
                  <a:srgbClr val="FF0000"/>
                </a:solidFill>
                <a:ea typeface="宋体" charset="-122"/>
              </a:rPr>
              <a:t>CPU</a:t>
            </a:r>
            <a:r>
              <a:rPr lang="zh-CN" altLang="en-US" sz="2200" dirty="0">
                <a:solidFill>
                  <a:srgbClr val="FF0000"/>
                </a:solidFill>
                <a:ea typeface="宋体" charset="-122"/>
              </a:rPr>
              <a:t>：</a:t>
            </a:r>
            <a:endParaRPr lang="en-US" altLang="zh-CN" sz="2200" dirty="0">
              <a:solidFill>
                <a:srgbClr val="FF0000"/>
              </a:solidFill>
              <a:ea typeface="宋体" charset="-122"/>
            </a:endParaRPr>
          </a:p>
          <a:p>
            <a:pPr>
              <a:lnSpc>
                <a:spcPct val="100000"/>
              </a:lnSpc>
              <a:spcAft>
                <a:spcPct val="0"/>
              </a:spcAft>
              <a:buClrTx/>
            </a:pPr>
            <a:r>
              <a:rPr lang="zh-CN" altLang="en-US" sz="2200" dirty="0">
                <a:solidFill>
                  <a:srgbClr val="FFFF00"/>
                </a:solidFill>
                <a:ea typeface="宋体" charset="-122"/>
              </a:rPr>
              <a:t>四大组成部分</a:t>
            </a:r>
          </a:p>
        </p:txBody>
      </p:sp>
      <p:sp>
        <p:nvSpPr>
          <p:cNvPr id="2" name="矩形 1"/>
          <p:cNvSpPr/>
          <p:nvPr/>
        </p:nvSpPr>
        <p:spPr>
          <a:xfrm>
            <a:off x="611560" y="1549024"/>
            <a:ext cx="8227640" cy="2123658"/>
          </a:xfrm>
          <a:prstGeom prst="rect">
            <a:avLst/>
          </a:prstGeom>
        </p:spPr>
        <p:txBody>
          <a:bodyPr wrap="square">
            <a:spAutoFit/>
          </a:bodyPr>
          <a:lstStyle/>
          <a:p>
            <a:pPr>
              <a:lnSpc>
                <a:spcPct val="100000"/>
              </a:lnSpc>
            </a:pPr>
            <a:r>
              <a:rPr lang="zh-CN" altLang="en-US" dirty="0"/>
              <a:t>寄存器：存放当前指令的地址；</a:t>
            </a:r>
            <a:endParaRPr lang="en-US" altLang="zh-CN" dirty="0"/>
          </a:p>
          <a:p>
            <a:pPr>
              <a:lnSpc>
                <a:spcPct val="100000"/>
              </a:lnSpc>
            </a:pPr>
            <a:r>
              <a:rPr lang="zh-CN" altLang="en-US" dirty="0"/>
              <a:t>控制部件</a:t>
            </a:r>
            <a:r>
              <a:rPr lang="en-US" altLang="zh-CN" dirty="0"/>
              <a:t>CU</a:t>
            </a:r>
            <a:r>
              <a:rPr lang="zh-CN" altLang="en-US" dirty="0"/>
              <a:t>：发出各种操作命令序列；</a:t>
            </a:r>
            <a:endParaRPr lang="en-US" altLang="zh-CN" dirty="0"/>
          </a:p>
          <a:p>
            <a:pPr>
              <a:lnSpc>
                <a:spcPct val="100000"/>
              </a:lnSpc>
            </a:pPr>
            <a:r>
              <a:rPr lang="zh-CN" altLang="en-US" dirty="0"/>
              <a:t>部件</a:t>
            </a:r>
            <a:r>
              <a:rPr lang="en-US" altLang="zh-CN" dirty="0"/>
              <a:t>ALU</a:t>
            </a:r>
            <a:r>
              <a:rPr lang="zh-CN" altLang="en-US" dirty="0"/>
              <a:t>：完成算术运算和逻辑运算；</a:t>
            </a:r>
            <a:endParaRPr lang="en-US" altLang="zh-CN" dirty="0"/>
          </a:p>
          <a:p>
            <a:pPr>
              <a:lnSpc>
                <a:spcPct val="100000"/>
              </a:lnSpc>
            </a:pPr>
            <a:r>
              <a:rPr lang="zh-CN" altLang="en-US" dirty="0"/>
              <a:t>中断系统：处理异常情况和特殊请求。</a:t>
            </a:r>
          </a:p>
          <a:p>
            <a:r>
              <a:rPr lang="en-US" altLang="zh-CN" dirty="0"/>
              <a:t> </a:t>
            </a:r>
            <a:endParaRPr lang="zh-CN" altLang="en-US" dirty="0"/>
          </a:p>
        </p:txBody>
      </p:sp>
    </p:spTree>
    <p:extLst>
      <p:ext uri="{BB962C8B-B14F-4D97-AF65-F5344CB8AC3E}">
        <p14:creationId xmlns:p14="http://schemas.microsoft.com/office/powerpoint/2010/main" val="3494481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151003"/>
                                        </p:tgtEl>
                                        <p:attrNameLst>
                                          <p:attrName>style.visibility</p:attrName>
                                        </p:attrNameLst>
                                      </p:cBhvr>
                                      <p:to>
                                        <p:strVal val="visible"/>
                                      </p:to>
                                    </p:set>
                                    <p:animEffect transition="in" filter="barn(outVertical)">
                                      <p:cBhvr>
                                        <p:cTn id="7" dur="500"/>
                                        <p:tgtEl>
                                          <p:spTgt spid="11510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50980"/>
                                        </p:tgtEl>
                                        <p:attrNameLst>
                                          <p:attrName>style.visibility</p:attrName>
                                        </p:attrNameLst>
                                      </p:cBhvr>
                                      <p:to>
                                        <p:strVal val="visible"/>
                                      </p:to>
                                    </p:set>
                                    <p:animEffect transition="in" filter="blinds(horizontal)">
                                      <p:cBhvr>
                                        <p:cTn id="12" dur="500"/>
                                        <p:tgtEl>
                                          <p:spTgt spid="11509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1150991"/>
                                        </p:tgtEl>
                                        <p:attrNameLst>
                                          <p:attrName>style.visibility</p:attrName>
                                        </p:attrNameLst>
                                      </p:cBhvr>
                                      <p:to>
                                        <p:strVal val="visible"/>
                                      </p:to>
                                    </p:set>
                                    <p:animEffect transition="in" filter="barn(outVertical)">
                                      <p:cBhvr>
                                        <p:cTn id="17" dur="500"/>
                                        <p:tgtEl>
                                          <p:spTgt spid="11509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1151000"/>
                                        </p:tgtEl>
                                        <p:attrNameLst>
                                          <p:attrName>style.visibility</p:attrName>
                                        </p:attrNameLst>
                                      </p:cBhvr>
                                      <p:to>
                                        <p:strVal val="visible"/>
                                      </p:to>
                                    </p:set>
                                    <p:animEffect transition="in" filter="barn(outVertical)">
                                      <p:cBhvr>
                                        <p:cTn id="22" dur="500"/>
                                        <p:tgtEl>
                                          <p:spTgt spid="11510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nodeType="clickEffect">
                                  <p:stCondLst>
                                    <p:cond delay="0"/>
                                  </p:stCondLst>
                                  <p:childTnLst>
                                    <p:set>
                                      <p:cBhvr>
                                        <p:cTn id="26" dur="1" fill="hold">
                                          <p:stCondLst>
                                            <p:cond delay="0"/>
                                          </p:stCondLst>
                                        </p:cTn>
                                        <p:tgtEl>
                                          <p:spTgt spid="1150994"/>
                                        </p:tgtEl>
                                        <p:attrNameLst>
                                          <p:attrName>style.visibility</p:attrName>
                                        </p:attrNameLst>
                                      </p:cBhvr>
                                      <p:to>
                                        <p:strVal val="visible"/>
                                      </p:to>
                                    </p:set>
                                    <p:animEffect transition="in" filter="barn(outVertical)">
                                      <p:cBhvr>
                                        <p:cTn id="27" dur="500"/>
                                        <p:tgtEl>
                                          <p:spTgt spid="115099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nodeType="clickEffect">
                                  <p:stCondLst>
                                    <p:cond delay="0"/>
                                  </p:stCondLst>
                                  <p:childTnLst>
                                    <p:set>
                                      <p:cBhvr>
                                        <p:cTn id="31" dur="1" fill="hold">
                                          <p:stCondLst>
                                            <p:cond delay="0"/>
                                          </p:stCondLst>
                                        </p:cTn>
                                        <p:tgtEl>
                                          <p:spTgt spid="1150997"/>
                                        </p:tgtEl>
                                        <p:attrNameLst>
                                          <p:attrName>style.visibility</p:attrName>
                                        </p:attrNameLst>
                                      </p:cBhvr>
                                      <p:to>
                                        <p:strVal val="visible"/>
                                      </p:to>
                                    </p:set>
                                    <p:animEffect transition="in" filter="barn(outVertical)">
                                      <p:cBhvr>
                                        <p:cTn id="32" dur="500"/>
                                        <p:tgtEl>
                                          <p:spTgt spid="1150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800100" y="25400"/>
            <a:ext cx="4648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3200" dirty="0">
                <a:solidFill>
                  <a:srgbClr val="FFFFFF"/>
                </a:solidFill>
                <a:latin typeface="Times New Roman" pitchFamily="18" charset="0"/>
                <a:ea typeface="宋体"/>
              </a:rPr>
              <a:t>③</a:t>
            </a:r>
            <a:r>
              <a:rPr lang="zh-CN" altLang="en-US" sz="3200" dirty="0">
                <a:solidFill>
                  <a:srgbClr val="FFFFFF"/>
                </a:solidFill>
                <a:latin typeface="Times New Roman" pitchFamily="18" charset="0"/>
              </a:rPr>
              <a:t> </a:t>
            </a:r>
            <a:r>
              <a:rPr lang="en-US" altLang="zh-CN" sz="3200" dirty="0">
                <a:solidFill>
                  <a:srgbClr val="FFFFFF"/>
                </a:solidFill>
                <a:latin typeface="Times New Roman" pitchFamily="18" charset="0"/>
              </a:rPr>
              <a:t>CPU </a:t>
            </a:r>
            <a:r>
              <a:rPr lang="zh-CN" altLang="en-US" sz="3200" dirty="0">
                <a:solidFill>
                  <a:srgbClr val="FFFFFF"/>
                </a:solidFill>
                <a:latin typeface="Times New Roman" pitchFamily="18" charset="0"/>
              </a:rPr>
              <a:t>的内部结构</a:t>
            </a:r>
          </a:p>
        </p:txBody>
      </p:sp>
      <p:sp>
        <p:nvSpPr>
          <p:cNvPr id="1152003" name="Rectangle 3"/>
          <p:cNvSpPr>
            <a:spLocks noChangeArrowheads="1"/>
          </p:cNvSpPr>
          <p:nvPr/>
        </p:nvSpPr>
        <p:spPr bwMode="auto">
          <a:xfrm>
            <a:off x="7696200" y="152400"/>
            <a:ext cx="1143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100000"/>
              </a:lnSpc>
              <a:spcAft>
                <a:spcPct val="0"/>
              </a:spcAft>
              <a:buClrTx/>
              <a:defRPr/>
            </a:pPr>
            <a:r>
              <a:rPr lang="zh-CN" altLang="en-US" sz="4400" dirty="0">
                <a:solidFill>
                  <a:srgbClr val="FFCC66"/>
                </a:solidFill>
                <a:effectLst>
                  <a:outerShdw blurRad="38100" dist="38100" dir="2700000" algn="tl">
                    <a:srgbClr val="000000"/>
                  </a:outerShdw>
                </a:effectLst>
                <a:latin typeface="Arial" charset="0"/>
                <a:ea typeface="宋体" pitchFamily="2" charset="-122"/>
              </a:rPr>
              <a:t> </a:t>
            </a:r>
          </a:p>
        </p:txBody>
      </p:sp>
      <p:sp>
        <p:nvSpPr>
          <p:cNvPr id="61444" name="AutoShape 4">
            <a:hlinkClick r:id="rId2" action="ppaction://hlinksldjump" highlightClick="1"/>
          </p:cNvPr>
          <p:cNvSpPr>
            <a:spLocks noChangeArrowheads="1"/>
          </p:cNvSpPr>
          <p:nvPr/>
        </p:nvSpPr>
        <p:spPr bwMode="auto">
          <a:xfrm>
            <a:off x="8589963" y="6516688"/>
            <a:ext cx="539750" cy="333375"/>
          </a:xfrm>
          <a:prstGeom prst="actionButtonEnd">
            <a:avLst/>
          </a:prstGeom>
          <a:solidFill>
            <a:srgbClr val="3366FF"/>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nvGrpSpPr>
          <p:cNvPr id="1152005" name="Group 5"/>
          <p:cNvGrpSpPr>
            <a:grpSpLocks/>
          </p:cNvGrpSpPr>
          <p:nvPr/>
        </p:nvGrpSpPr>
        <p:grpSpPr bwMode="auto">
          <a:xfrm>
            <a:off x="1731963" y="2316163"/>
            <a:ext cx="4821237" cy="3749675"/>
            <a:chOff x="1091" y="1152"/>
            <a:chExt cx="3037" cy="2362"/>
          </a:xfrm>
        </p:grpSpPr>
        <p:sp>
          <p:nvSpPr>
            <p:cNvPr id="61447" name="Text Box 6"/>
            <p:cNvSpPr txBox="1">
              <a:spLocks noChangeArrowheads="1"/>
            </p:cNvSpPr>
            <p:nvPr/>
          </p:nvSpPr>
          <p:spPr bwMode="auto">
            <a:xfrm>
              <a:off x="1513" y="2457"/>
              <a:ext cx="76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FF"/>
                  </a:solidFill>
                  <a:latin typeface="Times New Roman" pitchFamily="18" charset="0"/>
                </a:rPr>
                <a:t>  算术和</a:t>
              </a:r>
            </a:p>
            <a:p>
              <a:pPr eaLnBrk="1" hangingPunct="1">
                <a:lnSpc>
                  <a:spcPct val="100000"/>
                </a:lnSpc>
                <a:spcAft>
                  <a:spcPct val="0"/>
                </a:spcAft>
                <a:buClrTx/>
              </a:pPr>
              <a:r>
                <a:rPr lang="zh-CN" altLang="en-US" sz="2000">
                  <a:solidFill>
                    <a:srgbClr val="FFFFFF"/>
                  </a:solidFill>
                  <a:latin typeface="Times New Roman" pitchFamily="18" charset="0"/>
                </a:rPr>
                <a:t>布尔逻辑</a:t>
              </a:r>
            </a:p>
          </p:txBody>
        </p:sp>
        <p:sp>
          <p:nvSpPr>
            <p:cNvPr id="61448" name="Rectangle 7"/>
            <p:cNvSpPr>
              <a:spLocks noChangeArrowheads="1"/>
            </p:cNvSpPr>
            <p:nvPr/>
          </p:nvSpPr>
          <p:spPr bwMode="auto">
            <a:xfrm>
              <a:off x="1475" y="2448"/>
              <a:ext cx="81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49" name="Rectangle 8"/>
            <p:cNvSpPr>
              <a:spLocks noChangeArrowheads="1"/>
            </p:cNvSpPr>
            <p:nvPr/>
          </p:nvSpPr>
          <p:spPr bwMode="auto">
            <a:xfrm>
              <a:off x="1475" y="2112"/>
              <a:ext cx="816"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50" name="Text Box 9"/>
            <p:cNvSpPr txBox="1">
              <a:spLocks noChangeArrowheads="1"/>
            </p:cNvSpPr>
            <p:nvPr/>
          </p:nvSpPr>
          <p:spPr bwMode="auto">
            <a:xfrm>
              <a:off x="1661" y="2102"/>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FF"/>
                  </a:solidFill>
                  <a:latin typeface="Times New Roman" pitchFamily="18" charset="0"/>
                </a:rPr>
                <a:t>取反</a:t>
              </a:r>
            </a:p>
          </p:txBody>
        </p:sp>
        <p:sp>
          <p:nvSpPr>
            <p:cNvPr id="61451" name="Rectangle 10"/>
            <p:cNvSpPr>
              <a:spLocks noChangeArrowheads="1"/>
            </p:cNvSpPr>
            <p:nvPr/>
          </p:nvSpPr>
          <p:spPr bwMode="auto">
            <a:xfrm>
              <a:off x="1475" y="1776"/>
              <a:ext cx="816"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52" name="Text Box 11"/>
            <p:cNvSpPr txBox="1">
              <a:spLocks noChangeArrowheads="1"/>
            </p:cNvSpPr>
            <p:nvPr/>
          </p:nvSpPr>
          <p:spPr bwMode="auto">
            <a:xfrm>
              <a:off x="1661" y="1766"/>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FF"/>
                  </a:solidFill>
                  <a:latin typeface="Times New Roman" pitchFamily="18" charset="0"/>
                </a:rPr>
                <a:t>移位</a:t>
              </a:r>
            </a:p>
          </p:txBody>
        </p:sp>
        <p:sp>
          <p:nvSpPr>
            <p:cNvPr id="61453" name="Rectangle 12"/>
            <p:cNvSpPr>
              <a:spLocks noChangeArrowheads="1"/>
            </p:cNvSpPr>
            <p:nvPr/>
          </p:nvSpPr>
          <p:spPr bwMode="auto">
            <a:xfrm>
              <a:off x="1475" y="1440"/>
              <a:ext cx="816"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54" name="Text Box 13"/>
            <p:cNvSpPr txBox="1">
              <a:spLocks noChangeArrowheads="1"/>
            </p:cNvSpPr>
            <p:nvPr/>
          </p:nvSpPr>
          <p:spPr bwMode="auto">
            <a:xfrm>
              <a:off x="1513" y="1430"/>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FF"/>
                  </a:solidFill>
                  <a:latin typeface="Times New Roman" pitchFamily="18" charset="0"/>
                </a:rPr>
                <a:t>状态标志</a:t>
              </a:r>
            </a:p>
          </p:txBody>
        </p:sp>
        <p:sp>
          <p:nvSpPr>
            <p:cNvPr id="61455" name="Text Box 14"/>
            <p:cNvSpPr txBox="1">
              <a:spLocks noChangeArrowheads="1"/>
            </p:cNvSpPr>
            <p:nvPr/>
          </p:nvSpPr>
          <p:spPr bwMode="auto">
            <a:xfrm>
              <a:off x="2758" y="1344"/>
              <a:ext cx="308" cy="1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FF"/>
                  </a:solidFill>
                  <a:latin typeface="Times New Roman" pitchFamily="18" charset="0"/>
                </a:rPr>
                <a:t>内部             数据总线</a:t>
              </a:r>
              <a:endParaRPr lang="en-US" altLang="zh-CN" sz="2000">
                <a:solidFill>
                  <a:srgbClr val="FFFFFF"/>
                </a:solidFill>
                <a:latin typeface="Times New Roman" pitchFamily="18" charset="0"/>
              </a:endParaRPr>
            </a:p>
          </p:txBody>
        </p:sp>
        <p:sp>
          <p:nvSpPr>
            <p:cNvPr id="61456" name="Rectangle 15"/>
            <p:cNvSpPr>
              <a:spLocks noChangeArrowheads="1"/>
            </p:cNvSpPr>
            <p:nvPr/>
          </p:nvSpPr>
          <p:spPr bwMode="auto">
            <a:xfrm>
              <a:off x="2771" y="1152"/>
              <a:ext cx="288" cy="18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57" name="Text Box 16"/>
            <p:cNvSpPr txBox="1">
              <a:spLocks noChangeArrowheads="1"/>
            </p:cNvSpPr>
            <p:nvPr/>
          </p:nvSpPr>
          <p:spPr bwMode="auto">
            <a:xfrm>
              <a:off x="3529" y="1536"/>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0000"/>
                  </a:solidFill>
                  <a:latin typeface="Times New Roman" pitchFamily="18" charset="0"/>
                </a:rPr>
                <a:t>寄存器</a:t>
              </a:r>
            </a:p>
          </p:txBody>
        </p:sp>
        <p:sp>
          <p:nvSpPr>
            <p:cNvPr id="61458" name="Rectangle 17"/>
            <p:cNvSpPr>
              <a:spLocks noChangeArrowheads="1"/>
            </p:cNvSpPr>
            <p:nvPr/>
          </p:nvSpPr>
          <p:spPr bwMode="auto">
            <a:xfrm>
              <a:off x="3539" y="1152"/>
              <a:ext cx="576" cy="1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59" name="Text Box 18"/>
            <p:cNvSpPr txBox="1">
              <a:spLocks noChangeArrowheads="1"/>
            </p:cNvSpPr>
            <p:nvPr/>
          </p:nvSpPr>
          <p:spPr bwMode="auto">
            <a:xfrm>
              <a:off x="3635" y="2582"/>
              <a:ext cx="3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en-US" altLang="zh-CN" sz="2000">
                  <a:solidFill>
                    <a:srgbClr val="FF0000"/>
                  </a:solidFill>
                  <a:latin typeface="Times New Roman" pitchFamily="18" charset="0"/>
                </a:rPr>
                <a:t>CU</a:t>
              </a:r>
            </a:p>
          </p:txBody>
        </p:sp>
        <p:sp>
          <p:nvSpPr>
            <p:cNvPr id="61460" name="Rectangle 19"/>
            <p:cNvSpPr>
              <a:spLocks noChangeArrowheads="1"/>
            </p:cNvSpPr>
            <p:nvPr/>
          </p:nvSpPr>
          <p:spPr bwMode="auto">
            <a:xfrm>
              <a:off x="3539" y="2592"/>
              <a:ext cx="576"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61" name="Text Box 20"/>
            <p:cNvSpPr txBox="1">
              <a:spLocks noChangeArrowheads="1"/>
            </p:cNvSpPr>
            <p:nvPr/>
          </p:nvSpPr>
          <p:spPr bwMode="auto">
            <a:xfrm>
              <a:off x="3629" y="3072"/>
              <a:ext cx="43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0000"/>
                  </a:solidFill>
                  <a:latin typeface="Times New Roman" pitchFamily="18" charset="0"/>
                </a:rPr>
                <a:t>中断</a:t>
              </a:r>
            </a:p>
            <a:p>
              <a:pPr eaLnBrk="1" hangingPunct="1">
                <a:lnSpc>
                  <a:spcPct val="100000"/>
                </a:lnSpc>
                <a:spcAft>
                  <a:spcPct val="0"/>
                </a:spcAft>
                <a:buClrTx/>
              </a:pPr>
              <a:r>
                <a:rPr lang="zh-CN" altLang="en-US" sz="2000">
                  <a:solidFill>
                    <a:srgbClr val="FF0000"/>
                  </a:solidFill>
                  <a:latin typeface="Times New Roman" pitchFamily="18" charset="0"/>
                </a:rPr>
                <a:t>系统</a:t>
              </a:r>
            </a:p>
          </p:txBody>
        </p:sp>
        <p:sp>
          <p:nvSpPr>
            <p:cNvPr id="61462" name="Rectangle 21"/>
            <p:cNvSpPr>
              <a:spLocks noChangeArrowheads="1"/>
            </p:cNvSpPr>
            <p:nvPr/>
          </p:nvSpPr>
          <p:spPr bwMode="auto">
            <a:xfrm>
              <a:off x="3539" y="3082"/>
              <a:ext cx="576"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63" name="Line 22"/>
            <p:cNvSpPr>
              <a:spLocks noChangeShapeType="1"/>
            </p:cNvSpPr>
            <p:nvPr/>
          </p:nvSpPr>
          <p:spPr bwMode="auto">
            <a:xfrm>
              <a:off x="2291" y="1536"/>
              <a:ext cx="480" cy="0"/>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64" name="Line 23"/>
            <p:cNvSpPr>
              <a:spLocks noChangeShapeType="1"/>
            </p:cNvSpPr>
            <p:nvPr/>
          </p:nvSpPr>
          <p:spPr bwMode="auto">
            <a:xfrm>
              <a:off x="2291" y="1872"/>
              <a:ext cx="480" cy="0"/>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65" name="Line 24"/>
            <p:cNvSpPr>
              <a:spLocks noChangeShapeType="1"/>
            </p:cNvSpPr>
            <p:nvPr/>
          </p:nvSpPr>
          <p:spPr bwMode="auto">
            <a:xfrm>
              <a:off x="2291" y="2208"/>
              <a:ext cx="480" cy="0"/>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66" name="Line 25"/>
            <p:cNvSpPr>
              <a:spLocks noChangeShapeType="1"/>
            </p:cNvSpPr>
            <p:nvPr/>
          </p:nvSpPr>
          <p:spPr bwMode="auto">
            <a:xfrm>
              <a:off x="2291" y="2688"/>
              <a:ext cx="480" cy="0"/>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67" name="Line 26"/>
            <p:cNvSpPr>
              <a:spLocks noChangeShapeType="1"/>
            </p:cNvSpPr>
            <p:nvPr/>
          </p:nvSpPr>
          <p:spPr bwMode="auto">
            <a:xfrm>
              <a:off x="3059" y="1536"/>
              <a:ext cx="480" cy="0"/>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68" name="Line 27"/>
            <p:cNvSpPr>
              <a:spLocks noChangeShapeType="1"/>
            </p:cNvSpPr>
            <p:nvPr/>
          </p:nvSpPr>
          <p:spPr bwMode="auto">
            <a:xfrm>
              <a:off x="3059" y="1680"/>
              <a:ext cx="480" cy="0"/>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69" name="Line 28"/>
            <p:cNvSpPr>
              <a:spLocks noChangeShapeType="1"/>
            </p:cNvSpPr>
            <p:nvPr/>
          </p:nvSpPr>
          <p:spPr bwMode="auto">
            <a:xfrm>
              <a:off x="3059" y="2208"/>
              <a:ext cx="480" cy="0"/>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70" name="Line 29"/>
            <p:cNvSpPr>
              <a:spLocks noChangeShapeType="1"/>
            </p:cNvSpPr>
            <p:nvPr/>
          </p:nvSpPr>
          <p:spPr bwMode="auto">
            <a:xfrm>
              <a:off x="1235" y="1536"/>
              <a:ext cx="240" cy="0"/>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71" name="Line 30"/>
            <p:cNvSpPr>
              <a:spLocks noChangeShapeType="1"/>
            </p:cNvSpPr>
            <p:nvPr/>
          </p:nvSpPr>
          <p:spPr bwMode="auto">
            <a:xfrm>
              <a:off x="1235" y="1872"/>
              <a:ext cx="240" cy="0"/>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72" name="Line 31"/>
            <p:cNvSpPr>
              <a:spLocks noChangeShapeType="1"/>
            </p:cNvSpPr>
            <p:nvPr/>
          </p:nvSpPr>
          <p:spPr bwMode="auto">
            <a:xfrm>
              <a:off x="1235" y="2208"/>
              <a:ext cx="240" cy="0"/>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73" name="Line 32"/>
            <p:cNvSpPr>
              <a:spLocks noChangeShapeType="1"/>
            </p:cNvSpPr>
            <p:nvPr/>
          </p:nvSpPr>
          <p:spPr bwMode="auto">
            <a:xfrm>
              <a:off x="1235" y="2688"/>
              <a:ext cx="240" cy="0"/>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74" name="Line 33"/>
            <p:cNvSpPr>
              <a:spLocks noChangeShapeType="1"/>
            </p:cNvSpPr>
            <p:nvPr/>
          </p:nvSpPr>
          <p:spPr bwMode="auto">
            <a:xfrm>
              <a:off x="1235" y="1536"/>
              <a:ext cx="0" cy="117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75" name="Rectangle 34"/>
            <p:cNvSpPr>
              <a:spLocks noChangeArrowheads="1"/>
            </p:cNvSpPr>
            <p:nvPr/>
          </p:nvSpPr>
          <p:spPr bwMode="auto">
            <a:xfrm>
              <a:off x="1091" y="1152"/>
              <a:ext cx="1440" cy="1872"/>
            </a:xfrm>
            <a:prstGeom prst="rect">
              <a:avLst/>
            </a:prstGeom>
            <a:noFill/>
            <a:ln w="9525">
              <a:solidFill>
                <a:schemeClr val="tx1"/>
              </a:solidFill>
              <a:prstDash val="lg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76" name="Text Box 35"/>
            <p:cNvSpPr txBox="1">
              <a:spLocks noChangeArrowheads="1"/>
            </p:cNvSpPr>
            <p:nvPr/>
          </p:nvSpPr>
          <p:spPr bwMode="auto">
            <a:xfrm>
              <a:off x="1513" y="1161"/>
              <a:ext cx="4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en-US" altLang="zh-CN" sz="2000">
                  <a:solidFill>
                    <a:srgbClr val="FF0000"/>
                  </a:solidFill>
                  <a:latin typeface="Times New Roman" pitchFamily="18" charset="0"/>
                </a:rPr>
                <a:t>ALU</a:t>
              </a:r>
            </a:p>
          </p:txBody>
        </p:sp>
        <p:sp>
          <p:nvSpPr>
            <p:cNvPr id="61477" name="AutoShape 36"/>
            <p:cNvSpPr>
              <a:spLocks noChangeArrowheads="1"/>
            </p:cNvSpPr>
            <p:nvPr/>
          </p:nvSpPr>
          <p:spPr bwMode="auto">
            <a:xfrm>
              <a:off x="3059" y="2640"/>
              <a:ext cx="480" cy="96"/>
            </a:xfrm>
            <a:prstGeom prst="leftRightArrow">
              <a:avLst>
                <a:gd name="adj1" fmla="val 50000"/>
                <a:gd name="adj2" fmla="val 100000"/>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78" name="AutoShape 37"/>
            <p:cNvSpPr>
              <a:spLocks noChangeArrowheads="1"/>
            </p:cNvSpPr>
            <p:nvPr/>
          </p:nvSpPr>
          <p:spPr bwMode="auto">
            <a:xfrm>
              <a:off x="3779" y="2832"/>
              <a:ext cx="96" cy="240"/>
            </a:xfrm>
            <a:prstGeom prst="upArrow">
              <a:avLst>
                <a:gd name="adj1" fmla="val 50000"/>
                <a:gd name="adj2" fmla="val 62500"/>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79" name="AutoShape 38"/>
            <p:cNvSpPr>
              <a:spLocks noChangeArrowheads="1"/>
            </p:cNvSpPr>
            <p:nvPr/>
          </p:nvSpPr>
          <p:spPr bwMode="auto">
            <a:xfrm>
              <a:off x="3251" y="2208"/>
              <a:ext cx="109" cy="1248"/>
            </a:xfrm>
            <a:prstGeom prst="upArrow">
              <a:avLst>
                <a:gd name="adj1" fmla="val 50000"/>
                <a:gd name="adj2" fmla="val 122924"/>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80" name="AutoShape 39"/>
            <p:cNvSpPr>
              <a:spLocks noChangeArrowheads="1"/>
            </p:cNvSpPr>
            <p:nvPr/>
          </p:nvSpPr>
          <p:spPr bwMode="auto">
            <a:xfrm>
              <a:off x="1667" y="3024"/>
              <a:ext cx="109" cy="432"/>
            </a:xfrm>
            <a:prstGeom prst="upArrow">
              <a:avLst>
                <a:gd name="adj1" fmla="val 50000"/>
                <a:gd name="adj2" fmla="val 99083"/>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81" name="Rectangle 40"/>
            <p:cNvSpPr>
              <a:spLocks noChangeArrowheads="1"/>
            </p:cNvSpPr>
            <p:nvPr/>
          </p:nvSpPr>
          <p:spPr bwMode="auto">
            <a:xfrm>
              <a:off x="1715" y="3408"/>
              <a:ext cx="1584" cy="48"/>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82" name="Text Box 41"/>
            <p:cNvSpPr txBox="1">
              <a:spLocks noChangeArrowheads="1"/>
            </p:cNvSpPr>
            <p:nvPr/>
          </p:nvSpPr>
          <p:spPr bwMode="auto">
            <a:xfrm>
              <a:off x="2099" y="3177"/>
              <a:ext cx="6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1800">
                  <a:solidFill>
                    <a:srgbClr val="FFFFFF"/>
                  </a:solidFill>
                  <a:latin typeface="Times New Roman" pitchFamily="18" charset="0"/>
                </a:rPr>
                <a:t>控制信号</a:t>
              </a:r>
            </a:p>
          </p:txBody>
        </p:sp>
        <p:sp>
          <p:nvSpPr>
            <p:cNvPr id="61483" name="Text Box 42"/>
            <p:cNvSpPr txBox="1">
              <a:spLocks noChangeArrowheads="1"/>
            </p:cNvSpPr>
            <p:nvPr/>
          </p:nvSpPr>
          <p:spPr bwMode="auto">
            <a:xfrm>
              <a:off x="3206" y="1824"/>
              <a:ext cx="34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Bef>
                  <a:spcPct val="50000"/>
                </a:spcBef>
                <a:spcAft>
                  <a:spcPct val="0"/>
                </a:spcAft>
                <a:buClrTx/>
              </a:pPr>
              <a:r>
                <a:rPr lang="zh-CN" altLang="en-US" sz="2400">
                  <a:solidFill>
                    <a:srgbClr val="FFFFFF"/>
                  </a:solidFill>
                  <a:latin typeface="Times New Roman" pitchFamily="18" charset="0"/>
                </a:rPr>
                <a:t>…</a:t>
              </a:r>
            </a:p>
          </p:txBody>
        </p:sp>
        <p:sp>
          <p:nvSpPr>
            <p:cNvPr id="61484" name="AutoShape 43"/>
            <p:cNvSpPr>
              <a:spLocks noChangeArrowheads="1"/>
            </p:cNvSpPr>
            <p:nvPr/>
          </p:nvSpPr>
          <p:spPr bwMode="auto">
            <a:xfrm>
              <a:off x="3343" y="3216"/>
              <a:ext cx="192" cy="96"/>
            </a:xfrm>
            <a:prstGeom prst="leftRightArrow">
              <a:avLst>
                <a:gd name="adj1" fmla="val 50000"/>
                <a:gd name="adj2" fmla="val 40000"/>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85" name="AutoShape 44"/>
            <p:cNvSpPr>
              <a:spLocks noChangeArrowheads="1"/>
            </p:cNvSpPr>
            <p:nvPr/>
          </p:nvSpPr>
          <p:spPr bwMode="auto">
            <a:xfrm>
              <a:off x="3779" y="2352"/>
              <a:ext cx="96" cy="240"/>
            </a:xfrm>
            <a:prstGeom prst="upDownArrow">
              <a:avLst>
                <a:gd name="adj1" fmla="val 50000"/>
                <a:gd name="adj2" fmla="val 50000"/>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61486" name="Text Box 45"/>
            <p:cNvSpPr txBox="1">
              <a:spLocks noChangeArrowheads="1"/>
            </p:cNvSpPr>
            <p:nvPr/>
          </p:nvSpPr>
          <p:spPr bwMode="auto">
            <a:xfrm>
              <a:off x="2763" y="1715"/>
              <a:ext cx="308" cy="53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Bef>
                  <a:spcPct val="50000"/>
                </a:spcBef>
                <a:spcAft>
                  <a:spcPct val="0"/>
                </a:spcAft>
                <a:buClrTx/>
              </a:pPr>
              <a:r>
                <a:rPr lang="en-US" altLang="zh-CN" sz="2000">
                  <a:solidFill>
                    <a:srgbClr val="FFFFFF"/>
                  </a:solidFill>
                  <a:latin typeface="Times New Roman" pitchFamily="18" charset="0"/>
                </a:rPr>
                <a:t>C P U</a:t>
              </a:r>
            </a:p>
          </p:txBody>
        </p:sp>
      </p:grpSp>
      <p:sp>
        <p:nvSpPr>
          <p:cNvPr id="61446" name="矩形 2"/>
          <p:cNvSpPr>
            <a:spLocks noChangeArrowheads="1"/>
          </p:cNvSpPr>
          <p:nvPr/>
        </p:nvSpPr>
        <p:spPr bwMode="auto">
          <a:xfrm>
            <a:off x="179388" y="704850"/>
            <a:ext cx="8410575"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0000"/>
              </a:lnSpc>
              <a:spcBef>
                <a:spcPct val="20000"/>
              </a:spcBef>
              <a:spcAft>
                <a:spcPct val="0"/>
              </a:spcAft>
              <a:buClrTx/>
            </a:pPr>
            <a:r>
              <a:rPr lang="zh-CN" altLang="en-US" sz="2800">
                <a:solidFill>
                  <a:srgbClr val="FFFFFF"/>
                </a:solidFill>
                <a:latin typeface="宋体" charset="-122"/>
                <a:ea typeface="宋体" charset="-122"/>
              </a:rPr>
              <a:t>将上图细化得出下图。</a:t>
            </a:r>
            <a:endParaRPr lang="en-US" altLang="zh-CN" sz="2800">
              <a:solidFill>
                <a:srgbClr val="FFFFFF"/>
              </a:solidFill>
              <a:latin typeface="宋体" charset="-122"/>
              <a:ea typeface="宋体" charset="-122"/>
            </a:endParaRPr>
          </a:p>
          <a:p>
            <a:pPr>
              <a:lnSpc>
                <a:spcPct val="100000"/>
              </a:lnSpc>
              <a:spcBef>
                <a:spcPct val="20000"/>
              </a:spcBef>
              <a:spcAft>
                <a:spcPct val="0"/>
              </a:spcAft>
              <a:buClrTx/>
            </a:pPr>
            <a:r>
              <a:rPr lang="en-US" altLang="zh-CN" sz="2800">
                <a:solidFill>
                  <a:srgbClr val="FFFFFF"/>
                </a:solidFill>
                <a:latin typeface="宋体" charset="-122"/>
                <a:ea typeface="宋体" charset="-122"/>
              </a:rPr>
              <a:t>ALU</a:t>
            </a:r>
            <a:r>
              <a:rPr lang="zh-CN" altLang="en-US" sz="2800">
                <a:solidFill>
                  <a:srgbClr val="FFFFFF"/>
                </a:solidFill>
                <a:latin typeface="宋体" charset="-122"/>
                <a:ea typeface="宋体" charset="-122"/>
              </a:rPr>
              <a:t>实质上只对</a:t>
            </a:r>
            <a:r>
              <a:rPr lang="en-US" altLang="zh-CN" sz="2800">
                <a:solidFill>
                  <a:srgbClr val="FFFFFF"/>
                </a:solidFill>
                <a:latin typeface="宋体" charset="-122"/>
                <a:ea typeface="宋体" charset="-122"/>
              </a:rPr>
              <a:t>CPU</a:t>
            </a:r>
            <a:r>
              <a:rPr lang="zh-CN" altLang="en-US" sz="2800">
                <a:solidFill>
                  <a:srgbClr val="FFFFFF"/>
                </a:solidFill>
                <a:latin typeface="宋体" charset="-122"/>
                <a:ea typeface="宋体" charset="-122"/>
              </a:rPr>
              <a:t>内部寄存器的数据进行操作。</a:t>
            </a:r>
          </a:p>
        </p:txBody>
      </p:sp>
    </p:spTree>
    <p:extLst>
      <p:ext uri="{BB962C8B-B14F-4D97-AF65-F5344CB8AC3E}">
        <p14:creationId xmlns:p14="http://schemas.microsoft.com/office/powerpoint/2010/main" val="3733176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152005"/>
                                        </p:tgtEl>
                                        <p:attrNameLst>
                                          <p:attrName>style.visibility</p:attrName>
                                        </p:attrNameLst>
                                      </p:cBhvr>
                                      <p:to>
                                        <p:strVal val="visible"/>
                                      </p:to>
                                    </p:set>
                                    <p:animEffect transition="in" filter="barn(outVertical)">
                                      <p:cBhvr>
                                        <p:cTn id="7" dur="500"/>
                                        <p:tgtEl>
                                          <p:spTgt spid="1152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8.2</a:t>
            </a:r>
            <a:endParaRPr lang="zh-CN" altLang="en-US" dirty="0">
              <a:solidFill>
                <a:srgbClr val="FF0000"/>
              </a:solidFill>
            </a:endParaRPr>
          </a:p>
        </p:txBody>
      </p:sp>
      <p:sp>
        <p:nvSpPr>
          <p:cNvPr id="3" name="内容占位符 2"/>
          <p:cNvSpPr>
            <a:spLocks noGrp="1"/>
          </p:cNvSpPr>
          <p:nvPr>
            <p:ph idx="1"/>
          </p:nvPr>
        </p:nvSpPr>
        <p:spPr/>
        <p:txBody>
          <a:bodyPr/>
          <a:lstStyle/>
          <a:p>
            <a:pPr marL="0" indent="0">
              <a:buNone/>
            </a:pPr>
            <a:r>
              <a:rPr lang="zh-CN" altLang="en-US" sz="2800" dirty="0"/>
              <a:t>什么是指令周期？指令周期是否有一个固定值？为什么？</a:t>
            </a:r>
            <a:endParaRPr lang="en-US" altLang="zh-CN" sz="2800" dirty="0"/>
          </a:p>
          <a:p>
            <a:pPr marL="0" indent="0">
              <a:buNone/>
            </a:pPr>
            <a:r>
              <a:rPr lang="zh-CN" altLang="en-US" sz="2800" dirty="0">
                <a:solidFill>
                  <a:srgbClr val="FF0000"/>
                </a:solidFill>
              </a:rPr>
              <a:t>解答：</a:t>
            </a:r>
            <a:r>
              <a:rPr lang="zh-CN" altLang="en-US" sz="2800" dirty="0"/>
              <a:t>指令周期是指取出并执行完一条指令所需的时间。</a:t>
            </a:r>
          </a:p>
          <a:p>
            <a:pPr marL="0" indent="0">
              <a:buNone/>
            </a:pPr>
            <a:r>
              <a:rPr lang="zh-CN" altLang="en-US" sz="2800" dirty="0"/>
              <a:t>由于计算机中各种指令执行所需的时间差异很大</a:t>
            </a:r>
            <a:r>
              <a:rPr lang="en-US" altLang="zh-CN" sz="2800" dirty="0"/>
              <a:t>.</a:t>
            </a:r>
            <a:r>
              <a:rPr lang="zh-CN" altLang="en-US" sz="2800" dirty="0"/>
              <a:t>因此为了提高</a:t>
            </a:r>
            <a:r>
              <a:rPr lang="en-US" altLang="zh-CN" sz="2800" dirty="0"/>
              <a:t>CPU</a:t>
            </a:r>
            <a:r>
              <a:rPr lang="zh-CN" altLang="en-US" sz="2800" dirty="0"/>
              <a:t>运行效率</a:t>
            </a:r>
            <a:r>
              <a:rPr lang="en-US" altLang="zh-CN" sz="2800" dirty="0"/>
              <a:t>.</a:t>
            </a:r>
            <a:r>
              <a:rPr lang="zh-CN" altLang="en-US" sz="2800" dirty="0"/>
              <a:t>即使在同步控制的机器中</a:t>
            </a:r>
            <a:r>
              <a:rPr lang="en-US" altLang="zh-CN" sz="2800" dirty="0"/>
              <a:t>.</a:t>
            </a:r>
            <a:r>
              <a:rPr lang="zh-CN" altLang="en-US" sz="2800" dirty="0"/>
              <a:t>不同指令的指令周期长度都是不一致的</a:t>
            </a:r>
            <a:r>
              <a:rPr lang="en-US" altLang="zh-CN" sz="2800" dirty="0"/>
              <a:t>.</a:t>
            </a:r>
            <a:r>
              <a:rPr lang="zh-CN" altLang="en-US" sz="2800" dirty="0"/>
              <a:t>也就是说指令周期对于不同的指令来说不是一个固定值。</a:t>
            </a:r>
          </a:p>
          <a:p>
            <a:pPr marL="0" indent="0">
              <a:buNone/>
            </a:pPr>
            <a:endParaRPr lang="zh-CN" altLang="en-US" sz="2800"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108</a:t>
            </a:fld>
            <a:endParaRPr lang="en-US" altLang="zh-CN" sz="1200"/>
          </a:p>
        </p:txBody>
      </p:sp>
    </p:spTree>
    <p:extLst>
      <p:ext uri="{BB962C8B-B14F-4D97-AF65-F5344CB8AC3E}">
        <p14:creationId xmlns:p14="http://schemas.microsoft.com/office/powerpoint/2010/main" val="4313861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8.3</a:t>
            </a:r>
            <a:endParaRPr lang="zh-CN" altLang="en-US" dirty="0">
              <a:solidFill>
                <a:srgbClr val="FF0000"/>
              </a:solidFill>
            </a:endParaRPr>
          </a:p>
        </p:txBody>
      </p:sp>
      <p:sp>
        <p:nvSpPr>
          <p:cNvPr id="3" name="内容占位符 2"/>
          <p:cNvSpPr>
            <a:spLocks noGrp="1"/>
          </p:cNvSpPr>
          <p:nvPr>
            <p:ph idx="1"/>
          </p:nvPr>
        </p:nvSpPr>
        <p:spPr>
          <a:xfrm>
            <a:off x="457200" y="1295400"/>
            <a:ext cx="8291264" cy="5029200"/>
          </a:xfrm>
        </p:spPr>
        <p:txBody>
          <a:bodyPr/>
          <a:lstStyle/>
          <a:p>
            <a:pPr marL="0" indent="0">
              <a:buNone/>
            </a:pPr>
            <a:r>
              <a:rPr lang="zh-CN" altLang="en-US" sz="2400" dirty="0"/>
              <a:t>画出指令周期的流程图</a:t>
            </a:r>
            <a:r>
              <a:rPr lang="en-US" altLang="zh-CN" sz="2400" dirty="0"/>
              <a:t>.</a:t>
            </a:r>
            <a:r>
              <a:rPr lang="zh-CN" altLang="en-US" sz="2400" dirty="0"/>
              <a:t>分析说明图中每个子周期的作用。</a:t>
            </a:r>
            <a:endParaRPr lang="en-US" altLang="zh-CN" sz="2400" dirty="0"/>
          </a:p>
          <a:p>
            <a:pPr marL="0" lvl="0" indent="0" eaLnBrk="1" hangingPunct="1">
              <a:lnSpc>
                <a:spcPct val="120000"/>
              </a:lnSpc>
              <a:buClr>
                <a:srgbClr val="5BBE4E"/>
              </a:buClr>
              <a:buNone/>
            </a:pPr>
            <a:r>
              <a:rPr lang="zh-CN" altLang="en-US" sz="2400" b="1" dirty="0">
                <a:solidFill>
                  <a:srgbClr val="080808"/>
                </a:solidFill>
                <a:latin typeface="楷体" pitchFamily="49" charset="-122"/>
                <a:ea typeface="楷体" pitchFamily="49" charset="-122"/>
              </a:rPr>
              <a:t>   一个完整的</a:t>
            </a:r>
            <a:r>
              <a:rPr lang="en-US" altLang="zh-CN" sz="2400" b="1" dirty="0">
                <a:solidFill>
                  <a:srgbClr val="080808"/>
                </a:solidFill>
                <a:latin typeface="楷体" pitchFamily="49" charset="-122"/>
                <a:ea typeface="楷体" pitchFamily="49" charset="-122"/>
              </a:rPr>
              <a:t>CPU</a:t>
            </a:r>
            <a:r>
              <a:rPr lang="zh-CN" altLang="en-US" sz="2400" b="1" dirty="0">
                <a:solidFill>
                  <a:srgbClr val="080808"/>
                </a:solidFill>
                <a:latin typeface="楷体" pitchFamily="49" charset="-122"/>
                <a:ea typeface="楷体" pitchFamily="49" charset="-122"/>
              </a:rPr>
              <a:t>指令周期所包含</a:t>
            </a:r>
            <a:r>
              <a:rPr lang="en-US" altLang="zh-CN" sz="2400" b="1" dirty="0">
                <a:solidFill>
                  <a:srgbClr val="080808"/>
                </a:solidFill>
                <a:latin typeface="楷体" pitchFamily="49" charset="-122"/>
                <a:ea typeface="楷体" pitchFamily="49" charset="-122"/>
              </a:rPr>
              <a:t>4</a:t>
            </a:r>
            <a:r>
              <a:rPr lang="zh-CN" altLang="en-US" sz="2400" b="1" dirty="0">
                <a:solidFill>
                  <a:srgbClr val="080808"/>
                </a:solidFill>
                <a:latin typeface="楷体" pitchFamily="49" charset="-122"/>
                <a:ea typeface="楷体" pitchFamily="49" charset="-122"/>
              </a:rPr>
              <a:t>个机器周期：</a:t>
            </a:r>
          </a:p>
          <a:p>
            <a:pPr lvl="1" eaLnBrk="1" hangingPunct="1">
              <a:lnSpc>
                <a:spcPct val="120000"/>
              </a:lnSpc>
              <a:buClr>
                <a:srgbClr val="A59A55"/>
              </a:buClr>
            </a:pPr>
            <a:r>
              <a:rPr lang="zh-CN" altLang="en-US" sz="2400" b="1" dirty="0">
                <a:solidFill>
                  <a:srgbClr val="080808"/>
                </a:solidFill>
                <a:latin typeface="楷体" pitchFamily="49" charset="-122"/>
                <a:ea typeface="楷体" pitchFamily="49" charset="-122"/>
              </a:rPr>
              <a:t>取指周期：完成取指令和分析指令的操作</a:t>
            </a:r>
          </a:p>
          <a:p>
            <a:pPr lvl="1" eaLnBrk="1" hangingPunct="1">
              <a:lnSpc>
                <a:spcPct val="120000"/>
              </a:lnSpc>
              <a:buClr>
                <a:srgbClr val="A59A55"/>
              </a:buClr>
            </a:pPr>
            <a:r>
              <a:rPr lang="zh-CN" altLang="en-US" sz="2400" b="1" dirty="0">
                <a:solidFill>
                  <a:srgbClr val="080808"/>
                </a:solidFill>
                <a:latin typeface="楷体" pitchFamily="49" charset="-122"/>
                <a:ea typeface="楷体" pitchFamily="49" charset="-122"/>
              </a:rPr>
              <a:t>间址周期：访问存储器取出操作数的有效地址</a:t>
            </a:r>
          </a:p>
          <a:p>
            <a:pPr lvl="1" eaLnBrk="1" hangingPunct="1">
              <a:lnSpc>
                <a:spcPct val="120000"/>
              </a:lnSpc>
              <a:buClr>
                <a:srgbClr val="A59A55"/>
              </a:buClr>
            </a:pPr>
            <a:r>
              <a:rPr lang="zh-CN" altLang="en-US" sz="2400" b="1" dirty="0">
                <a:solidFill>
                  <a:srgbClr val="080808"/>
                </a:solidFill>
                <a:latin typeface="楷体" pitchFamily="49" charset="-122"/>
                <a:ea typeface="楷体" pitchFamily="49" charset="-122"/>
              </a:rPr>
              <a:t>执行周期：完成取出操作数、执行指令的操作</a:t>
            </a:r>
          </a:p>
          <a:p>
            <a:pPr lvl="1" eaLnBrk="1" hangingPunct="1">
              <a:lnSpc>
                <a:spcPct val="120000"/>
              </a:lnSpc>
              <a:buClr>
                <a:srgbClr val="A59A55"/>
              </a:buClr>
            </a:pPr>
            <a:r>
              <a:rPr lang="zh-CN" altLang="en-US" sz="2400" b="1" dirty="0">
                <a:solidFill>
                  <a:srgbClr val="080808"/>
                </a:solidFill>
                <a:latin typeface="楷体" pitchFamily="49" charset="-122"/>
                <a:ea typeface="楷体" pitchFamily="49" charset="-122"/>
              </a:rPr>
              <a:t>中断周期：保护程序断点、寻找中断服务程序入口地址、关中断。</a:t>
            </a:r>
            <a:endParaRPr lang="en-US" altLang="zh-CN" sz="2400" b="1" dirty="0">
              <a:solidFill>
                <a:srgbClr val="080808"/>
              </a:solidFill>
              <a:latin typeface="楷体" pitchFamily="49" charset="-122"/>
              <a:ea typeface="楷体" pitchFamily="49" charset="-122"/>
            </a:endParaRPr>
          </a:p>
          <a:p>
            <a:pPr marL="457200" lvl="1" indent="0" eaLnBrk="1" hangingPunct="1">
              <a:lnSpc>
                <a:spcPct val="120000"/>
              </a:lnSpc>
              <a:buClr>
                <a:srgbClr val="A59A55"/>
              </a:buClr>
              <a:buNone/>
            </a:pPr>
            <a:r>
              <a:rPr lang="zh-CN" altLang="en-US" sz="2400" b="1" dirty="0">
                <a:solidFill>
                  <a:srgbClr val="FF0000"/>
                </a:solidFill>
                <a:latin typeface="楷体" pitchFamily="49" charset="-122"/>
                <a:ea typeface="楷体" pitchFamily="49" charset="-122"/>
              </a:rPr>
              <a:t>指令周期的流程图如下：</a:t>
            </a:r>
          </a:p>
          <a:p>
            <a:pPr lvl="1" eaLnBrk="1" hangingPunct="1">
              <a:lnSpc>
                <a:spcPct val="120000"/>
              </a:lnSpc>
              <a:buClr>
                <a:srgbClr val="A59A55"/>
              </a:buClr>
            </a:pPr>
            <a:endParaRPr lang="zh-CN" altLang="en-US" sz="2400" b="1" dirty="0">
              <a:solidFill>
                <a:srgbClr val="080808"/>
              </a:solidFill>
              <a:latin typeface="楷体" pitchFamily="49" charset="-122"/>
              <a:ea typeface="楷体" pitchFamily="49" charset="-122"/>
            </a:endParaRPr>
          </a:p>
          <a:p>
            <a:pPr marL="0" indent="0">
              <a:buNone/>
            </a:pPr>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109</a:t>
            </a:fld>
            <a:endParaRPr lang="en-US" altLang="zh-CN" sz="1200"/>
          </a:p>
        </p:txBody>
      </p:sp>
    </p:spTree>
    <p:extLst>
      <p:ext uri="{BB962C8B-B14F-4D97-AF65-F5344CB8AC3E}">
        <p14:creationId xmlns:p14="http://schemas.microsoft.com/office/powerpoint/2010/main" val="1759835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6E2177DD-3184-4F09-B9FC-F1829069D5D8}" type="slidenum">
              <a:rPr lang="en-US" altLang="zh-CN" sz="1200" smtClean="0">
                <a:latin typeface="楷体_GB2312" pitchFamily="49" charset="-122"/>
                <a:ea typeface="楷体_GB2312" pitchFamily="49" charset="-122"/>
              </a:rPr>
              <a:pPr eaLnBrk="1" hangingPunct="1">
                <a:spcBef>
                  <a:spcPct val="0"/>
                </a:spcBef>
                <a:buClrTx/>
                <a:buFontTx/>
                <a:buNone/>
              </a:pPr>
              <a:t>11</a:t>
            </a:fld>
            <a:endParaRPr lang="en-US" altLang="zh-CN" sz="1200">
              <a:latin typeface="楷体_GB2312" pitchFamily="49" charset="-122"/>
              <a:ea typeface="楷体_GB2312" pitchFamily="49" charset="-122"/>
            </a:endParaRPr>
          </a:p>
        </p:txBody>
      </p:sp>
      <p:sp>
        <p:nvSpPr>
          <p:cNvPr id="19459" name="Rectangle 2"/>
          <p:cNvSpPr>
            <a:spLocks noGrp="1" noChangeArrowheads="1"/>
          </p:cNvSpPr>
          <p:nvPr>
            <p:ph type="title"/>
          </p:nvPr>
        </p:nvSpPr>
        <p:spPr/>
        <p:txBody>
          <a:bodyPr/>
          <a:lstStyle/>
          <a:p>
            <a:pPr eaLnBrk="1" hangingPunct="1"/>
            <a:r>
              <a:rPr lang="zh-CN" altLang="en-US" sz="3200"/>
              <a:t>第四章 存储器</a:t>
            </a:r>
          </a:p>
        </p:txBody>
      </p:sp>
      <p:sp>
        <p:nvSpPr>
          <p:cNvPr id="19460" name="Rectangle 3"/>
          <p:cNvSpPr>
            <a:spLocks noGrp="1" noChangeArrowheads="1"/>
          </p:cNvSpPr>
          <p:nvPr>
            <p:ph type="body" idx="1"/>
          </p:nvPr>
        </p:nvSpPr>
        <p:spPr>
          <a:xfrm>
            <a:off x="468313" y="1268413"/>
            <a:ext cx="8229600" cy="5029200"/>
          </a:xfrm>
        </p:spPr>
        <p:txBody>
          <a:bodyPr/>
          <a:lstStyle/>
          <a:p>
            <a:pPr eaLnBrk="1" hangingPunct="1">
              <a:lnSpc>
                <a:spcPct val="125000"/>
              </a:lnSpc>
              <a:spcBef>
                <a:spcPts val="0"/>
              </a:spcBef>
            </a:pPr>
            <a:r>
              <a:rPr lang="en-US" altLang="zh-CN" sz="2000" b="1" dirty="0">
                <a:latin typeface="Times New Roman" pitchFamily="18" charset="0"/>
                <a:ea typeface="楷体" pitchFamily="49" charset="-122"/>
                <a:cs typeface="Times New Roman" pitchFamily="18" charset="0"/>
              </a:rPr>
              <a:t>RAM</a:t>
            </a:r>
            <a:r>
              <a:rPr lang="zh-CN" altLang="en-US" sz="2000" b="1" dirty="0">
                <a:latin typeface="Times New Roman" pitchFamily="18" charset="0"/>
                <a:ea typeface="楷体" pitchFamily="49" charset="-122"/>
                <a:cs typeface="Times New Roman" pitchFamily="18" charset="0"/>
              </a:rPr>
              <a:t>：随机访问存储器</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0"/>
              </a:spcBef>
            </a:pPr>
            <a:r>
              <a:rPr lang="zh-CN" altLang="en-US" sz="2000" b="1" dirty="0">
                <a:latin typeface="Times New Roman" pitchFamily="18" charset="0"/>
                <a:ea typeface="楷体" pitchFamily="49" charset="-122"/>
                <a:cs typeface="Times New Roman" pitchFamily="18" charset="0"/>
              </a:rPr>
              <a:t>在程序执行过程中既可读出也可写入，而且存取时间与存储单元所在位置无关，但是保存的信息在掉电后会丢失。 </a:t>
            </a:r>
          </a:p>
          <a:p>
            <a:pPr eaLnBrk="1" hangingPunct="1">
              <a:lnSpc>
                <a:spcPct val="125000"/>
              </a:lnSpc>
              <a:spcBef>
                <a:spcPts val="0"/>
              </a:spcBef>
            </a:pPr>
            <a:r>
              <a:rPr lang="en-US" altLang="zh-CN" sz="2000" b="1" dirty="0">
                <a:latin typeface="Times New Roman" pitchFamily="18" charset="0"/>
                <a:ea typeface="楷体" pitchFamily="49" charset="-122"/>
                <a:cs typeface="Times New Roman" pitchFamily="18" charset="0"/>
              </a:rPr>
              <a:t>ROM</a:t>
            </a:r>
            <a:r>
              <a:rPr lang="zh-CN" altLang="en-US" sz="2000" b="1" dirty="0">
                <a:latin typeface="Times New Roman" pitchFamily="18" charset="0"/>
                <a:ea typeface="楷体" pitchFamily="49" charset="-122"/>
                <a:cs typeface="Times New Roman" pitchFamily="18" charset="0"/>
              </a:rPr>
              <a:t>：只读存储器</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0"/>
              </a:spcBef>
            </a:pPr>
            <a:r>
              <a:rPr lang="zh-CN" altLang="en-US" sz="2000" b="1" dirty="0">
                <a:latin typeface="Times New Roman" pitchFamily="18" charset="0"/>
                <a:ea typeface="楷体" pitchFamily="49" charset="-122"/>
                <a:cs typeface="Times New Roman" pitchFamily="18" charset="0"/>
              </a:rPr>
              <a:t>只能对其存储的内容读出，而不能对其写入的只读存储器，信息在掉电后不会丢失。</a:t>
            </a:r>
          </a:p>
          <a:p>
            <a:pPr eaLnBrk="1" hangingPunct="1">
              <a:lnSpc>
                <a:spcPct val="125000"/>
              </a:lnSpc>
              <a:spcBef>
                <a:spcPts val="0"/>
              </a:spcBef>
            </a:pPr>
            <a:r>
              <a:rPr lang="en-US" altLang="zh-CN" sz="2000" b="1" dirty="0">
                <a:latin typeface="Times New Roman" pitchFamily="18" charset="0"/>
                <a:ea typeface="楷体" pitchFamily="49" charset="-122"/>
                <a:cs typeface="Times New Roman" pitchFamily="18" charset="0"/>
              </a:rPr>
              <a:t>SRAM</a:t>
            </a:r>
            <a:r>
              <a:rPr lang="zh-CN" altLang="en-US" sz="2000" b="1" dirty="0">
                <a:latin typeface="Times New Roman" pitchFamily="18" charset="0"/>
                <a:ea typeface="楷体" pitchFamily="49" charset="-122"/>
                <a:cs typeface="Times New Roman" pitchFamily="18" charset="0"/>
              </a:rPr>
              <a:t>：静态</a:t>
            </a:r>
            <a:r>
              <a:rPr lang="en-US" altLang="zh-CN" sz="2000" b="1" dirty="0">
                <a:latin typeface="Times New Roman" pitchFamily="18" charset="0"/>
                <a:ea typeface="楷体" pitchFamily="49" charset="-122"/>
                <a:cs typeface="Times New Roman" pitchFamily="18" charset="0"/>
              </a:rPr>
              <a:t>RAM</a:t>
            </a:r>
          </a:p>
          <a:p>
            <a:pPr lvl="1" eaLnBrk="1" hangingPunct="1">
              <a:lnSpc>
                <a:spcPct val="125000"/>
              </a:lnSpc>
              <a:spcBef>
                <a:spcPts val="0"/>
              </a:spcBef>
            </a:pPr>
            <a:r>
              <a:rPr lang="zh-CN" altLang="en-US" sz="2000" b="1" dirty="0">
                <a:latin typeface="Times New Roman" pitchFamily="18" charset="0"/>
                <a:ea typeface="楷体" pitchFamily="49" charset="-122"/>
                <a:cs typeface="Times New Roman" pitchFamily="18" charset="0"/>
              </a:rPr>
              <a:t>利用双稳态触发器来保存信息，只要不断电，信息不会丢失，存取速度快，集成度低，容量小，价格高，常用作</a:t>
            </a: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a:t>
            </a:r>
          </a:p>
          <a:p>
            <a:pPr eaLnBrk="1" hangingPunct="1">
              <a:lnSpc>
                <a:spcPct val="125000"/>
              </a:lnSpc>
              <a:spcBef>
                <a:spcPts val="0"/>
              </a:spcBef>
            </a:pPr>
            <a:r>
              <a:rPr lang="en-US" altLang="zh-CN" sz="2000" b="1" dirty="0">
                <a:latin typeface="Times New Roman" pitchFamily="18" charset="0"/>
                <a:ea typeface="楷体" pitchFamily="49" charset="-122"/>
                <a:cs typeface="Times New Roman" pitchFamily="18" charset="0"/>
              </a:rPr>
              <a:t>DRAM</a:t>
            </a:r>
            <a:r>
              <a:rPr lang="zh-CN" altLang="en-US" sz="2000" b="1" dirty="0">
                <a:latin typeface="Times New Roman" pitchFamily="18" charset="0"/>
                <a:ea typeface="楷体" pitchFamily="49" charset="-122"/>
                <a:cs typeface="Times New Roman" pitchFamily="18" charset="0"/>
              </a:rPr>
              <a:t>：动态</a:t>
            </a:r>
            <a:r>
              <a:rPr lang="en-US" altLang="zh-CN" sz="2000" b="1" dirty="0">
                <a:latin typeface="Times New Roman" pitchFamily="18" charset="0"/>
                <a:ea typeface="楷体" pitchFamily="49" charset="-122"/>
                <a:cs typeface="Times New Roman" pitchFamily="18" charset="0"/>
              </a:rPr>
              <a:t>RAM</a:t>
            </a:r>
          </a:p>
          <a:p>
            <a:pPr lvl="1" eaLnBrk="1" hangingPunct="1">
              <a:lnSpc>
                <a:spcPct val="125000"/>
              </a:lnSpc>
              <a:spcBef>
                <a:spcPts val="0"/>
              </a:spcBef>
            </a:pPr>
            <a:r>
              <a:rPr lang="zh-CN" altLang="en-US" sz="2000" b="1" dirty="0">
                <a:latin typeface="Times New Roman" pitchFamily="18" charset="0"/>
                <a:ea typeface="楷体" pitchFamily="49" charset="-122"/>
                <a:cs typeface="Times New Roman" pitchFamily="18" charset="0"/>
              </a:rPr>
              <a:t>利用电容存储电荷原理来保存信息，使用时需要不断给电容充电才能使信息保持，存取速度慢，集成度高，容量大，价格低，常用作内存条。</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609600" y="381000"/>
            <a:ext cx="5715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kumimoji="0" lang="zh-CN" altLang="en-US" sz="3200" b="0" kern="0" dirty="0">
                <a:latin typeface="Times New Roman" pitchFamily="18" charset="0"/>
                <a:ea typeface="宋体"/>
                <a:cs typeface="Times New Roman" pitchFamily="18" charset="0"/>
              </a:rPr>
              <a:t>指令周期的流程图如下：</a:t>
            </a:r>
            <a:endParaRPr lang="en-US" altLang="zh-CN" sz="3200" dirty="0">
              <a:latin typeface="Times New Roman" pitchFamily="18" charset="0"/>
            </a:endParaRPr>
          </a:p>
        </p:txBody>
      </p:sp>
      <p:sp>
        <p:nvSpPr>
          <p:cNvPr id="1159171" name="Rectangle 3"/>
          <p:cNvSpPr>
            <a:spLocks noChangeArrowheads="1"/>
          </p:cNvSpPr>
          <p:nvPr/>
        </p:nvSpPr>
        <p:spPr bwMode="auto">
          <a:xfrm>
            <a:off x="3178175" y="1600200"/>
            <a:ext cx="1235075" cy="4254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Aft>
                <a:spcPct val="0"/>
              </a:spcAft>
              <a:buClrTx/>
            </a:pPr>
            <a:r>
              <a:rPr lang="zh-CN" altLang="en-US" sz="2000">
                <a:solidFill>
                  <a:srgbClr val="FFFF00"/>
                </a:solidFill>
                <a:ea typeface="宋体" charset="-122"/>
              </a:rPr>
              <a:t>取指周期</a:t>
            </a:r>
          </a:p>
        </p:txBody>
      </p:sp>
      <p:sp>
        <p:nvSpPr>
          <p:cNvPr id="1159172" name="Rectangle 4"/>
          <p:cNvSpPr>
            <a:spLocks noChangeArrowheads="1"/>
          </p:cNvSpPr>
          <p:nvPr/>
        </p:nvSpPr>
        <p:spPr bwMode="auto">
          <a:xfrm>
            <a:off x="3178175" y="3870325"/>
            <a:ext cx="1235075" cy="4254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Aft>
                <a:spcPct val="0"/>
              </a:spcAft>
              <a:buClrTx/>
            </a:pPr>
            <a:r>
              <a:rPr lang="zh-CN" altLang="en-US" sz="2000">
                <a:solidFill>
                  <a:srgbClr val="FFFF00"/>
                </a:solidFill>
                <a:ea typeface="宋体" charset="-122"/>
              </a:rPr>
              <a:t>执行周期</a:t>
            </a:r>
          </a:p>
        </p:txBody>
      </p:sp>
      <p:grpSp>
        <p:nvGrpSpPr>
          <p:cNvPr id="1159173" name="Group 5"/>
          <p:cNvGrpSpPr>
            <a:grpSpLocks/>
          </p:cNvGrpSpPr>
          <p:nvPr/>
        </p:nvGrpSpPr>
        <p:grpSpPr bwMode="auto">
          <a:xfrm>
            <a:off x="2540000" y="2373313"/>
            <a:ext cx="2741613" cy="763587"/>
            <a:chOff x="836" y="1439"/>
            <a:chExt cx="1727" cy="481"/>
          </a:xfrm>
        </p:grpSpPr>
        <p:sp>
          <p:nvSpPr>
            <p:cNvPr id="76836" name="AutoShape 6"/>
            <p:cNvSpPr>
              <a:spLocks noChangeArrowheads="1"/>
            </p:cNvSpPr>
            <p:nvPr/>
          </p:nvSpPr>
          <p:spPr bwMode="auto">
            <a:xfrm>
              <a:off x="836" y="1439"/>
              <a:ext cx="1727" cy="442"/>
            </a:xfrm>
            <a:prstGeom prst="diamond">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Aft>
                  <a:spcPct val="0"/>
                </a:spcAft>
                <a:buClrTx/>
              </a:pPr>
              <a:r>
                <a:rPr lang="zh-CN" altLang="en-US" sz="2000">
                  <a:solidFill>
                    <a:srgbClr val="FFFFFF"/>
                  </a:solidFill>
                  <a:ea typeface="宋体" charset="-122"/>
                </a:rPr>
                <a:t>有间址吗？</a:t>
              </a:r>
            </a:p>
          </p:txBody>
        </p:sp>
        <p:sp>
          <p:nvSpPr>
            <p:cNvPr id="76837" name="AutoShape 7"/>
            <p:cNvSpPr>
              <a:spLocks noChangeArrowheads="1"/>
            </p:cNvSpPr>
            <p:nvPr/>
          </p:nvSpPr>
          <p:spPr bwMode="auto">
            <a:xfrm>
              <a:off x="1008" y="1440"/>
              <a:ext cx="1248" cy="480"/>
            </a:xfrm>
            <a:prstGeom prst="diamond">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grpSp>
        <p:nvGrpSpPr>
          <p:cNvPr id="1159176" name="Group 8"/>
          <p:cNvGrpSpPr>
            <a:grpSpLocks/>
          </p:cNvGrpSpPr>
          <p:nvPr/>
        </p:nvGrpSpPr>
        <p:grpSpPr bwMode="auto">
          <a:xfrm>
            <a:off x="2813050" y="4648200"/>
            <a:ext cx="1981200" cy="762000"/>
            <a:chOff x="1008" y="2496"/>
            <a:chExt cx="1248" cy="480"/>
          </a:xfrm>
        </p:grpSpPr>
        <p:sp>
          <p:nvSpPr>
            <p:cNvPr id="76834" name="AutoShape 9"/>
            <p:cNvSpPr>
              <a:spLocks noChangeArrowheads="1"/>
            </p:cNvSpPr>
            <p:nvPr/>
          </p:nvSpPr>
          <p:spPr bwMode="auto">
            <a:xfrm>
              <a:off x="1008" y="2496"/>
              <a:ext cx="1248" cy="480"/>
            </a:xfrm>
            <a:prstGeom prst="diamond">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76835" name="Text Box 10"/>
            <p:cNvSpPr txBox="1">
              <a:spLocks noChangeArrowheads="1"/>
            </p:cNvSpPr>
            <p:nvPr/>
          </p:nvSpPr>
          <p:spPr bwMode="auto">
            <a:xfrm>
              <a:off x="1200" y="2592"/>
              <a:ext cx="9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FF"/>
                  </a:solidFill>
                  <a:latin typeface="Times New Roman" pitchFamily="18" charset="0"/>
                </a:rPr>
                <a:t>有中断吗？</a:t>
              </a:r>
            </a:p>
          </p:txBody>
        </p:sp>
      </p:grpSp>
      <p:sp>
        <p:nvSpPr>
          <p:cNvPr id="1159179" name="Rectangle 11"/>
          <p:cNvSpPr>
            <a:spLocks noChangeArrowheads="1"/>
          </p:cNvSpPr>
          <p:nvPr/>
        </p:nvSpPr>
        <p:spPr bwMode="auto">
          <a:xfrm>
            <a:off x="5565775" y="2986088"/>
            <a:ext cx="1235075" cy="4254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Aft>
                <a:spcPct val="0"/>
              </a:spcAft>
              <a:buClrTx/>
            </a:pPr>
            <a:r>
              <a:rPr lang="zh-CN" altLang="en-US" sz="2000">
                <a:solidFill>
                  <a:srgbClr val="FFFF00"/>
                </a:solidFill>
                <a:ea typeface="宋体" charset="-122"/>
              </a:rPr>
              <a:t>间址周期</a:t>
            </a:r>
          </a:p>
        </p:txBody>
      </p:sp>
      <p:sp>
        <p:nvSpPr>
          <p:cNvPr id="1159180" name="Text Box 12"/>
          <p:cNvSpPr txBox="1">
            <a:spLocks noChangeArrowheads="1"/>
          </p:cNvSpPr>
          <p:nvPr/>
        </p:nvSpPr>
        <p:spPr bwMode="auto">
          <a:xfrm>
            <a:off x="5565775" y="5257800"/>
            <a:ext cx="1235075" cy="4254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00"/>
                </a:solidFill>
                <a:latin typeface="Times New Roman" pitchFamily="18" charset="0"/>
              </a:rPr>
              <a:t>中断周期</a:t>
            </a:r>
          </a:p>
        </p:txBody>
      </p:sp>
      <p:sp>
        <p:nvSpPr>
          <p:cNvPr id="1159181" name="Freeform 13"/>
          <p:cNvSpPr>
            <a:spLocks/>
          </p:cNvSpPr>
          <p:nvPr/>
        </p:nvSpPr>
        <p:spPr bwMode="auto">
          <a:xfrm>
            <a:off x="3803650" y="2019300"/>
            <a:ext cx="1588" cy="342900"/>
          </a:xfrm>
          <a:custGeom>
            <a:avLst/>
            <a:gdLst>
              <a:gd name="T0" fmla="*/ 0 w 1"/>
              <a:gd name="T1" fmla="*/ 0 h 216"/>
              <a:gd name="T2" fmla="*/ 2147483647 w 1"/>
              <a:gd name="T3" fmla="*/ 2147483647 h 216"/>
              <a:gd name="T4" fmla="*/ 0 60000 65536"/>
              <a:gd name="T5" fmla="*/ 0 60000 65536"/>
            </a:gdLst>
            <a:ahLst/>
            <a:cxnLst>
              <a:cxn ang="T4">
                <a:pos x="T0" y="T1"/>
              </a:cxn>
              <a:cxn ang="T5">
                <a:pos x="T2" y="T3"/>
              </a:cxn>
            </a:cxnLst>
            <a:rect l="0" t="0" r="r" b="b"/>
            <a:pathLst>
              <a:path w="1" h="216">
                <a:moveTo>
                  <a:pt x="0" y="0"/>
                </a:moveTo>
                <a:lnTo>
                  <a:pt x="1" y="216"/>
                </a:lnTo>
              </a:path>
            </a:pathLst>
          </a:custGeom>
          <a:noFill/>
          <a:ln w="28575" cmpd="sng">
            <a:solidFill>
              <a:schemeClr val="tx1"/>
            </a:solidFill>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1159182" name="Freeform 14"/>
          <p:cNvSpPr>
            <a:spLocks/>
          </p:cNvSpPr>
          <p:nvPr/>
        </p:nvSpPr>
        <p:spPr bwMode="auto">
          <a:xfrm>
            <a:off x="3803650" y="1257300"/>
            <a:ext cx="1588" cy="342900"/>
          </a:xfrm>
          <a:custGeom>
            <a:avLst/>
            <a:gdLst>
              <a:gd name="T0" fmla="*/ 0 w 1"/>
              <a:gd name="T1" fmla="*/ 0 h 216"/>
              <a:gd name="T2" fmla="*/ 2147483647 w 1"/>
              <a:gd name="T3" fmla="*/ 2147483647 h 216"/>
              <a:gd name="T4" fmla="*/ 0 60000 65536"/>
              <a:gd name="T5" fmla="*/ 0 60000 65536"/>
            </a:gdLst>
            <a:ahLst/>
            <a:cxnLst>
              <a:cxn ang="T4">
                <a:pos x="T0" y="T1"/>
              </a:cxn>
              <a:cxn ang="T5">
                <a:pos x="T2" y="T3"/>
              </a:cxn>
            </a:cxnLst>
            <a:rect l="0" t="0" r="r" b="b"/>
            <a:pathLst>
              <a:path w="1" h="216">
                <a:moveTo>
                  <a:pt x="0" y="0"/>
                </a:moveTo>
                <a:lnTo>
                  <a:pt x="1" y="216"/>
                </a:lnTo>
              </a:path>
            </a:pathLst>
          </a:custGeom>
          <a:noFill/>
          <a:ln w="28575" cmpd="sng">
            <a:solidFill>
              <a:schemeClr val="tx1"/>
            </a:solidFill>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1159183" name="Freeform 15"/>
          <p:cNvSpPr>
            <a:spLocks/>
          </p:cNvSpPr>
          <p:nvPr/>
        </p:nvSpPr>
        <p:spPr bwMode="auto">
          <a:xfrm>
            <a:off x="3803650" y="4305300"/>
            <a:ext cx="1588" cy="342900"/>
          </a:xfrm>
          <a:custGeom>
            <a:avLst/>
            <a:gdLst>
              <a:gd name="T0" fmla="*/ 0 w 1"/>
              <a:gd name="T1" fmla="*/ 0 h 216"/>
              <a:gd name="T2" fmla="*/ 2147483647 w 1"/>
              <a:gd name="T3" fmla="*/ 2147483647 h 216"/>
              <a:gd name="T4" fmla="*/ 0 60000 65536"/>
              <a:gd name="T5" fmla="*/ 0 60000 65536"/>
            </a:gdLst>
            <a:ahLst/>
            <a:cxnLst>
              <a:cxn ang="T4">
                <a:pos x="T0" y="T1"/>
              </a:cxn>
              <a:cxn ang="T5">
                <a:pos x="T2" y="T3"/>
              </a:cxn>
            </a:cxnLst>
            <a:rect l="0" t="0" r="r" b="b"/>
            <a:pathLst>
              <a:path w="1" h="216">
                <a:moveTo>
                  <a:pt x="0" y="0"/>
                </a:moveTo>
                <a:lnTo>
                  <a:pt x="1" y="216"/>
                </a:lnTo>
              </a:path>
            </a:pathLst>
          </a:custGeom>
          <a:noFill/>
          <a:ln w="28575" cmpd="sng">
            <a:solidFill>
              <a:schemeClr val="tx1"/>
            </a:solidFill>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nvGrpSpPr>
          <p:cNvPr id="1159184" name="Group 16"/>
          <p:cNvGrpSpPr>
            <a:grpSpLocks/>
          </p:cNvGrpSpPr>
          <p:nvPr/>
        </p:nvGrpSpPr>
        <p:grpSpPr bwMode="auto">
          <a:xfrm>
            <a:off x="3803650" y="3400425"/>
            <a:ext cx="2362200" cy="268288"/>
            <a:chOff x="2396" y="2142"/>
            <a:chExt cx="1488" cy="169"/>
          </a:xfrm>
        </p:grpSpPr>
        <p:sp>
          <p:nvSpPr>
            <p:cNvPr id="76832" name="Freeform 17"/>
            <p:cNvSpPr>
              <a:spLocks/>
            </p:cNvSpPr>
            <p:nvPr/>
          </p:nvSpPr>
          <p:spPr bwMode="auto">
            <a:xfrm>
              <a:off x="3882" y="2142"/>
              <a:ext cx="2" cy="169"/>
            </a:xfrm>
            <a:custGeom>
              <a:avLst/>
              <a:gdLst>
                <a:gd name="T0" fmla="*/ 0 w 2"/>
                <a:gd name="T1" fmla="*/ 0 h 169"/>
                <a:gd name="T2" fmla="*/ 2 w 2"/>
                <a:gd name="T3" fmla="*/ 169 h 169"/>
                <a:gd name="T4" fmla="*/ 0 60000 65536"/>
                <a:gd name="T5" fmla="*/ 0 60000 65536"/>
              </a:gdLst>
              <a:ahLst/>
              <a:cxnLst>
                <a:cxn ang="T4">
                  <a:pos x="T0" y="T1"/>
                </a:cxn>
                <a:cxn ang="T5">
                  <a:pos x="T2" y="T3"/>
                </a:cxn>
              </a:cxnLst>
              <a:rect l="0" t="0" r="r" b="b"/>
              <a:pathLst>
                <a:path w="2" h="169">
                  <a:moveTo>
                    <a:pt x="0" y="0"/>
                  </a:moveTo>
                  <a:lnTo>
                    <a:pt x="2" y="169"/>
                  </a:lnTo>
                </a:path>
              </a:pathLst>
            </a:custGeom>
            <a:noFill/>
            <a:ln w="28575" cmpd="sng">
              <a:solidFill>
                <a:schemeClr val="tx1"/>
              </a:solidFill>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76833" name="Line 18"/>
            <p:cNvSpPr>
              <a:spLocks noChangeShapeType="1"/>
            </p:cNvSpPr>
            <p:nvPr/>
          </p:nvSpPr>
          <p:spPr bwMode="auto">
            <a:xfrm flipH="1">
              <a:off x="2396" y="2304"/>
              <a:ext cx="1488" cy="0"/>
            </a:xfrm>
            <a:prstGeom prst="line">
              <a:avLst/>
            </a:prstGeom>
            <a:noFill/>
            <a:ln w="2857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grpSp>
        <p:nvGrpSpPr>
          <p:cNvPr id="1159187" name="Group 19"/>
          <p:cNvGrpSpPr>
            <a:grpSpLocks/>
          </p:cNvGrpSpPr>
          <p:nvPr/>
        </p:nvGrpSpPr>
        <p:grpSpPr bwMode="auto">
          <a:xfrm>
            <a:off x="4794250" y="2362200"/>
            <a:ext cx="1371600" cy="619125"/>
            <a:chOff x="3020" y="1488"/>
            <a:chExt cx="864" cy="390"/>
          </a:xfrm>
        </p:grpSpPr>
        <p:sp>
          <p:nvSpPr>
            <p:cNvPr id="76830" name="Freeform 20"/>
            <p:cNvSpPr>
              <a:spLocks/>
            </p:cNvSpPr>
            <p:nvPr/>
          </p:nvSpPr>
          <p:spPr bwMode="auto">
            <a:xfrm>
              <a:off x="3020" y="1728"/>
              <a:ext cx="864" cy="150"/>
            </a:xfrm>
            <a:custGeom>
              <a:avLst/>
              <a:gdLst>
                <a:gd name="T0" fmla="*/ 0 w 864"/>
                <a:gd name="T1" fmla="*/ 0 h 150"/>
                <a:gd name="T2" fmla="*/ 864 w 864"/>
                <a:gd name="T3" fmla="*/ 0 h 150"/>
                <a:gd name="T4" fmla="*/ 862 w 864"/>
                <a:gd name="T5" fmla="*/ 150 h 150"/>
                <a:gd name="T6" fmla="*/ 0 60000 65536"/>
                <a:gd name="T7" fmla="*/ 0 60000 65536"/>
                <a:gd name="T8" fmla="*/ 0 60000 65536"/>
              </a:gdLst>
              <a:ahLst/>
              <a:cxnLst>
                <a:cxn ang="T6">
                  <a:pos x="T0" y="T1"/>
                </a:cxn>
                <a:cxn ang="T7">
                  <a:pos x="T2" y="T3"/>
                </a:cxn>
                <a:cxn ang="T8">
                  <a:pos x="T4" y="T5"/>
                </a:cxn>
              </a:cxnLst>
              <a:rect l="0" t="0" r="r" b="b"/>
              <a:pathLst>
                <a:path w="864" h="150">
                  <a:moveTo>
                    <a:pt x="0" y="0"/>
                  </a:moveTo>
                  <a:lnTo>
                    <a:pt x="864" y="0"/>
                  </a:lnTo>
                  <a:lnTo>
                    <a:pt x="862" y="150"/>
                  </a:lnTo>
                </a:path>
              </a:pathLst>
            </a:custGeom>
            <a:noFill/>
            <a:ln w="28575" cmpd="sng">
              <a:solidFill>
                <a:schemeClr val="tx1"/>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76831" name="Text Box 21"/>
            <p:cNvSpPr txBox="1">
              <a:spLocks noChangeArrowheads="1"/>
            </p:cNvSpPr>
            <p:nvPr/>
          </p:nvSpPr>
          <p:spPr bwMode="auto">
            <a:xfrm>
              <a:off x="3068" y="148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FF"/>
                  </a:solidFill>
                  <a:latin typeface="Times New Roman" pitchFamily="18" charset="0"/>
                </a:rPr>
                <a:t>是</a:t>
              </a:r>
            </a:p>
          </p:txBody>
        </p:sp>
      </p:grpSp>
      <p:grpSp>
        <p:nvGrpSpPr>
          <p:cNvPr id="1159190" name="Group 22"/>
          <p:cNvGrpSpPr>
            <a:grpSpLocks/>
          </p:cNvGrpSpPr>
          <p:nvPr/>
        </p:nvGrpSpPr>
        <p:grpSpPr bwMode="auto">
          <a:xfrm>
            <a:off x="4794250" y="4632325"/>
            <a:ext cx="1371600" cy="625475"/>
            <a:chOff x="3020" y="2918"/>
            <a:chExt cx="864" cy="394"/>
          </a:xfrm>
        </p:grpSpPr>
        <p:sp>
          <p:nvSpPr>
            <p:cNvPr id="76828" name="Freeform 23"/>
            <p:cNvSpPr>
              <a:spLocks/>
            </p:cNvSpPr>
            <p:nvPr/>
          </p:nvSpPr>
          <p:spPr bwMode="auto">
            <a:xfrm>
              <a:off x="3020" y="3161"/>
              <a:ext cx="864" cy="151"/>
            </a:xfrm>
            <a:custGeom>
              <a:avLst/>
              <a:gdLst>
                <a:gd name="T0" fmla="*/ 0 w 864"/>
                <a:gd name="T1" fmla="*/ 0 h 151"/>
                <a:gd name="T2" fmla="*/ 864 w 864"/>
                <a:gd name="T3" fmla="*/ 0 h 151"/>
                <a:gd name="T4" fmla="*/ 862 w 864"/>
                <a:gd name="T5" fmla="*/ 151 h 151"/>
                <a:gd name="T6" fmla="*/ 0 60000 65536"/>
                <a:gd name="T7" fmla="*/ 0 60000 65536"/>
                <a:gd name="T8" fmla="*/ 0 60000 65536"/>
              </a:gdLst>
              <a:ahLst/>
              <a:cxnLst>
                <a:cxn ang="T6">
                  <a:pos x="T0" y="T1"/>
                </a:cxn>
                <a:cxn ang="T7">
                  <a:pos x="T2" y="T3"/>
                </a:cxn>
                <a:cxn ang="T8">
                  <a:pos x="T4" y="T5"/>
                </a:cxn>
              </a:cxnLst>
              <a:rect l="0" t="0" r="r" b="b"/>
              <a:pathLst>
                <a:path w="864" h="151">
                  <a:moveTo>
                    <a:pt x="0" y="0"/>
                  </a:moveTo>
                  <a:lnTo>
                    <a:pt x="864" y="0"/>
                  </a:lnTo>
                  <a:lnTo>
                    <a:pt x="862" y="151"/>
                  </a:lnTo>
                </a:path>
              </a:pathLst>
            </a:custGeom>
            <a:noFill/>
            <a:ln w="28575" cmpd="sng">
              <a:solidFill>
                <a:schemeClr val="tx1"/>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76829" name="Text Box 24"/>
            <p:cNvSpPr txBox="1">
              <a:spLocks noChangeArrowheads="1"/>
            </p:cNvSpPr>
            <p:nvPr/>
          </p:nvSpPr>
          <p:spPr bwMode="auto">
            <a:xfrm>
              <a:off x="3068" y="291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FF"/>
                  </a:solidFill>
                  <a:latin typeface="Times New Roman" pitchFamily="18" charset="0"/>
                </a:rPr>
                <a:t>是</a:t>
              </a:r>
            </a:p>
          </p:txBody>
        </p:sp>
      </p:grpSp>
      <p:grpSp>
        <p:nvGrpSpPr>
          <p:cNvPr id="1159193" name="Group 25"/>
          <p:cNvGrpSpPr>
            <a:grpSpLocks/>
          </p:cNvGrpSpPr>
          <p:nvPr/>
        </p:nvGrpSpPr>
        <p:grpSpPr bwMode="auto">
          <a:xfrm>
            <a:off x="3803650" y="3121025"/>
            <a:ext cx="498475" cy="765175"/>
            <a:chOff x="2396" y="1966"/>
            <a:chExt cx="314" cy="482"/>
          </a:xfrm>
        </p:grpSpPr>
        <p:sp>
          <p:nvSpPr>
            <p:cNvPr id="76826" name="Freeform 26"/>
            <p:cNvSpPr>
              <a:spLocks/>
            </p:cNvSpPr>
            <p:nvPr/>
          </p:nvSpPr>
          <p:spPr bwMode="auto">
            <a:xfrm>
              <a:off x="2396" y="1983"/>
              <a:ext cx="1" cy="465"/>
            </a:xfrm>
            <a:custGeom>
              <a:avLst/>
              <a:gdLst>
                <a:gd name="T0" fmla="*/ 0 w 1"/>
                <a:gd name="T1" fmla="*/ 0 h 465"/>
                <a:gd name="T2" fmla="*/ 1 w 1"/>
                <a:gd name="T3" fmla="*/ 465 h 465"/>
                <a:gd name="T4" fmla="*/ 0 60000 65536"/>
                <a:gd name="T5" fmla="*/ 0 60000 65536"/>
              </a:gdLst>
              <a:ahLst/>
              <a:cxnLst>
                <a:cxn ang="T4">
                  <a:pos x="T0" y="T1"/>
                </a:cxn>
                <a:cxn ang="T5">
                  <a:pos x="T2" y="T3"/>
                </a:cxn>
              </a:cxnLst>
              <a:rect l="0" t="0" r="r" b="b"/>
              <a:pathLst>
                <a:path w="1" h="465">
                  <a:moveTo>
                    <a:pt x="0" y="0"/>
                  </a:moveTo>
                  <a:lnTo>
                    <a:pt x="1" y="465"/>
                  </a:lnTo>
                </a:path>
              </a:pathLst>
            </a:custGeom>
            <a:noFill/>
            <a:ln w="28575" cmpd="sng">
              <a:solidFill>
                <a:schemeClr val="tx1"/>
              </a:solidFill>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76827" name="Text Box 27"/>
            <p:cNvSpPr txBox="1">
              <a:spLocks noChangeArrowheads="1"/>
            </p:cNvSpPr>
            <p:nvPr/>
          </p:nvSpPr>
          <p:spPr bwMode="auto">
            <a:xfrm>
              <a:off x="2434" y="196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FF"/>
                  </a:solidFill>
                  <a:latin typeface="Times New Roman" pitchFamily="18" charset="0"/>
                </a:rPr>
                <a:t>否</a:t>
              </a:r>
            </a:p>
          </p:txBody>
        </p:sp>
      </p:grpSp>
      <p:grpSp>
        <p:nvGrpSpPr>
          <p:cNvPr id="1159196" name="Group 28"/>
          <p:cNvGrpSpPr>
            <a:grpSpLocks/>
          </p:cNvGrpSpPr>
          <p:nvPr/>
        </p:nvGrpSpPr>
        <p:grpSpPr bwMode="auto">
          <a:xfrm>
            <a:off x="3803650" y="5705475"/>
            <a:ext cx="2362200" cy="238125"/>
            <a:chOff x="2396" y="3594"/>
            <a:chExt cx="1488" cy="150"/>
          </a:xfrm>
        </p:grpSpPr>
        <p:sp>
          <p:nvSpPr>
            <p:cNvPr id="76824" name="Freeform 29"/>
            <p:cNvSpPr>
              <a:spLocks/>
            </p:cNvSpPr>
            <p:nvPr/>
          </p:nvSpPr>
          <p:spPr bwMode="auto">
            <a:xfrm>
              <a:off x="3882" y="3594"/>
              <a:ext cx="2" cy="150"/>
            </a:xfrm>
            <a:custGeom>
              <a:avLst/>
              <a:gdLst>
                <a:gd name="T0" fmla="*/ 0 w 2"/>
                <a:gd name="T1" fmla="*/ 0 h 150"/>
                <a:gd name="T2" fmla="*/ 2 w 2"/>
                <a:gd name="T3" fmla="*/ 150 h 150"/>
                <a:gd name="T4" fmla="*/ 0 60000 65536"/>
                <a:gd name="T5" fmla="*/ 0 60000 65536"/>
              </a:gdLst>
              <a:ahLst/>
              <a:cxnLst>
                <a:cxn ang="T4">
                  <a:pos x="T0" y="T1"/>
                </a:cxn>
                <a:cxn ang="T5">
                  <a:pos x="T2" y="T3"/>
                </a:cxn>
              </a:cxnLst>
              <a:rect l="0" t="0" r="r" b="b"/>
              <a:pathLst>
                <a:path w="2" h="150">
                  <a:moveTo>
                    <a:pt x="0" y="0"/>
                  </a:moveTo>
                  <a:lnTo>
                    <a:pt x="2" y="150"/>
                  </a:lnTo>
                </a:path>
              </a:pathLst>
            </a:custGeom>
            <a:noFill/>
            <a:ln w="28575" cmpd="sng">
              <a:solidFill>
                <a:schemeClr val="tx1"/>
              </a:solidFill>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76825" name="Line 30"/>
            <p:cNvSpPr>
              <a:spLocks noChangeShapeType="1"/>
            </p:cNvSpPr>
            <p:nvPr/>
          </p:nvSpPr>
          <p:spPr bwMode="auto">
            <a:xfrm flipH="1">
              <a:off x="2396" y="3737"/>
              <a:ext cx="1488" cy="0"/>
            </a:xfrm>
            <a:prstGeom prst="line">
              <a:avLst/>
            </a:prstGeom>
            <a:noFill/>
            <a:ln w="2857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grpSp>
        <p:nvGrpSpPr>
          <p:cNvPr id="1159199" name="Group 31"/>
          <p:cNvGrpSpPr>
            <a:grpSpLocks/>
          </p:cNvGrpSpPr>
          <p:nvPr/>
        </p:nvGrpSpPr>
        <p:grpSpPr bwMode="auto">
          <a:xfrm>
            <a:off x="2508250" y="1371600"/>
            <a:ext cx="1809750" cy="4595813"/>
            <a:chOff x="1580" y="864"/>
            <a:chExt cx="1140" cy="2895"/>
          </a:xfrm>
        </p:grpSpPr>
        <p:grpSp>
          <p:nvGrpSpPr>
            <p:cNvPr id="76820" name="Group 32"/>
            <p:cNvGrpSpPr>
              <a:grpSpLocks/>
            </p:cNvGrpSpPr>
            <p:nvPr/>
          </p:nvGrpSpPr>
          <p:grpSpPr bwMode="auto">
            <a:xfrm>
              <a:off x="1580" y="864"/>
              <a:ext cx="817" cy="2895"/>
              <a:chOff x="1580" y="864"/>
              <a:chExt cx="817" cy="2895"/>
            </a:xfrm>
          </p:grpSpPr>
          <p:sp>
            <p:nvSpPr>
              <p:cNvPr id="76822" name="Freeform 33"/>
              <p:cNvSpPr>
                <a:spLocks/>
              </p:cNvSpPr>
              <p:nvPr/>
            </p:nvSpPr>
            <p:spPr bwMode="auto">
              <a:xfrm>
                <a:off x="2396" y="3408"/>
                <a:ext cx="1" cy="351"/>
              </a:xfrm>
              <a:custGeom>
                <a:avLst/>
                <a:gdLst>
                  <a:gd name="T0" fmla="*/ 0 w 1"/>
                  <a:gd name="T1" fmla="*/ 0 h 216"/>
                  <a:gd name="T2" fmla="*/ 1 w 1"/>
                  <a:gd name="T3" fmla="*/ 45039 h 216"/>
                  <a:gd name="T4" fmla="*/ 0 60000 65536"/>
                  <a:gd name="T5" fmla="*/ 0 60000 65536"/>
                </a:gdLst>
                <a:ahLst/>
                <a:cxnLst>
                  <a:cxn ang="T4">
                    <a:pos x="T0" y="T1"/>
                  </a:cxn>
                  <a:cxn ang="T5">
                    <a:pos x="T2" y="T3"/>
                  </a:cxn>
                </a:cxnLst>
                <a:rect l="0" t="0" r="r" b="b"/>
                <a:pathLst>
                  <a:path w="1" h="216">
                    <a:moveTo>
                      <a:pt x="0" y="0"/>
                    </a:moveTo>
                    <a:lnTo>
                      <a:pt x="1" y="216"/>
                    </a:lnTo>
                  </a:path>
                </a:pathLst>
              </a:custGeom>
              <a:noFill/>
              <a:ln w="28575" cmpd="sng">
                <a:solidFill>
                  <a:schemeClr val="tx1"/>
                </a:solidFill>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
            <p:nvSpPr>
              <p:cNvPr id="76823" name="Freeform 34"/>
              <p:cNvSpPr>
                <a:spLocks/>
              </p:cNvSpPr>
              <p:nvPr/>
            </p:nvSpPr>
            <p:spPr bwMode="auto">
              <a:xfrm>
                <a:off x="1580" y="864"/>
                <a:ext cx="816" cy="2880"/>
              </a:xfrm>
              <a:custGeom>
                <a:avLst/>
                <a:gdLst>
                  <a:gd name="T0" fmla="*/ 816 w 816"/>
                  <a:gd name="T1" fmla="*/ 3407 h 2832"/>
                  <a:gd name="T2" fmla="*/ 0 w 816"/>
                  <a:gd name="T3" fmla="*/ 3407 h 2832"/>
                  <a:gd name="T4" fmla="*/ 0 w 816"/>
                  <a:gd name="T5" fmla="*/ 0 h 2832"/>
                  <a:gd name="T6" fmla="*/ 816 w 816"/>
                  <a:gd name="T7" fmla="*/ 0 h 28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6" h="2832">
                    <a:moveTo>
                      <a:pt x="816" y="2832"/>
                    </a:moveTo>
                    <a:lnTo>
                      <a:pt x="0" y="2832"/>
                    </a:lnTo>
                    <a:lnTo>
                      <a:pt x="0" y="0"/>
                    </a:lnTo>
                    <a:lnTo>
                      <a:pt x="816" y="0"/>
                    </a:lnTo>
                  </a:path>
                </a:pathLst>
              </a:custGeom>
              <a:noFill/>
              <a:ln w="28575" cmpd="sng">
                <a:solidFill>
                  <a:schemeClr val="tx1"/>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grpSp>
        <p:sp>
          <p:nvSpPr>
            <p:cNvPr id="76821" name="Text Box 35"/>
            <p:cNvSpPr txBox="1">
              <a:spLocks noChangeArrowheads="1"/>
            </p:cNvSpPr>
            <p:nvPr/>
          </p:nvSpPr>
          <p:spPr bwMode="auto">
            <a:xfrm>
              <a:off x="2444" y="339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charset="-122"/>
                  <a:ea typeface="宋体" charset="-122"/>
                </a:defRPr>
              </a:lvl1pPr>
              <a:lvl2pPr marL="742950" indent="-285750" eaLnBrk="0" hangingPunct="0">
                <a:defRPr kumimoji="1" sz="800" b="1">
                  <a:solidFill>
                    <a:schemeClr val="tx1"/>
                  </a:solidFill>
                  <a:latin typeface="宋体" charset="-122"/>
                  <a:ea typeface="宋体" charset="-122"/>
                </a:defRPr>
              </a:lvl2pPr>
              <a:lvl3pPr marL="1143000" indent="-228600" eaLnBrk="0" hangingPunct="0">
                <a:defRPr kumimoji="1" sz="800" b="1">
                  <a:solidFill>
                    <a:schemeClr val="tx1"/>
                  </a:solidFill>
                  <a:latin typeface="宋体" charset="-122"/>
                  <a:ea typeface="宋体" charset="-122"/>
                </a:defRPr>
              </a:lvl3pPr>
              <a:lvl4pPr marL="1600200" indent="-228600" eaLnBrk="0" hangingPunct="0">
                <a:defRPr kumimoji="1" sz="800" b="1">
                  <a:solidFill>
                    <a:schemeClr val="tx1"/>
                  </a:solidFill>
                  <a:latin typeface="宋体" charset="-122"/>
                  <a:ea typeface="宋体" charset="-122"/>
                </a:defRPr>
              </a:lvl4pPr>
              <a:lvl5pPr marL="2057400" indent="-228600" eaLnBrk="0" hangingPunct="0">
                <a:defRPr kumimoji="1" sz="800" b="1">
                  <a:solidFill>
                    <a:schemeClr val="tx1"/>
                  </a:solidFill>
                  <a:latin typeface="宋体" charset="-122"/>
                  <a:ea typeface="宋体" charset="-122"/>
                </a:defRPr>
              </a:lvl5pPr>
              <a:lvl6pPr marL="2514600" indent="-228600" eaLnBrk="0" fontAlgn="base" hangingPunct="0">
                <a:spcBef>
                  <a:spcPct val="20000"/>
                </a:spcBef>
                <a:spcAft>
                  <a:spcPct val="0"/>
                </a:spcAft>
                <a:defRPr kumimoji="1" sz="800" b="1">
                  <a:solidFill>
                    <a:schemeClr val="tx1"/>
                  </a:solidFill>
                  <a:latin typeface="宋体" charset="-122"/>
                  <a:ea typeface="宋体" charset="-122"/>
                </a:defRPr>
              </a:lvl6pPr>
              <a:lvl7pPr marL="2971800" indent="-228600" eaLnBrk="0" fontAlgn="base" hangingPunct="0">
                <a:spcBef>
                  <a:spcPct val="20000"/>
                </a:spcBef>
                <a:spcAft>
                  <a:spcPct val="0"/>
                </a:spcAft>
                <a:defRPr kumimoji="1" sz="800" b="1">
                  <a:solidFill>
                    <a:schemeClr val="tx1"/>
                  </a:solidFill>
                  <a:latin typeface="宋体" charset="-122"/>
                  <a:ea typeface="宋体" charset="-122"/>
                </a:defRPr>
              </a:lvl7pPr>
              <a:lvl8pPr marL="3429000" indent="-228600" eaLnBrk="0" fontAlgn="base" hangingPunct="0">
                <a:spcBef>
                  <a:spcPct val="20000"/>
                </a:spcBef>
                <a:spcAft>
                  <a:spcPct val="0"/>
                </a:spcAft>
                <a:defRPr kumimoji="1" sz="800" b="1">
                  <a:solidFill>
                    <a:schemeClr val="tx1"/>
                  </a:solidFill>
                  <a:latin typeface="宋体" charset="-122"/>
                  <a:ea typeface="宋体" charset="-122"/>
                </a:defRPr>
              </a:lvl8pPr>
              <a:lvl9pPr marL="3886200" indent="-228600" eaLnBrk="0" fontAlgn="base" hangingPunct="0">
                <a:spcBef>
                  <a:spcPct val="20000"/>
                </a:spcBef>
                <a:spcAft>
                  <a:spcPct val="0"/>
                </a:spcAft>
                <a:defRPr kumimoji="1" sz="800" b="1">
                  <a:solidFill>
                    <a:schemeClr val="tx1"/>
                  </a:solidFill>
                  <a:latin typeface="宋体" charset="-122"/>
                  <a:ea typeface="宋体" charset="-122"/>
                </a:defRPr>
              </a:lvl9pPr>
            </a:lstStyle>
            <a:p>
              <a:pPr eaLnBrk="1" hangingPunct="1">
                <a:lnSpc>
                  <a:spcPct val="100000"/>
                </a:lnSpc>
                <a:spcAft>
                  <a:spcPct val="0"/>
                </a:spcAft>
                <a:buClrTx/>
              </a:pPr>
              <a:r>
                <a:rPr lang="zh-CN" altLang="en-US" sz="2000">
                  <a:solidFill>
                    <a:srgbClr val="FFFFFF"/>
                  </a:solidFill>
                  <a:latin typeface="Times New Roman" pitchFamily="18" charset="0"/>
                </a:rPr>
                <a:t>否</a:t>
              </a:r>
            </a:p>
          </p:txBody>
        </p:sp>
      </p:grpSp>
      <p:sp>
        <p:nvSpPr>
          <p:cNvPr id="1159204" name="Rectangle 36"/>
          <p:cNvSpPr>
            <a:spLocks noChangeArrowheads="1"/>
          </p:cNvSpPr>
          <p:nvPr/>
        </p:nvSpPr>
        <p:spPr bwMode="auto">
          <a:xfrm>
            <a:off x="7696200" y="152400"/>
            <a:ext cx="1143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100000"/>
              </a:lnSpc>
              <a:spcAft>
                <a:spcPct val="0"/>
              </a:spcAft>
              <a:buClrTx/>
              <a:defRPr/>
            </a:pPr>
            <a:r>
              <a:rPr lang="zh-CN" altLang="en-US" sz="4400">
                <a:solidFill>
                  <a:srgbClr val="FFCC66"/>
                </a:solidFill>
                <a:effectLst>
                  <a:outerShdw blurRad="38100" dist="38100" dir="2700000" algn="tl">
                    <a:srgbClr val="000000"/>
                  </a:outerShdw>
                </a:effectLst>
                <a:latin typeface="Arial" charset="0"/>
                <a:ea typeface="宋体" pitchFamily="2" charset="-122"/>
              </a:rPr>
              <a:t>8.2</a:t>
            </a:r>
          </a:p>
        </p:txBody>
      </p:sp>
      <p:sp>
        <p:nvSpPr>
          <p:cNvPr id="76819" name="AutoShape 37">
            <a:hlinkClick r:id="rId2" action="ppaction://hlinksldjump" highlightClick="1"/>
          </p:cNvPr>
          <p:cNvSpPr>
            <a:spLocks noChangeArrowheads="1"/>
          </p:cNvSpPr>
          <p:nvPr/>
        </p:nvSpPr>
        <p:spPr bwMode="auto">
          <a:xfrm>
            <a:off x="8589963" y="6516688"/>
            <a:ext cx="539750" cy="333375"/>
          </a:xfrm>
          <a:prstGeom prst="actionButtonEnd">
            <a:avLst/>
          </a:prstGeom>
          <a:solidFill>
            <a:srgbClr val="3366FF"/>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00000"/>
              </a:lnSpc>
              <a:spcBef>
                <a:spcPct val="20000"/>
              </a:spcBef>
              <a:spcAft>
                <a:spcPct val="0"/>
              </a:spcAft>
              <a:buClrTx/>
            </a:pPr>
            <a:endParaRPr lang="zh-CN" altLang="en-US" sz="800">
              <a:solidFill>
                <a:srgbClr val="FFFFFF"/>
              </a:solidFill>
              <a:latin typeface="宋体" charset="-122"/>
              <a:ea typeface="宋体" charset="-122"/>
            </a:endParaRPr>
          </a:p>
        </p:txBody>
      </p:sp>
    </p:spTree>
    <p:extLst>
      <p:ext uri="{BB962C8B-B14F-4D97-AF65-F5344CB8AC3E}">
        <p14:creationId xmlns:p14="http://schemas.microsoft.com/office/powerpoint/2010/main" val="3456801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159182"/>
                                        </p:tgtEl>
                                        <p:attrNameLst>
                                          <p:attrName>style.visibility</p:attrName>
                                        </p:attrNameLst>
                                      </p:cBhvr>
                                      <p:to>
                                        <p:strVal val="visible"/>
                                      </p:to>
                                    </p:set>
                                    <p:animEffect transition="in" filter="slide(fromTop)">
                                      <p:cBhvr>
                                        <p:cTn id="7" dur="500"/>
                                        <p:tgtEl>
                                          <p:spTgt spid="11591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159171"/>
                                        </p:tgtEl>
                                        <p:attrNameLst>
                                          <p:attrName>style.visibility</p:attrName>
                                        </p:attrNameLst>
                                      </p:cBhvr>
                                      <p:to>
                                        <p:strVal val="visible"/>
                                      </p:to>
                                    </p:set>
                                    <p:animEffect transition="in" filter="barn(outVertical)">
                                      <p:cBhvr>
                                        <p:cTn id="12" dur="500"/>
                                        <p:tgtEl>
                                          <p:spTgt spid="11591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159181"/>
                                        </p:tgtEl>
                                        <p:attrNameLst>
                                          <p:attrName>style.visibility</p:attrName>
                                        </p:attrNameLst>
                                      </p:cBhvr>
                                      <p:to>
                                        <p:strVal val="visible"/>
                                      </p:to>
                                    </p:set>
                                    <p:animEffect transition="in" filter="slide(fromTop)">
                                      <p:cBhvr>
                                        <p:cTn id="17" dur="500"/>
                                        <p:tgtEl>
                                          <p:spTgt spid="11591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1159173"/>
                                        </p:tgtEl>
                                        <p:attrNameLst>
                                          <p:attrName>style.visibility</p:attrName>
                                        </p:attrNameLst>
                                      </p:cBhvr>
                                      <p:to>
                                        <p:strVal val="visible"/>
                                      </p:to>
                                    </p:set>
                                    <p:animEffect transition="in" filter="barn(outVertical)">
                                      <p:cBhvr>
                                        <p:cTn id="22" dur="500"/>
                                        <p:tgtEl>
                                          <p:spTgt spid="11591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1159187"/>
                                        </p:tgtEl>
                                        <p:attrNameLst>
                                          <p:attrName>style.visibility</p:attrName>
                                        </p:attrNameLst>
                                      </p:cBhvr>
                                      <p:to>
                                        <p:strVal val="visible"/>
                                      </p:to>
                                    </p:set>
                                    <p:animEffect transition="in" filter="strips(downRight)">
                                      <p:cBhvr>
                                        <p:cTn id="27" dur="500"/>
                                        <p:tgtEl>
                                          <p:spTgt spid="11591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159179"/>
                                        </p:tgtEl>
                                        <p:attrNameLst>
                                          <p:attrName>style.visibility</p:attrName>
                                        </p:attrNameLst>
                                      </p:cBhvr>
                                      <p:to>
                                        <p:strVal val="visible"/>
                                      </p:to>
                                    </p:set>
                                    <p:animEffect transition="in" filter="barn(outVertical)">
                                      <p:cBhvr>
                                        <p:cTn id="32" dur="500"/>
                                        <p:tgtEl>
                                          <p:spTgt spid="115917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12" fill="hold" nodeType="clickEffect">
                                  <p:stCondLst>
                                    <p:cond delay="0"/>
                                  </p:stCondLst>
                                  <p:childTnLst>
                                    <p:set>
                                      <p:cBhvr>
                                        <p:cTn id="36" dur="1" fill="hold">
                                          <p:stCondLst>
                                            <p:cond delay="0"/>
                                          </p:stCondLst>
                                        </p:cTn>
                                        <p:tgtEl>
                                          <p:spTgt spid="1159184"/>
                                        </p:tgtEl>
                                        <p:attrNameLst>
                                          <p:attrName>style.visibility</p:attrName>
                                        </p:attrNameLst>
                                      </p:cBhvr>
                                      <p:to>
                                        <p:strVal val="visible"/>
                                      </p:to>
                                    </p:set>
                                    <p:animEffect transition="in" filter="strips(downLeft)">
                                      <p:cBhvr>
                                        <p:cTn id="37" dur="500"/>
                                        <p:tgtEl>
                                          <p:spTgt spid="115918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1" fill="hold" nodeType="clickEffect">
                                  <p:stCondLst>
                                    <p:cond delay="0"/>
                                  </p:stCondLst>
                                  <p:childTnLst>
                                    <p:set>
                                      <p:cBhvr>
                                        <p:cTn id="41" dur="1" fill="hold">
                                          <p:stCondLst>
                                            <p:cond delay="0"/>
                                          </p:stCondLst>
                                        </p:cTn>
                                        <p:tgtEl>
                                          <p:spTgt spid="1159193"/>
                                        </p:tgtEl>
                                        <p:attrNameLst>
                                          <p:attrName>style.visibility</p:attrName>
                                        </p:attrNameLst>
                                      </p:cBhvr>
                                      <p:to>
                                        <p:strVal val="visible"/>
                                      </p:to>
                                    </p:set>
                                    <p:animEffect transition="in" filter="slide(fromTop)">
                                      <p:cBhvr>
                                        <p:cTn id="42" dur="500"/>
                                        <p:tgtEl>
                                          <p:spTgt spid="115919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1159172"/>
                                        </p:tgtEl>
                                        <p:attrNameLst>
                                          <p:attrName>style.visibility</p:attrName>
                                        </p:attrNameLst>
                                      </p:cBhvr>
                                      <p:to>
                                        <p:strVal val="visible"/>
                                      </p:to>
                                    </p:set>
                                    <p:animEffect transition="in" filter="barn(outVertical)">
                                      <p:cBhvr>
                                        <p:cTn id="47" dur="500"/>
                                        <p:tgtEl>
                                          <p:spTgt spid="115917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1" fill="hold" grpId="0" nodeType="clickEffect">
                                  <p:stCondLst>
                                    <p:cond delay="0"/>
                                  </p:stCondLst>
                                  <p:childTnLst>
                                    <p:set>
                                      <p:cBhvr>
                                        <p:cTn id="51" dur="1" fill="hold">
                                          <p:stCondLst>
                                            <p:cond delay="0"/>
                                          </p:stCondLst>
                                        </p:cTn>
                                        <p:tgtEl>
                                          <p:spTgt spid="1159183"/>
                                        </p:tgtEl>
                                        <p:attrNameLst>
                                          <p:attrName>style.visibility</p:attrName>
                                        </p:attrNameLst>
                                      </p:cBhvr>
                                      <p:to>
                                        <p:strVal val="visible"/>
                                      </p:to>
                                    </p:set>
                                    <p:animEffect transition="in" filter="slide(fromTop)">
                                      <p:cBhvr>
                                        <p:cTn id="52" dur="500"/>
                                        <p:tgtEl>
                                          <p:spTgt spid="115918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37" fill="hold" nodeType="clickEffect">
                                  <p:stCondLst>
                                    <p:cond delay="0"/>
                                  </p:stCondLst>
                                  <p:childTnLst>
                                    <p:set>
                                      <p:cBhvr>
                                        <p:cTn id="56" dur="1" fill="hold">
                                          <p:stCondLst>
                                            <p:cond delay="0"/>
                                          </p:stCondLst>
                                        </p:cTn>
                                        <p:tgtEl>
                                          <p:spTgt spid="1159176"/>
                                        </p:tgtEl>
                                        <p:attrNameLst>
                                          <p:attrName>style.visibility</p:attrName>
                                        </p:attrNameLst>
                                      </p:cBhvr>
                                      <p:to>
                                        <p:strVal val="visible"/>
                                      </p:to>
                                    </p:set>
                                    <p:animEffect transition="in" filter="barn(outVertical)">
                                      <p:cBhvr>
                                        <p:cTn id="57" dur="500"/>
                                        <p:tgtEl>
                                          <p:spTgt spid="115917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8" presetClass="entr" presetSubtype="6" fill="hold" nodeType="clickEffect">
                                  <p:stCondLst>
                                    <p:cond delay="0"/>
                                  </p:stCondLst>
                                  <p:childTnLst>
                                    <p:set>
                                      <p:cBhvr>
                                        <p:cTn id="61" dur="1" fill="hold">
                                          <p:stCondLst>
                                            <p:cond delay="0"/>
                                          </p:stCondLst>
                                        </p:cTn>
                                        <p:tgtEl>
                                          <p:spTgt spid="1159190"/>
                                        </p:tgtEl>
                                        <p:attrNameLst>
                                          <p:attrName>style.visibility</p:attrName>
                                        </p:attrNameLst>
                                      </p:cBhvr>
                                      <p:to>
                                        <p:strVal val="visible"/>
                                      </p:to>
                                    </p:set>
                                    <p:animEffect transition="in" filter="strips(downRight)">
                                      <p:cBhvr>
                                        <p:cTn id="62" dur="500"/>
                                        <p:tgtEl>
                                          <p:spTgt spid="115919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1159180"/>
                                        </p:tgtEl>
                                        <p:attrNameLst>
                                          <p:attrName>style.visibility</p:attrName>
                                        </p:attrNameLst>
                                      </p:cBhvr>
                                      <p:to>
                                        <p:strVal val="visible"/>
                                      </p:to>
                                    </p:set>
                                    <p:animEffect transition="in" filter="barn(outVertical)">
                                      <p:cBhvr>
                                        <p:cTn id="67" dur="500"/>
                                        <p:tgtEl>
                                          <p:spTgt spid="115918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8" presetClass="entr" presetSubtype="12" fill="hold" nodeType="clickEffect">
                                  <p:stCondLst>
                                    <p:cond delay="0"/>
                                  </p:stCondLst>
                                  <p:childTnLst>
                                    <p:set>
                                      <p:cBhvr>
                                        <p:cTn id="71" dur="1" fill="hold">
                                          <p:stCondLst>
                                            <p:cond delay="0"/>
                                          </p:stCondLst>
                                        </p:cTn>
                                        <p:tgtEl>
                                          <p:spTgt spid="1159196"/>
                                        </p:tgtEl>
                                        <p:attrNameLst>
                                          <p:attrName>style.visibility</p:attrName>
                                        </p:attrNameLst>
                                      </p:cBhvr>
                                      <p:to>
                                        <p:strVal val="visible"/>
                                      </p:to>
                                    </p:set>
                                    <p:animEffect transition="in" filter="strips(downLeft)">
                                      <p:cBhvr>
                                        <p:cTn id="72" dur="500"/>
                                        <p:tgtEl>
                                          <p:spTgt spid="115919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8" presetClass="entr" presetSubtype="9" fill="hold" nodeType="clickEffect">
                                  <p:stCondLst>
                                    <p:cond delay="0"/>
                                  </p:stCondLst>
                                  <p:childTnLst>
                                    <p:set>
                                      <p:cBhvr>
                                        <p:cTn id="76" dur="1" fill="hold">
                                          <p:stCondLst>
                                            <p:cond delay="0"/>
                                          </p:stCondLst>
                                        </p:cTn>
                                        <p:tgtEl>
                                          <p:spTgt spid="1159199"/>
                                        </p:tgtEl>
                                        <p:attrNameLst>
                                          <p:attrName>style.visibility</p:attrName>
                                        </p:attrNameLst>
                                      </p:cBhvr>
                                      <p:to>
                                        <p:strVal val="visible"/>
                                      </p:to>
                                    </p:set>
                                    <p:animEffect transition="in" filter="strips(upLeft)">
                                      <p:cBhvr>
                                        <p:cTn id="77" dur="500"/>
                                        <p:tgtEl>
                                          <p:spTgt spid="1159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9171" grpId="0" animBg="1" autoUpdateAnimBg="0"/>
      <p:bldP spid="1159172" grpId="0" animBg="1" autoUpdateAnimBg="0"/>
      <p:bldP spid="1159179" grpId="0" animBg="1" autoUpdateAnimBg="0"/>
      <p:bldP spid="1159180" grpId="0" animBg="1" autoUpdateAnimBg="0"/>
      <p:bldP spid="1159181" grpId="0" animBg="1"/>
      <p:bldP spid="1159182" grpId="0" animBg="1"/>
      <p:bldP spid="115918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8.18</a:t>
            </a:r>
            <a:endParaRPr lang="zh-CN" altLang="en-US" dirty="0">
              <a:solidFill>
                <a:srgbClr val="FF0000"/>
              </a:solidFill>
            </a:endParaRPr>
          </a:p>
        </p:txBody>
      </p:sp>
      <p:sp>
        <p:nvSpPr>
          <p:cNvPr id="3" name="内容占位符 2"/>
          <p:cNvSpPr>
            <a:spLocks noGrp="1"/>
          </p:cNvSpPr>
          <p:nvPr>
            <p:ph idx="1"/>
          </p:nvPr>
        </p:nvSpPr>
        <p:spPr/>
        <p:txBody>
          <a:bodyPr/>
          <a:lstStyle/>
          <a:p>
            <a:pPr marL="0" indent="0">
              <a:buNone/>
            </a:pPr>
            <a:r>
              <a:rPr lang="zh-CN" altLang="en-US" sz="2800" dirty="0"/>
              <a:t>什么是中断隐指令？其有哪些功能？</a:t>
            </a:r>
          </a:p>
          <a:p>
            <a:pPr marL="0" indent="0">
              <a:buNone/>
            </a:pPr>
            <a:r>
              <a:rPr lang="zh-CN" altLang="en-US" sz="2800" dirty="0">
                <a:solidFill>
                  <a:srgbClr val="FF0000"/>
                </a:solidFill>
              </a:rPr>
              <a:t>解答：</a:t>
            </a:r>
            <a:endParaRPr lang="en-US" altLang="zh-CN" sz="2800" dirty="0">
              <a:solidFill>
                <a:srgbClr val="FF0000"/>
              </a:solidFill>
            </a:endParaRPr>
          </a:p>
          <a:p>
            <a:pPr marL="0" indent="0">
              <a:buNone/>
            </a:pPr>
            <a:r>
              <a:rPr lang="zh-CN" altLang="en-US" sz="2800" dirty="0"/>
              <a:t>中断隐指令：是机器指令系统中没有的指令，它是</a:t>
            </a:r>
            <a:r>
              <a:rPr lang="en-US" altLang="zh-CN" sz="2800" dirty="0"/>
              <a:t>CPU</a:t>
            </a:r>
            <a:r>
              <a:rPr lang="zh-CN" altLang="en-US" sz="2800" dirty="0"/>
              <a:t>在中断周期内由硬件自动完成的一条指令。</a:t>
            </a:r>
            <a:endParaRPr lang="en-US" altLang="zh-CN" sz="2800" dirty="0"/>
          </a:p>
          <a:p>
            <a:pPr marL="0" indent="0">
              <a:buNone/>
            </a:pPr>
            <a:r>
              <a:rPr lang="zh-CN" altLang="en-US" sz="2800" dirty="0"/>
              <a:t>其功能包括保存程序断点、寻找中断服务程序入口地址、关中断等功能。</a:t>
            </a:r>
          </a:p>
          <a:p>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111</a:t>
            </a:fld>
            <a:endParaRPr lang="en-US" altLang="zh-CN" sz="1200"/>
          </a:p>
        </p:txBody>
      </p:sp>
    </p:spTree>
    <p:extLst>
      <p:ext uri="{BB962C8B-B14F-4D97-AF65-F5344CB8AC3E}">
        <p14:creationId xmlns:p14="http://schemas.microsoft.com/office/powerpoint/2010/main" val="30908786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WordArt 2"/>
          <p:cNvSpPr>
            <a:spLocks noChangeArrowheads="1" noChangeShapeType="1" noTextEdit="1"/>
          </p:cNvSpPr>
          <p:nvPr/>
        </p:nvSpPr>
        <p:spPr bwMode="auto">
          <a:xfrm>
            <a:off x="323528" y="3068960"/>
            <a:ext cx="4464496" cy="1368152"/>
          </a:xfrm>
          <a:prstGeom prst="rect">
            <a:avLst/>
          </a:prstGeom>
          <a:effectLst>
            <a:glow rad="63500">
              <a:schemeClr val="accent1">
                <a:satMod val="175000"/>
                <a:alpha val="40000"/>
              </a:schemeClr>
            </a:glow>
          </a:effectLst>
          <a:scene3d>
            <a:camera prst="orthographicFront"/>
            <a:lightRig rig="threePt" dir="t"/>
          </a:scene3d>
          <a:sp3d>
            <a:bevelT prst="relaxedInset"/>
          </a:sp3d>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Wave1">
              <a:avLst>
                <a:gd name="adj1" fmla="val 13005"/>
                <a:gd name="adj2" fmla="val 0"/>
              </a:avLst>
            </a:prstTxWarp>
          </a:bodyPr>
          <a:lstStyle/>
          <a:p>
            <a:pPr algn="ctr"/>
            <a:r>
              <a:rPr lang="zh-CN" altLang="en-US" sz="3600" kern="10" dirty="0">
                <a:gradFill rotWithShape="1">
                  <a:gsLst>
                    <a:gs pos="0">
                      <a:srgbClr val="9999FF"/>
                    </a:gs>
                    <a:gs pos="100000">
                      <a:srgbClr val="009999"/>
                    </a:gs>
                  </a:gsLst>
                  <a:lin ang="5400000" scaled="1"/>
                </a:gradFill>
                <a:effectLst>
                  <a:outerShdw dist="53882" dir="2700000" algn="ctr" rotWithShape="0">
                    <a:srgbClr val="C0C0C0">
                      <a:alpha val="79999"/>
                    </a:srgbClr>
                  </a:outerShdw>
                </a:effectLst>
                <a:latin typeface="宋体"/>
                <a:ea typeface="宋体"/>
              </a:rPr>
              <a:t>谢谢大家</a:t>
            </a:r>
          </a:p>
        </p:txBody>
      </p:sp>
      <p:sp>
        <p:nvSpPr>
          <p:cNvPr id="5" name="页脚占位符 3"/>
          <p:cNvSpPr>
            <a:spLocks noGrp="1"/>
          </p:cNvSpPr>
          <p:nvPr>
            <p:ph type="ftr" sz="quarter" idx="11"/>
          </p:nvPr>
        </p:nvSpPr>
        <p:spPr>
          <a:xfrm>
            <a:off x="3124200" y="6537325"/>
            <a:ext cx="2895600" cy="244475"/>
          </a:xfrm>
        </p:spPr>
        <p:txBody>
          <a:bodyPr/>
          <a:lstStyle/>
          <a:p>
            <a:pPr algn="ctr">
              <a:defRPr/>
            </a:pPr>
            <a:r>
              <a:rPr lang="en-US" altLang="zh-CN" dirty="0"/>
              <a:t>    </a:t>
            </a:r>
            <a:fld id="{1920CC29-DFBC-415A-AD8B-AE450F2E5A00}" type="slidenum">
              <a:rPr lang="en-US" altLang="zh-CN" sz="1200" smtClean="0"/>
              <a:pPr algn="ctr">
                <a:defRPr/>
              </a:pPr>
              <a:t>112</a:t>
            </a:fld>
            <a:endParaRPr lang="en-US" altLang="zh-CN"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z="3200"/>
              <a:t>第四章 存储器</a:t>
            </a:r>
          </a:p>
        </p:txBody>
      </p:sp>
      <p:sp>
        <p:nvSpPr>
          <p:cNvPr id="25603" name="内容占位符 2"/>
          <p:cNvSpPr>
            <a:spLocks noGrp="1"/>
          </p:cNvSpPr>
          <p:nvPr>
            <p:ph idx="1"/>
          </p:nvPr>
        </p:nvSpPr>
        <p:spPr/>
        <p:txBody>
          <a:bodyPr/>
          <a:lstStyle/>
          <a:p>
            <a:pPr>
              <a:lnSpc>
                <a:spcPct val="125000"/>
              </a:lnSpc>
              <a:spcBef>
                <a:spcPts val="600"/>
              </a:spcBef>
            </a:pPr>
            <a:r>
              <a:rPr lang="zh-CN" altLang="en-US" sz="2000" b="1" dirty="0">
                <a:latin typeface="楷体" pitchFamily="49" charset="-122"/>
                <a:ea typeface="楷体" pitchFamily="49" charset="-122"/>
              </a:rPr>
              <a:t>存储芯片的引脚封装</a:t>
            </a:r>
            <a:endParaRPr lang="en-US" altLang="zh-CN" sz="2000" b="1" dirty="0">
              <a:latin typeface="楷体" pitchFamily="49" charset="-122"/>
              <a:ea typeface="楷体" pitchFamily="49" charset="-122"/>
            </a:endParaRPr>
          </a:p>
          <a:p>
            <a:pPr>
              <a:lnSpc>
                <a:spcPct val="125000"/>
              </a:lnSpc>
              <a:spcBef>
                <a:spcPts val="600"/>
              </a:spcBef>
            </a:pPr>
            <a:r>
              <a:rPr lang="zh-CN" altLang="en-US" sz="2000" b="1" dirty="0">
                <a:latin typeface="楷体" pitchFamily="49" charset="-122"/>
                <a:ea typeface="楷体" pitchFamily="49" charset="-122"/>
              </a:rPr>
              <a:t>注意</a:t>
            </a:r>
            <a:r>
              <a:rPr lang="en-US" altLang="zh-CN" sz="2000" b="1" dirty="0">
                <a:latin typeface="楷体" pitchFamily="49" charset="-122"/>
                <a:ea typeface="楷体" pitchFamily="49" charset="-122"/>
              </a:rPr>
              <a:t>DRAM</a:t>
            </a:r>
            <a:r>
              <a:rPr lang="zh-CN" altLang="zh-CN" sz="2000" b="1" dirty="0">
                <a:latin typeface="楷体" pitchFamily="49" charset="-122"/>
                <a:ea typeface="楷体" pitchFamily="49" charset="-122"/>
              </a:rPr>
              <a:t>芯片采用行列地址分时复用，地址线引脚只引出了一半</a:t>
            </a:r>
            <a:r>
              <a:rPr lang="zh-CN" altLang="en-US" sz="2000" b="1" dirty="0">
                <a:latin typeface="楷体" pitchFamily="49" charset="-122"/>
                <a:ea typeface="楷体" pitchFamily="49" charset="-122"/>
              </a:rPr>
              <a:t>，没有片选信号。</a:t>
            </a:r>
          </a:p>
          <a:p>
            <a:endParaRPr lang="zh-CN" altLang="en-US" dirty="0"/>
          </a:p>
        </p:txBody>
      </p:sp>
      <p:sp>
        <p:nvSpPr>
          <p:cNvPr id="25604"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DF84AD10-C5B8-43C5-8448-DA80220D920E}" type="slidenum">
              <a:rPr kumimoji="0" lang="en-US" altLang="zh-CN" sz="1200" b="0" smtClean="0">
                <a:latin typeface="楷体_GB2312" pitchFamily="49" charset="-122"/>
              </a:rPr>
              <a:pPr eaLnBrk="1" hangingPunct="1"/>
              <a:t>12</a:t>
            </a:fld>
            <a:endParaRPr kumimoji="0" lang="en-US" altLang="zh-CN" sz="1200" b="0">
              <a:latin typeface="楷体_GB2312" pitchFamily="49" charset="-122"/>
            </a:endParaRPr>
          </a:p>
        </p:txBody>
      </p:sp>
      <p:graphicFrame>
        <p:nvGraphicFramePr>
          <p:cNvPr id="25605" name="对象 4"/>
          <p:cNvGraphicFramePr>
            <a:graphicFrameLocks noChangeAspect="1"/>
          </p:cNvGraphicFramePr>
          <p:nvPr>
            <p:extLst>
              <p:ext uri="{D42A27DB-BD31-4B8C-83A1-F6EECF244321}">
                <p14:modId xmlns:p14="http://schemas.microsoft.com/office/powerpoint/2010/main" val="1191228170"/>
              </p:ext>
            </p:extLst>
          </p:nvPr>
        </p:nvGraphicFramePr>
        <p:xfrm>
          <a:off x="899592" y="2708920"/>
          <a:ext cx="7421468" cy="2160240"/>
        </p:xfrm>
        <a:graphic>
          <a:graphicData uri="http://schemas.openxmlformats.org/presentationml/2006/ole">
            <mc:AlternateContent xmlns:mc="http://schemas.openxmlformats.org/markup-compatibility/2006">
              <mc:Choice xmlns:v="urn:schemas-microsoft-com:vml" Requires="v">
                <p:oleObj spid="_x0000_s90393" name="Visio" r:id="rId3" imgW="5908731" imgH="1718909" progId="Visio.Drawing.11">
                  <p:embed/>
                </p:oleObj>
              </mc:Choice>
              <mc:Fallback>
                <p:oleObj name="Visio" r:id="rId3" imgW="5908731" imgH="171890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708920"/>
                        <a:ext cx="7421468" cy="216024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348078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第四章 存储器</a:t>
            </a:r>
          </a:p>
        </p:txBody>
      </p:sp>
      <p:sp>
        <p:nvSpPr>
          <p:cNvPr id="3" name="内容占位符 2"/>
          <p:cNvSpPr>
            <a:spLocks noGrp="1"/>
          </p:cNvSpPr>
          <p:nvPr>
            <p:ph idx="1"/>
          </p:nvPr>
        </p:nvSpPr>
        <p:spPr/>
        <p:txBody>
          <a:bodyPr/>
          <a:lstStyle/>
          <a:p>
            <a:pPr>
              <a:lnSpc>
                <a:spcPct val="125000"/>
              </a:lnSpc>
              <a:spcBef>
                <a:spcPts val="0"/>
              </a:spcBef>
            </a:pP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：是为了解决</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和主存的速度匹配，提高访存速度的一种存储器，它设在主存与</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间，起缓冲作用。一般由</a:t>
            </a:r>
            <a:r>
              <a:rPr lang="en-US" altLang="zh-CN" sz="2000" b="1" dirty="0">
                <a:latin typeface="Times New Roman" pitchFamily="18" charset="0"/>
                <a:ea typeface="楷体" pitchFamily="49" charset="-122"/>
                <a:cs typeface="Times New Roman" pitchFamily="18" charset="0"/>
              </a:rPr>
              <a:t>SRAM</a:t>
            </a:r>
            <a:r>
              <a:rPr lang="zh-CN" altLang="en-US" sz="2000" b="1" dirty="0">
                <a:latin typeface="Times New Roman" pitchFamily="18" charset="0"/>
                <a:ea typeface="楷体" pitchFamily="49" charset="-122"/>
                <a:cs typeface="Times New Roman" pitchFamily="18" charset="0"/>
              </a:rPr>
              <a:t>构成。</a:t>
            </a:r>
            <a:endParaRPr lang="en-US" altLang="zh-CN" sz="2000" b="1" dirty="0">
              <a:latin typeface="Times New Roman" pitchFamily="18" charset="0"/>
              <a:ea typeface="楷体" pitchFamily="49" charset="-122"/>
              <a:cs typeface="Times New Roman" pitchFamily="18" charset="0"/>
            </a:endParaRPr>
          </a:p>
          <a:p>
            <a:pPr>
              <a:lnSpc>
                <a:spcPct val="125000"/>
              </a:lnSpc>
              <a:spcBef>
                <a:spcPts val="0"/>
              </a:spcBef>
            </a:pPr>
            <a:r>
              <a:rPr lang="en-US" altLang="zh-CN" sz="2000" b="1" dirty="0">
                <a:latin typeface="Times New Roman" pitchFamily="18" charset="0"/>
                <a:ea typeface="楷体" pitchFamily="49" charset="-122"/>
                <a:cs typeface="Times New Roman" pitchFamily="18" charset="0"/>
              </a:rPr>
              <a:t>DRAM</a:t>
            </a:r>
            <a:r>
              <a:rPr lang="zh-CN" altLang="en-US" sz="2000" b="1" dirty="0">
                <a:latin typeface="Times New Roman" pitchFamily="18" charset="0"/>
                <a:ea typeface="楷体" pitchFamily="49" charset="-122"/>
                <a:cs typeface="Times New Roman" pitchFamily="18" charset="0"/>
              </a:rPr>
              <a:t>刷新：</a:t>
            </a:r>
            <a:r>
              <a:rPr lang="en-US" altLang="zh-CN" sz="2000" b="1" dirty="0">
                <a:latin typeface="Times New Roman" pitchFamily="18" charset="0"/>
                <a:ea typeface="楷体" pitchFamily="49" charset="-122"/>
                <a:cs typeface="Times New Roman" pitchFamily="18" charset="0"/>
              </a:rPr>
              <a:t>DRAM</a:t>
            </a:r>
            <a:r>
              <a:rPr lang="zh-CN" altLang="en-US" sz="2000" b="1" dirty="0">
                <a:latin typeface="Times New Roman" pitchFamily="18" charset="0"/>
                <a:ea typeface="楷体" pitchFamily="49" charset="-122"/>
                <a:cs typeface="Times New Roman" pitchFamily="18" charset="0"/>
              </a:rPr>
              <a:t>是靠电容存储电荷原理存储信息，电容上电荷要放电，造成信息丢失。为了维持所存信息，在一定时间</a:t>
            </a:r>
            <a:r>
              <a:rPr lang="en-US" altLang="zh-CN" sz="2000" b="1" dirty="0">
                <a:latin typeface="Times New Roman" pitchFamily="18" charset="0"/>
                <a:ea typeface="楷体" pitchFamily="49" charset="-122"/>
                <a:cs typeface="Times New Roman" pitchFamily="18" charset="0"/>
              </a:rPr>
              <a:t>(2ms)</a:t>
            </a:r>
            <a:r>
              <a:rPr lang="zh-CN" altLang="en-US" sz="2000" b="1" dirty="0">
                <a:latin typeface="Times New Roman" pitchFamily="18" charset="0"/>
                <a:ea typeface="楷体" pitchFamily="49" charset="-122"/>
                <a:cs typeface="Times New Roman" pitchFamily="18" charset="0"/>
              </a:rPr>
              <a:t>内，需要将所存信息读出再重新写入</a:t>
            </a:r>
            <a:r>
              <a:rPr lang="en-US" altLang="zh-CN" sz="2000" b="1" dirty="0">
                <a:latin typeface="Times New Roman" pitchFamily="18" charset="0"/>
                <a:ea typeface="楷体" pitchFamily="49" charset="-122"/>
                <a:cs typeface="Times New Roman" pitchFamily="18" charset="0"/>
              </a:rPr>
              <a:t>(</a:t>
            </a:r>
            <a:r>
              <a:rPr lang="zh-CN" altLang="en-US" sz="2000" b="1" dirty="0">
                <a:latin typeface="Times New Roman" pitchFamily="18" charset="0"/>
                <a:ea typeface="楷体" pitchFamily="49" charset="-122"/>
                <a:cs typeface="Times New Roman" pitchFamily="18" charset="0"/>
              </a:rPr>
              <a:t>恢复</a:t>
            </a:r>
            <a:r>
              <a:rPr lang="en-US" altLang="zh-CN" sz="2000" b="1" dirty="0">
                <a:latin typeface="Times New Roman" pitchFamily="18" charset="0"/>
                <a:ea typeface="楷体" pitchFamily="49" charset="-122"/>
                <a:cs typeface="Times New Roman" pitchFamily="18" charset="0"/>
              </a:rPr>
              <a:t>)</a:t>
            </a:r>
            <a:r>
              <a:rPr lang="zh-CN" altLang="en-US" sz="2000" b="1" dirty="0">
                <a:latin typeface="Times New Roman" pitchFamily="18" charset="0"/>
                <a:ea typeface="楷体" pitchFamily="49" charset="-122"/>
                <a:cs typeface="Times New Roman" pitchFamily="18" charset="0"/>
              </a:rPr>
              <a:t>，这一过程称作刷新，刷新是一行一行进行的，由</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自动完成</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0"/>
              </a:spcBef>
            </a:pPr>
            <a:r>
              <a:rPr lang="en-US" altLang="zh-CN" sz="2000" b="1" dirty="0">
                <a:latin typeface="楷体" pitchFamily="49" charset="-122"/>
                <a:ea typeface="楷体" pitchFamily="49" charset="-122"/>
              </a:rPr>
              <a:t>DRAM</a:t>
            </a:r>
            <a:r>
              <a:rPr lang="zh-CN" altLang="en-US" sz="2000" b="1" dirty="0">
                <a:latin typeface="楷体" pitchFamily="49" charset="-122"/>
                <a:ea typeface="楷体" pitchFamily="49" charset="-122"/>
              </a:rPr>
              <a:t>刷新方法</a:t>
            </a:r>
            <a:endParaRPr lang="en-US" altLang="zh-CN" sz="2000" b="1" dirty="0">
              <a:latin typeface="楷体" pitchFamily="49" charset="-122"/>
              <a:ea typeface="楷体" pitchFamily="49" charset="-122"/>
            </a:endParaRPr>
          </a:p>
          <a:p>
            <a:pPr lvl="1" eaLnBrk="1" hangingPunct="1">
              <a:lnSpc>
                <a:spcPct val="125000"/>
              </a:lnSpc>
              <a:spcBef>
                <a:spcPts val="0"/>
              </a:spcBef>
            </a:pPr>
            <a:r>
              <a:rPr lang="zh-CN" altLang="en-US" sz="2000" b="1" dirty="0">
                <a:latin typeface="楷体" pitchFamily="49" charset="-122"/>
                <a:ea typeface="楷体" pitchFamily="49" charset="-122"/>
              </a:rPr>
              <a:t>集中刷新：在最大刷新间隔时间内，集中安排一段时间进行刷新</a:t>
            </a:r>
            <a:endParaRPr lang="en-US" altLang="zh-CN" sz="2000" b="1" dirty="0">
              <a:latin typeface="楷体" pitchFamily="49" charset="-122"/>
              <a:ea typeface="楷体" pitchFamily="49" charset="-122"/>
            </a:endParaRPr>
          </a:p>
          <a:p>
            <a:pPr lvl="1" eaLnBrk="1" hangingPunct="1">
              <a:lnSpc>
                <a:spcPct val="125000"/>
              </a:lnSpc>
              <a:spcBef>
                <a:spcPts val="0"/>
              </a:spcBef>
            </a:pPr>
            <a:r>
              <a:rPr lang="zh-CN" altLang="en-US" sz="2000" b="1" dirty="0">
                <a:latin typeface="楷体" pitchFamily="49" charset="-122"/>
                <a:ea typeface="楷体" pitchFamily="49" charset="-122"/>
              </a:rPr>
              <a:t>分散刷新：在每个读</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写周期之后插入一个刷新周期，无</a:t>
            </a:r>
            <a:r>
              <a:rPr lang="en-US" altLang="zh-CN" sz="2000" b="1" dirty="0">
                <a:latin typeface="楷体" pitchFamily="49" charset="-122"/>
                <a:ea typeface="楷体" pitchFamily="49" charset="-122"/>
              </a:rPr>
              <a:t>CPU</a:t>
            </a:r>
            <a:r>
              <a:rPr lang="zh-CN" altLang="en-US" sz="2000" b="1" dirty="0">
                <a:latin typeface="楷体" pitchFamily="49" charset="-122"/>
                <a:ea typeface="楷体" pitchFamily="49" charset="-122"/>
              </a:rPr>
              <a:t>访存死时间</a:t>
            </a:r>
            <a:endParaRPr lang="en-US" altLang="zh-CN" sz="2000" b="1" dirty="0">
              <a:latin typeface="楷体" pitchFamily="49" charset="-122"/>
              <a:ea typeface="楷体" pitchFamily="49" charset="-122"/>
            </a:endParaRPr>
          </a:p>
          <a:p>
            <a:pPr lvl="1" eaLnBrk="1" hangingPunct="1">
              <a:lnSpc>
                <a:spcPct val="125000"/>
              </a:lnSpc>
              <a:spcBef>
                <a:spcPts val="0"/>
              </a:spcBef>
            </a:pPr>
            <a:r>
              <a:rPr lang="zh-CN" altLang="en-US" sz="2000" b="1" dirty="0">
                <a:latin typeface="楷体" pitchFamily="49" charset="-122"/>
                <a:ea typeface="楷体" pitchFamily="49" charset="-122"/>
              </a:rPr>
              <a:t>异步刷新：是集中式和分散式的折衷，在</a:t>
            </a:r>
            <a:r>
              <a:rPr lang="en-US" altLang="zh-CN" sz="2000" b="1" dirty="0">
                <a:latin typeface="楷体" pitchFamily="49" charset="-122"/>
                <a:ea typeface="楷体" pitchFamily="49" charset="-122"/>
              </a:rPr>
              <a:t>2ms</a:t>
            </a:r>
            <a:r>
              <a:rPr lang="zh-CN" altLang="en-US" sz="2000" b="1" dirty="0">
                <a:latin typeface="楷体" pitchFamily="49" charset="-122"/>
                <a:ea typeface="楷体" pitchFamily="49" charset="-122"/>
              </a:rPr>
              <a:t>内分散地把各行刷新一遍</a:t>
            </a:r>
          </a:p>
          <a:p>
            <a:pPr>
              <a:lnSpc>
                <a:spcPct val="125000"/>
              </a:lnSpc>
              <a:spcBef>
                <a:spcPts val="0"/>
              </a:spcBef>
            </a:pPr>
            <a:endParaRPr lang="en-US" altLang="zh-CN" sz="2000" b="1" dirty="0">
              <a:latin typeface="Times New Roman" pitchFamily="18" charset="0"/>
              <a:ea typeface="楷体" pitchFamily="49" charset="-122"/>
              <a:cs typeface="Times New Roman" pitchFamily="18" charset="0"/>
            </a:endParaRPr>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13</a:t>
            </a:fld>
            <a:endParaRPr lang="en-US" altLang="zh-CN" sz="1200"/>
          </a:p>
        </p:txBody>
      </p:sp>
    </p:spTree>
    <p:extLst>
      <p:ext uri="{BB962C8B-B14F-4D97-AF65-F5344CB8AC3E}">
        <p14:creationId xmlns:p14="http://schemas.microsoft.com/office/powerpoint/2010/main" val="4229122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第四章 存储器</a:t>
            </a:r>
          </a:p>
        </p:txBody>
      </p:sp>
      <p:sp>
        <p:nvSpPr>
          <p:cNvPr id="3" name="内容占位符 2"/>
          <p:cNvSpPr>
            <a:spLocks noGrp="1"/>
          </p:cNvSpPr>
          <p:nvPr>
            <p:ph idx="1"/>
          </p:nvPr>
        </p:nvSpPr>
        <p:spPr/>
        <p:txBody>
          <a:bodyPr/>
          <a:lstStyle/>
          <a:p>
            <a:pPr>
              <a:lnSpc>
                <a:spcPct val="125000"/>
              </a:lnSpc>
              <a:spcBef>
                <a:spcPts val="600"/>
              </a:spcBef>
            </a:pPr>
            <a:r>
              <a:rPr lang="zh-CN" altLang="en-US" sz="2000" b="1" dirty="0">
                <a:latin typeface="Times New Roman" pitchFamily="18" charset="0"/>
                <a:ea typeface="楷体" pitchFamily="49" charset="-122"/>
                <a:cs typeface="Times New Roman" pitchFamily="18" charset="0"/>
              </a:rPr>
              <a:t>存储器带宽：在单位时间中存储器传输数据的速率。</a:t>
            </a:r>
            <a:endParaRPr lang="en-US" altLang="zh-CN" sz="2000" b="1" dirty="0">
              <a:latin typeface="Times New Roman" pitchFamily="18" charset="0"/>
              <a:ea typeface="楷体" pitchFamily="49" charset="-122"/>
              <a:cs typeface="Times New Roman" pitchFamily="18" charset="0"/>
            </a:endParaRPr>
          </a:p>
          <a:p>
            <a:pPr>
              <a:lnSpc>
                <a:spcPct val="125000"/>
              </a:lnSpc>
              <a:spcBef>
                <a:spcPts val="600"/>
              </a:spcBef>
            </a:pPr>
            <a:r>
              <a:rPr lang="zh-CN" altLang="en-US" sz="2000" b="1" dirty="0">
                <a:latin typeface="Times New Roman" pitchFamily="18" charset="0"/>
                <a:ea typeface="楷体" pitchFamily="49" charset="-122"/>
                <a:cs typeface="Times New Roman" pitchFamily="18" charset="0"/>
              </a:rPr>
              <a:t>存储容量：一个存储器中可以容纳的存储单元总数。</a:t>
            </a:r>
          </a:p>
          <a:p>
            <a:pPr>
              <a:lnSpc>
                <a:spcPct val="125000"/>
              </a:lnSpc>
              <a:spcBef>
                <a:spcPts val="600"/>
              </a:spcBef>
            </a:pPr>
            <a:r>
              <a:rPr lang="zh-CN" altLang="en-US" sz="2000" b="1" dirty="0">
                <a:latin typeface="Times New Roman" pitchFamily="18" charset="0"/>
                <a:ea typeface="楷体" pitchFamily="49" charset="-122"/>
                <a:cs typeface="Times New Roman" pitchFamily="18" charset="0"/>
              </a:rPr>
              <a:t>存取时间：又称存储器访问时间，是指从启动一次存储器操作到完成该操作所经历的时间。</a:t>
            </a:r>
          </a:p>
          <a:p>
            <a:pPr>
              <a:lnSpc>
                <a:spcPct val="125000"/>
              </a:lnSpc>
              <a:spcBef>
                <a:spcPts val="600"/>
              </a:spcBef>
            </a:pPr>
            <a:r>
              <a:rPr lang="zh-CN" altLang="en-US" sz="2000" b="1" dirty="0">
                <a:latin typeface="Times New Roman" pitchFamily="18" charset="0"/>
                <a:ea typeface="楷体" pitchFamily="49" charset="-122"/>
                <a:cs typeface="Times New Roman" pitchFamily="18" charset="0"/>
              </a:rPr>
              <a:t>存取周期：是存储器指连续启动两次独立的存储器操作（如连续两次读操作）所需的最小间隔时间，通常存取周期大于存取时间。</a:t>
            </a:r>
            <a:endParaRPr lang="en-US" altLang="zh-CN" sz="2000" b="1" dirty="0">
              <a:latin typeface="Times New Roman" pitchFamily="18" charset="0"/>
              <a:ea typeface="楷体" pitchFamily="49" charset="-122"/>
              <a:cs typeface="Times New Roman" pitchFamily="18" charset="0"/>
            </a:endParaRPr>
          </a:p>
          <a:p>
            <a:pPr>
              <a:lnSpc>
                <a:spcPct val="125000"/>
              </a:lnSpc>
              <a:spcBef>
                <a:spcPts val="600"/>
              </a:spcBef>
            </a:pPr>
            <a:r>
              <a:rPr lang="zh-CN" altLang="en-US" sz="2000" b="1" dirty="0">
                <a:latin typeface="Times New Roman" pitchFamily="18" charset="0"/>
                <a:ea typeface="楷体" pitchFamily="49" charset="-122"/>
                <a:cs typeface="Times New Roman" pitchFamily="18" charset="0"/>
              </a:rPr>
              <a:t>存取周期和存取时间的主要区别是：</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存取时间仅为完成一次操作的时间，而存取周期不仅包含操作时间，还包含操作后线路的恢复时间。即：存取周期</a:t>
            </a:r>
            <a:r>
              <a:rPr lang="en-US" altLang="zh-CN" sz="2000" b="1" dirty="0">
                <a:latin typeface="Times New Roman" pitchFamily="18" charset="0"/>
                <a:ea typeface="楷体" pitchFamily="49" charset="-122"/>
                <a:cs typeface="Times New Roman" pitchFamily="18" charset="0"/>
              </a:rPr>
              <a:t>=</a:t>
            </a:r>
            <a:r>
              <a:rPr lang="zh-CN" altLang="en-US" sz="2000" b="1" dirty="0">
                <a:latin typeface="Times New Roman" pitchFamily="18" charset="0"/>
                <a:ea typeface="楷体" pitchFamily="49" charset="-122"/>
                <a:cs typeface="Times New Roman" pitchFamily="18" charset="0"/>
              </a:rPr>
              <a:t>存取时间</a:t>
            </a:r>
            <a:r>
              <a:rPr lang="en-US" altLang="zh-CN" sz="2000" b="1" dirty="0">
                <a:latin typeface="Times New Roman" pitchFamily="18" charset="0"/>
                <a:ea typeface="楷体" pitchFamily="49" charset="-122"/>
                <a:cs typeface="Times New Roman" pitchFamily="18" charset="0"/>
              </a:rPr>
              <a:t>+</a:t>
            </a:r>
            <a:r>
              <a:rPr lang="zh-CN" altLang="en-US" sz="2000" b="1" dirty="0">
                <a:latin typeface="Times New Roman" pitchFamily="18" charset="0"/>
                <a:ea typeface="楷体" pitchFamily="49" charset="-122"/>
                <a:cs typeface="Times New Roman" pitchFamily="18" charset="0"/>
              </a:rPr>
              <a:t>恢复时间</a:t>
            </a:r>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14</a:t>
            </a:fld>
            <a:endParaRPr lang="en-US" altLang="zh-CN" sz="1200"/>
          </a:p>
        </p:txBody>
      </p:sp>
    </p:spTree>
    <p:extLst>
      <p:ext uri="{BB962C8B-B14F-4D97-AF65-F5344CB8AC3E}">
        <p14:creationId xmlns:p14="http://schemas.microsoft.com/office/powerpoint/2010/main" val="2354179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6394C6EB-9177-4C09-BC1A-79AE9FEE1A60}" type="slidenum">
              <a:rPr lang="en-US" altLang="zh-CN" sz="1200" smtClean="0">
                <a:latin typeface="楷体_GB2312" pitchFamily="49" charset="-122"/>
                <a:ea typeface="楷体_GB2312" pitchFamily="49" charset="-122"/>
              </a:rPr>
              <a:pPr eaLnBrk="1" hangingPunct="1">
                <a:spcBef>
                  <a:spcPct val="0"/>
                </a:spcBef>
                <a:buClrTx/>
                <a:buFontTx/>
                <a:buNone/>
              </a:pPr>
              <a:t>15</a:t>
            </a:fld>
            <a:endParaRPr lang="en-US" altLang="zh-CN" sz="1200">
              <a:latin typeface="楷体_GB2312" pitchFamily="49" charset="-122"/>
              <a:ea typeface="楷体_GB2312" pitchFamily="49" charset="-122"/>
            </a:endParaRPr>
          </a:p>
        </p:txBody>
      </p:sp>
      <p:sp>
        <p:nvSpPr>
          <p:cNvPr id="20483" name="Rectangle 2"/>
          <p:cNvSpPr>
            <a:spLocks noGrp="1" noChangeArrowheads="1"/>
          </p:cNvSpPr>
          <p:nvPr>
            <p:ph type="title"/>
          </p:nvPr>
        </p:nvSpPr>
        <p:spPr/>
        <p:txBody>
          <a:bodyPr/>
          <a:lstStyle/>
          <a:p>
            <a:pPr eaLnBrk="1" hangingPunct="1"/>
            <a:r>
              <a:rPr lang="zh-CN" altLang="en-US" sz="3200"/>
              <a:t>第四章 存储器</a:t>
            </a:r>
          </a:p>
        </p:txBody>
      </p:sp>
      <p:sp>
        <p:nvSpPr>
          <p:cNvPr id="20484" name="Rectangle 3"/>
          <p:cNvSpPr>
            <a:spLocks noGrp="1" noChangeArrowheads="1"/>
          </p:cNvSpPr>
          <p:nvPr>
            <p:ph type="body" idx="1"/>
          </p:nvPr>
        </p:nvSpPr>
        <p:spPr/>
        <p:txBody>
          <a:bodyPr/>
          <a:lstStyle/>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程序局部性原理：是指程序在执行时呈现出局部性规律，即在一段时间内，整个程序的执行仅限于程序中的某一部分。相应地，执行所访问的存储空间也局限于某个内存区域。</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存储系统的层次结构和每个层次的作用</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存储系统可分为三个层次：</a:t>
            </a: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、主存</a:t>
            </a:r>
            <a:r>
              <a:rPr lang="zh-CN" altLang="en-US" sz="2000" b="1" dirty="0">
                <a:ea typeface="楷体" pitchFamily="49" charset="-122"/>
              </a:rPr>
              <a:t>、</a:t>
            </a:r>
            <a:r>
              <a:rPr lang="zh-CN" altLang="en-US" sz="2000" b="1" dirty="0">
                <a:latin typeface="Times New Roman" pitchFamily="18" charset="0"/>
                <a:ea typeface="楷体" pitchFamily="49" charset="-122"/>
                <a:cs typeface="Times New Roman" pitchFamily="18" charset="0"/>
              </a:rPr>
              <a:t>辅存</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zh-CN" altLang="zh-CN" sz="2000" b="1" dirty="0">
                <a:latin typeface="Times New Roman" pitchFamily="18" charset="0"/>
                <a:ea typeface="楷体" pitchFamily="49" charset="-122"/>
                <a:cs typeface="Times New Roman" pitchFamily="18" charset="0"/>
              </a:rPr>
              <a:t>在计算机</a:t>
            </a:r>
            <a:r>
              <a:rPr lang="zh-CN" altLang="en-US" sz="2000" b="1" dirty="0">
                <a:latin typeface="Times New Roman" pitchFamily="18" charset="0"/>
                <a:ea typeface="楷体" pitchFamily="49" charset="-122"/>
                <a:cs typeface="Times New Roman" pitchFamily="18" charset="0"/>
              </a:rPr>
              <a:t>系统</a:t>
            </a:r>
            <a:r>
              <a:rPr lang="zh-CN" altLang="zh-CN" sz="2000" b="1" dirty="0">
                <a:latin typeface="Times New Roman" pitchFamily="18" charset="0"/>
                <a:ea typeface="楷体" pitchFamily="49" charset="-122"/>
                <a:cs typeface="Times New Roman" pitchFamily="18" charset="0"/>
              </a:rPr>
              <a:t>中，主存是必不可少的</a:t>
            </a:r>
            <a:r>
              <a:rPr lang="zh-CN" altLang="en-US" sz="2000" b="1" dirty="0">
                <a:latin typeface="Times New Roman" pitchFamily="18" charset="0"/>
                <a:ea typeface="楷体" pitchFamily="49" charset="-122"/>
                <a:cs typeface="Times New Roman" pitchFamily="18" charset="0"/>
              </a:rPr>
              <a:t>部件</a:t>
            </a:r>
            <a:r>
              <a:rPr lang="zh-CN" altLang="zh-CN" sz="2000" b="1" dirty="0">
                <a:latin typeface="Times New Roman" pitchFamily="18" charset="0"/>
                <a:ea typeface="楷体" pitchFamily="49" charset="-122"/>
                <a:cs typeface="Times New Roman" pitchFamily="18" charset="0"/>
              </a:rPr>
              <a:t>，当前正在执行的程序和数据都必须放在主存中。</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en-US" altLang="zh-CN" sz="2000" b="1" dirty="0">
                <a:latin typeface="Times New Roman" pitchFamily="18" charset="0"/>
                <a:ea typeface="楷体" pitchFamily="49" charset="-122"/>
                <a:cs typeface="Times New Roman" pitchFamily="18" charset="0"/>
              </a:rPr>
              <a:t>Cache</a:t>
            </a:r>
            <a:r>
              <a:rPr lang="zh-CN" altLang="zh-CN" sz="2000" b="1" dirty="0">
                <a:latin typeface="Times New Roman" pitchFamily="18" charset="0"/>
                <a:ea typeface="楷体" pitchFamily="49" charset="-122"/>
                <a:cs typeface="Times New Roman" pitchFamily="18" charset="0"/>
              </a:rPr>
              <a:t>的引入，是为了解决速度与价格之间的矛盾，加快存储系统提供给</a:t>
            </a:r>
            <a:r>
              <a:rPr lang="en-US" altLang="zh-CN" sz="2000" b="1" dirty="0">
                <a:latin typeface="Times New Roman" pitchFamily="18" charset="0"/>
                <a:ea typeface="楷体" pitchFamily="49" charset="-122"/>
                <a:cs typeface="Times New Roman" pitchFamily="18" charset="0"/>
              </a:rPr>
              <a:t>CPU</a:t>
            </a:r>
            <a:r>
              <a:rPr lang="zh-CN" altLang="zh-CN" sz="2000" b="1" dirty="0">
                <a:latin typeface="Times New Roman" pitchFamily="18" charset="0"/>
                <a:ea typeface="楷体" pitchFamily="49" charset="-122"/>
                <a:cs typeface="Times New Roman" pitchFamily="18" charset="0"/>
              </a:rPr>
              <a:t>指令和数据的速度，让计算机拥有</a:t>
            </a:r>
            <a:r>
              <a:rPr lang="en-US" altLang="zh-CN" sz="2000" b="1" dirty="0">
                <a:latin typeface="Times New Roman" pitchFamily="18" charset="0"/>
                <a:ea typeface="楷体" pitchFamily="49" charset="-122"/>
                <a:cs typeface="Times New Roman" pitchFamily="18" charset="0"/>
              </a:rPr>
              <a:t>Cache</a:t>
            </a:r>
            <a:r>
              <a:rPr lang="zh-CN" altLang="zh-CN" sz="2000" b="1" dirty="0">
                <a:latin typeface="Times New Roman" pitchFamily="18" charset="0"/>
                <a:ea typeface="楷体" pitchFamily="49" charset="-122"/>
                <a:cs typeface="Times New Roman" pitchFamily="18" charset="0"/>
              </a:rPr>
              <a:t>的速度和主存的容量</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zh-CN" altLang="zh-CN" sz="2000" b="1" dirty="0">
                <a:latin typeface="Times New Roman" pitchFamily="18" charset="0"/>
                <a:ea typeface="楷体" pitchFamily="49" charset="-122"/>
                <a:cs typeface="Times New Roman" pitchFamily="18" charset="0"/>
              </a:rPr>
              <a:t>辅存的引入，是为了解决容量与价格之间的矛盾，用来存放大量暂时不用的程序和数据。</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ct val="0"/>
              </a:spcBef>
            </a:pPr>
            <a:endParaRPr lang="zh-CN" altLang="en-US" sz="2000" b="1" dirty="0">
              <a:latin typeface="楷体" pitchFamily="49" charset="-122"/>
              <a:ea typeface="楷体"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z="3200"/>
              <a:t>第四章 存储器</a:t>
            </a:r>
          </a:p>
        </p:txBody>
      </p:sp>
      <p:sp>
        <p:nvSpPr>
          <p:cNvPr id="3" name="内容占位符 2"/>
          <p:cNvSpPr>
            <a:spLocks noGrp="1"/>
          </p:cNvSpPr>
          <p:nvPr>
            <p:ph idx="1"/>
          </p:nvPr>
        </p:nvSpPr>
        <p:spPr/>
        <p:txBody>
          <a:bodyPr/>
          <a:lstStyle/>
          <a:p>
            <a:pPr>
              <a:lnSpc>
                <a:spcPct val="125000"/>
              </a:lnSpc>
              <a:spcBef>
                <a:spcPts val="600"/>
              </a:spcBef>
              <a:defRPr/>
            </a:pPr>
            <a:r>
              <a:rPr lang="zh-CN" altLang="en-US" sz="2000" b="1" dirty="0">
                <a:latin typeface="Times New Roman" pitchFamily="18" charset="0"/>
                <a:ea typeface="楷体" pitchFamily="49" charset="-122"/>
                <a:cs typeface="Times New Roman" pitchFamily="18" charset="0"/>
              </a:rPr>
              <a:t>存储器容量扩展的三种方法：位扩展、字扩展、字位扩展</a:t>
            </a:r>
            <a:endParaRPr lang="en-US" altLang="zh-CN" sz="2000" b="1" dirty="0">
              <a:latin typeface="Times New Roman" pitchFamily="18" charset="0"/>
              <a:ea typeface="楷体" pitchFamily="49" charset="-122"/>
              <a:cs typeface="Times New Roman" pitchFamily="18" charset="0"/>
            </a:endParaRPr>
          </a:p>
          <a:p>
            <a:pPr>
              <a:lnSpc>
                <a:spcPct val="125000"/>
              </a:lnSpc>
              <a:spcBef>
                <a:spcPts val="600"/>
              </a:spcBef>
              <a:defRPr/>
            </a:pPr>
            <a:r>
              <a:rPr lang="zh-CN" altLang="en-US" sz="2000" b="1" dirty="0">
                <a:latin typeface="Times New Roman" pitchFamily="18" charset="0"/>
                <a:ea typeface="楷体" pitchFamily="49" charset="-122"/>
                <a:cs typeface="Times New Roman" pitchFamily="18" charset="0"/>
              </a:rPr>
              <a:t>主存储器与</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的连</a:t>
            </a:r>
            <a:r>
              <a:rPr lang="zh-CN" altLang="en-US" sz="2000" b="1" dirty="0">
                <a:ea typeface="楷体" pitchFamily="49" charset="-122"/>
              </a:rPr>
              <a:t>接：地址线、数据线、控制线</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defRPr/>
            </a:pPr>
            <a:r>
              <a:rPr lang="en-US" altLang="zh-CN" sz="2000" b="1" dirty="0">
                <a:latin typeface="Times New Roman" pitchFamily="18" charset="0"/>
                <a:ea typeface="楷体" pitchFamily="49" charset="-122"/>
                <a:cs typeface="Times New Roman" pitchFamily="18" charset="0"/>
              </a:rPr>
              <a:t>1 </a:t>
            </a:r>
            <a:r>
              <a:rPr lang="zh-CN" altLang="en-US" sz="2000" b="1" dirty="0">
                <a:latin typeface="Times New Roman" pitchFamily="18" charset="0"/>
                <a:ea typeface="楷体" pitchFamily="49" charset="-122"/>
                <a:cs typeface="Times New Roman" pitchFamily="18" charset="0"/>
              </a:rPr>
              <a:t>根据</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芯片提供的地址线数目，确定</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访存的地址范围，并写出相应的二进制地址码；</a:t>
            </a:r>
          </a:p>
          <a:p>
            <a:pPr lvl="1">
              <a:lnSpc>
                <a:spcPct val="125000"/>
              </a:lnSpc>
              <a:spcBef>
                <a:spcPts val="600"/>
              </a:spcBef>
              <a:defRPr/>
            </a:pPr>
            <a:r>
              <a:rPr lang="en-US" altLang="zh-CN" sz="2000" b="1" dirty="0">
                <a:latin typeface="Times New Roman" pitchFamily="18" charset="0"/>
                <a:ea typeface="楷体" pitchFamily="49" charset="-122"/>
                <a:cs typeface="Times New Roman" pitchFamily="18" charset="0"/>
              </a:rPr>
              <a:t>2 </a:t>
            </a:r>
            <a:r>
              <a:rPr lang="zh-CN" altLang="en-US" sz="2000" b="1" dirty="0">
                <a:latin typeface="Times New Roman" pitchFamily="18" charset="0"/>
                <a:ea typeface="楷体" pitchFamily="49" charset="-122"/>
                <a:cs typeface="Times New Roman" pitchFamily="18" charset="0"/>
              </a:rPr>
              <a:t>根据地址范围，确定各种类型存储器芯片的数目和扩展方法；</a:t>
            </a:r>
          </a:p>
          <a:p>
            <a:pPr lvl="1">
              <a:lnSpc>
                <a:spcPct val="125000"/>
              </a:lnSpc>
              <a:spcBef>
                <a:spcPts val="600"/>
              </a:spcBef>
              <a:defRPr/>
            </a:pPr>
            <a:r>
              <a:rPr lang="en-US" altLang="zh-CN" sz="2000" b="1" dirty="0">
                <a:latin typeface="Times New Roman" pitchFamily="18" charset="0"/>
                <a:ea typeface="楷体" pitchFamily="49" charset="-122"/>
                <a:cs typeface="Times New Roman" pitchFamily="18" charset="0"/>
              </a:rPr>
              <a:t>3 </a:t>
            </a:r>
            <a:r>
              <a:rPr lang="zh-CN" altLang="en-US" sz="2000" b="1" dirty="0">
                <a:latin typeface="Times New Roman" pitchFamily="18" charset="0"/>
                <a:ea typeface="楷体" pitchFamily="49" charset="-122"/>
                <a:cs typeface="Times New Roman" pitchFamily="18" charset="0"/>
              </a:rPr>
              <a:t>分配</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地址线。</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地址线的低位（数量＝存储芯片的地址线数量）直接连接存储芯片的地址线；</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高位地址线皆参与形成存储芯片的片选信号；</a:t>
            </a:r>
          </a:p>
          <a:p>
            <a:pPr lvl="1">
              <a:lnSpc>
                <a:spcPct val="125000"/>
              </a:lnSpc>
              <a:spcBef>
                <a:spcPts val="600"/>
              </a:spcBef>
              <a:defRPr/>
            </a:pPr>
            <a:r>
              <a:rPr lang="en-US" altLang="zh-CN" sz="2000" b="1" dirty="0">
                <a:latin typeface="Times New Roman" pitchFamily="18" charset="0"/>
                <a:ea typeface="楷体" pitchFamily="49" charset="-122"/>
                <a:cs typeface="Times New Roman" pitchFamily="18" charset="0"/>
              </a:rPr>
              <a:t>4 </a:t>
            </a:r>
            <a:r>
              <a:rPr lang="zh-CN" altLang="en-US" sz="2000" b="1" dirty="0">
                <a:latin typeface="Times New Roman" pitchFamily="18" charset="0"/>
                <a:ea typeface="楷体" pitchFamily="49" charset="-122"/>
                <a:cs typeface="Times New Roman" pitchFamily="18" charset="0"/>
              </a:rPr>
              <a:t>连接数据线、</a:t>
            </a:r>
            <a:r>
              <a:rPr lang="en-US" altLang="zh-CN" sz="2000" b="1" dirty="0">
                <a:latin typeface="Times New Roman" pitchFamily="18" charset="0"/>
                <a:ea typeface="楷体" pitchFamily="49" charset="-122"/>
                <a:cs typeface="Times New Roman" pitchFamily="18" charset="0"/>
              </a:rPr>
              <a:t>R/W#</a:t>
            </a:r>
            <a:r>
              <a:rPr lang="zh-CN" altLang="en-US" sz="2000" b="1" dirty="0">
                <a:latin typeface="Times New Roman" pitchFamily="18" charset="0"/>
                <a:ea typeface="楷体" pitchFamily="49" charset="-122"/>
                <a:cs typeface="Times New Roman" pitchFamily="18" charset="0"/>
              </a:rPr>
              <a:t>等其他信号线，</a:t>
            </a:r>
            <a:r>
              <a:rPr lang="en-US" altLang="zh-CN" sz="2000" b="1" dirty="0">
                <a:latin typeface="Times New Roman" pitchFamily="18" charset="0"/>
                <a:ea typeface="楷体" pitchFamily="49" charset="-122"/>
                <a:cs typeface="Times New Roman" pitchFamily="18" charset="0"/>
              </a:rPr>
              <a:t>MREQ#</a:t>
            </a:r>
            <a:r>
              <a:rPr lang="zh-CN" altLang="en-US" sz="2000" b="1" dirty="0">
                <a:latin typeface="Times New Roman" pitchFamily="18" charset="0"/>
                <a:ea typeface="楷体" pitchFamily="49" charset="-122"/>
                <a:cs typeface="Times New Roman" pitchFamily="18" charset="0"/>
              </a:rPr>
              <a:t>信号一般可用作地址译码器的使能信号。</a:t>
            </a:r>
          </a:p>
          <a:p>
            <a:pPr lvl="1">
              <a:lnSpc>
                <a:spcPct val="125000"/>
              </a:lnSpc>
              <a:spcBef>
                <a:spcPts val="0"/>
              </a:spcBef>
              <a:defRPr/>
            </a:pPr>
            <a:endParaRPr lang="zh-CN" altLang="en-US" sz="2000" b="1" dirty="0">
              <a:latin typeface="楷体" pitchFamily="49" charset="-122"/>
              <a:ea typeface="楷体" pitchFamily="49" charset="-122"/>
            </a:endParaRPr>
          </a:p>
          <a:p>
            <a:pPr lvl="1">
              <a:lnSpc>
                <a:spcPct val="125000"/>
              </a:lnSpc>
              <a:spcBef>
                <a:spcPts val="0"/>
              </a:spcBef>
              <a:defRPr/>
            </a:pPr>
            <a:endParaRPr lang="zh-CN" altLang="en-US" sz="2400" b="1" dirty="0">
              <a:latin typeface="楷体" pitchFamily="49" charset="-122"/>
              <a:ea typeface="楷体" pitchFamily="49" charset="-122"/>
              <a:cs typeface="+mn-cs"/>
            </a:endParaRPr>
          </a:p>
          <a:p>
            <a:pPr lvl="1">
              <a:defRPr/>
            </a:pPr>
            <a:endParaRPr lang="zh-CN" altLang="en-US" sz="2400" b="1" dirty="0">
              <a:latin typeface="楷体" pitchFamily="49" charset="-122"/>
              <a:ea typeface="楷体" pitchFamily="49" charset="-122"/>
              <a:cs typeface="+mn-cs"/>
            </a:endParaRPr>
          </a:p>
        </p:txBody>
      </p:sp>
      <p:sp>
        <p:nvSpPr>
          <p:cNvPr id="26628"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78B35ADB-CA30-4F49-8DA5-A9E8C6664D2B}" type="slidenum">
              <a:rPr kumimoji="0" lang="en-US" altLang="zh-CN" sz="1200" b="0" smtClean="0">
                <a:latin typeface="楷体_GB2312" pitchFamily="49" charset="-122"/>
              </a:rPr>
              <a:pPr eaLnBrk="1" hangingPunct="1"/>
              <a:t>16</a:t>
            </a:fld>
            <a:endParaRPr kumimoji="0" lang="en-US" altLang="zh-CN" sz="1200" b="0">
              <a:latin typeface="楷体_GB2312"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z="3200"/>
              <a:t>第四章 存储器</a:t>
            </a:r>
          </a:p>
        </p:txBody>
      </p:sp>
      <p:sp>
        <p:nvSpPr>
          <p:cNvPr id="28675" name="内容占位符 2"/>
          <p:cNvSpPr>
            <a:spLocks noGrp="1"/>
          </p:cNvSpPr>
          <p:nvPr>
            <p:ph idx="1"/>
          </p:nvPr>
        </p:nvSpPr>
        <p:spPr/>
        <p:txBody>
          <a:bodyPr/>
          <a:lstStyle/>
          <a:p>
            <a:pPr>
              <a:lnSpc>
                <a:spcPct val="125000"/>
              </a:lnSpc>
              <a:spcBef>
                <a:spcPts val="600"/>
              </a:spcBef>
            </a:pPr>
            <a:r>
              <a:rPr lang="zh-CN" altLang="zh-CN" sz="2000" b="1" dirty="0">
                <a:latin typeface="楷体" pitchFamily="49" charset="-122"/>
                <a:ea typeface="楷体" pitchFamily="49" charset="-122"/>
              </a:rPr>
              <a:t>存储器字扩展一般采用高位交叉编址，</a:t>
            </a:r>
            <a:r>
              <a:rPr lang="zh-CN" altLang="en-US" sz="2000" b="1" dirty="0">
                <a:latin typeface="楷体" pitchFamily="49" charset="-122"/>
                <a:ea typeface="楷体" pitchFamily="49" charset="-122"/>
              </a:rPr>
              <a:t>顺序存储</a:t>
            </a:r>
            <a:r>
              <a:rPr lang="en-US" altLang="zh-CN" sz="2000" b="1" dirty="0">
                <a:latin typeface="楷体" pitchFamily="49" charset="-122"/>
                <a:ea typeface="楷体" pitchFamily="49" charset="-122"/>
              </a:rPr>
              <a:t>,</a:t>
            </a:r>
            <a:r>
              <a:rPr lang="zh-CN" altLang="zh-CN" sz="2000" b="1" dirty="0">
                <a:latin typeface="楷体" pitchFamily="49" charset="-122"/>
                <a:ea typeface="楷体" pitchFamily="49" charset="-122"/>
              </a:rPr>
              <a:t>其优点是一个存储体内的地址是连续的，有利于存储器的扩充。</a:t>
            </a:r>
            <a:endParaRPr lang="en-US" altLang="zh-CN" sz="2000" b="1" dirty="0">
              <a:latin typeface="楷体" pitchFamily="49" charset="-122"/>
              <a:ea typeface="楷体" pitchFamily="49" charset="-122"/>
            </a:endParaRPr>
          </a:p>
          <a:p>
            <a:pPr>
              <a:lnSpc>
                <a:spcPct val="125000"/>
              </a:lnSpc>
              <a:spcBef>
                <a:spcPts val="600"/>
              </a:spcBef>
            </a:pPr>
            <a:r>
              <a:rPr lang="zh-CN" altLang="zh-CN" sz="2000" b="1" dirty="0">
                <a:latin typeface="楷体" pitchFamily="49" charset="-122"/>
                <a:ea typeface="楷体" pitchFamily="49" charset="-122"/>
              </a:rPr>
              <a:t>存储器字扩展还可以采用低位交叉编址，</a:t>
            </a:r>
            <a:r>
              <a:rPr lang="zh-CN" altLang="en-US" sz="2000" b="1" dirty="0">
                <a:latin typeface="楷体" pitchFamily="49" charset="-122"/>
                <a:ea typeface="楷体" pitchFamily="49" charset="-122"/>
              </a:rPr>
              <a:t>交叉存储</a:t>
            </a:r>
            <a:r>
              <a:rPr lang="en-US" altLang="zh-CN" sz="2000" b="1" dirty="0">
                <a:latin typeface="楷体" pitchFamily="49" charset="-122"/>
                <a:ea typeface="楷体" pitchFamily="49" charset="-122"/>
              </a:rPr>
              <a:t>,</a:t>
            </a:r>
            <a:r>
              <a:rPr lang="zh-CN" altLang="zh-CN" sz="2000" b="1" dirty="0">
                <a:latin typeface="楷体" pitchFamily="49" charset="-122"/>
                <a:ea typeface="楷体" pitchFamily="49" charset="-122"/>
              </a:rPr>
              <a:t>其优点是可以使连续地址的字分布于不同的模块中，从而可对这些字并行访问，提高访存速度。</a:t>
            </a:r>
            <a:endParaRPr lang="en-US" altLang="zh-CN" sz="2000" b="1" dirty="0">
              <a:latin typeface="楷体" pitchFamily="49" charset="-122"/>
              <a:ea typeface="楷体" pitchFamily="49" charset="-122"/>
            </a:endParaRPr>
          </a:p>
          <a:p>
            <a:pPr>
              <a:lnSpc>
                <a:spcPct val="125000"/>
              </a:lnSpc>
              <a:spcBef>
                <a:spcPts val="600"/>
              </a:spcBef>
            </a:pPr>
            <a:endParaRPr lang="zh-CN" altLang="en-US" sz="2000" b="1" dirty="0">
              <a:latin typeface="楷体" pitchFamily="49" charset="-122"/>
              <a:ea typeface="楷体" pitchFamily="49" charset="-122"/>
            </a:endParaRPr>
          </a:p>
          <a:p>
            <a:endParaRPr lang="en-US" altLang="zh-CN" sz="2400" b="1" dirty="0">
              <a:latin typeface="楷体" pitchFamily="49" charset="-122"/>
              <a:ea typeface="楷体" pitchFamily="49" charset="-122"/>
            </a:endParaRPr>
          </a:p>
        </p:txBody>
      </p:sp>
      <p:sp>
        <p:nvSpPr>
          <p:cNvPr id="28676"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3BAD6270-C531-4D98-B655-3254AA609386}" type="slidenum">
              <a:rPr kumimoji="0" lang="en-US" altLang="zh-CN" sz="1200" b="0" smtClean="0">
                <a:latin typeface="楷体_GB2312" pitchFamily="49" charset="-122"/>
              </a:rPr>
              <a:pPr eaLnBrk="1" hangingPunct="1"/>
              <a:t>17</a:t>
            </a:fld>
            <a:endParaRPr kumimoji="0" lang="en-US" altLang="zh-CN" sz="1200" b="0">
              <a:latin typeface="楷体_GB2312"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4280386022"/>
              </p:ext>
            </p:extLst>
          </p:nvPr>
        </p:nvGraphicFramePr>
        <p:xfrm>
          <a:off x="551889" y="3356992"/>
          <a:ext cx="3948103" cy="3024336"/>
        </p:xfrm>
        <a:graphic>
          <a:graphicData uri="http://schemas.openxmlformats.org/presentationml/2006/ole">
            <mc:AlternateContent xmlns:mc="http://schemas.openxmlformats.org/markup-compatibility/2006">
              <mc:Choice xmlns:v="urn:schemas-microsoft-com:vml" Requires="v">
                <p:oleObj spid="_x0000_s91696" name="位图图像" r:id="rId3" imgW="4847619" imgH="3715269" progId="PBrush">
                  <p:embed/>
                </p:oleObj>
              </mc:Choice>
              <mc:Fallback>
                <p:oleObj name="位图图像" r:id="rId3" imgW="4847619" imgH="3715269"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89" y="3356992"/>
                        <a:ext cx="3948103" cy="3024336"/>
                      </a:xfrm>
                      <a:prstGeom prst="rect">
                        <a:avLst/>
                      </a:prstGeom>
                      <a:solidFill>
                        <a:schemeClr val="accent2"/>
                      </a:solidFill>
                      <a:ln>
                        <a:noFill/>
                      </a:ln>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046324999"/>
              </p:ext>
            </p:extLst>
          </p:nvPr>
        </p:nvGraphicFramePr>
        <p:xfrm>
          <a:off x="4644008" y="3356992"/>
          <a:ext cx="3972221" cy="3024336"/>
        </p:xfrm>
        <a:graphic>
          <a:graphicData uri="http://schemas.openxmlformats.org/presentationml/2006/ole">
            <mc:AlternateContent xmlns:mc="http://schemas.openxmlformats.org/markup-compatibility/2006">
              <mc:Choice xmlns:v="urn:schemas-microsoft-com:vml" Requires="v">
                <p:oleObj spid="_x0000_s91697" name="位图图像" r:id="rId5" imgW="4753639" imgH="3619048" progId="PBrush">
                  <p:embed/>
                </p:oleObj>
              </mc:Choice>
              <mc:Fallback>
                <p:oleObj name="位图图像" r:id="rId5" imgW="4753639" imgH="3619048"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008" y="3356992"/>
                        <a:ext cx="3972221" cy="302433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227241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Text Box 2"/>
          <p:cNvSpPr txBox="1">
            <a:spLocks noChangeArrowheads="1"/>
          </p:cNvSpPr>
          <p:nvPr/>
        </p:nvSpPr>
        <p:spPr bwMode="auto">
          <a:xfrm>
            <a:off x="0" y="260350"/>
            <a:ext cx="52244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Aft>
                <a:spcPct val="0"/>
              </a:spcAft>
              <a:buClrTx/>
            </a:pPr>
            <a:r>
              <a:rPr lang="en-US" altLang="zh-CN" sz="3200">
                <a:solidFill>
                  <a:srgbClr val="000000"/>
                </a:solidFill>
                <a:latin typeface="Times New Roman" pitchFamily="18" charset="0"/>
              </a:rPr>
              <a:t> </a:t>
            </a:r>
            <a:r>
              <a:rPr lang="en-US" altLang="zh-CN" sz="3600">
                <a:solidFill>
                  <a:srgbClr val="000000"/>
                </a:solidFill>
                <a:latin typeface="Times New Roman" pitchFamily="18" charset="0"/>
              </a:rPr>
              <a:t>2. </a:t>
            </a:r>
            <a:r>
              <a:rPr lang="zh-CN" altLang="en-US" sz="3600">
                <a:solidFill>
                  <a:srgbClr val="000000"/>
                </a:solidFill>
                <a:latin typeface="Times New Roman" pitchFamily="18" charset="0"/>
              </a:rPr>
              <a:t>存储器与 </a:t>
            </a:r>
            <a:r>
              <a:rPr lang="en-US" altLang="zh-CN" sz="3600">
                <a:solidFill>
                  <a:srgbClr val="000000"/>
                </a:solidFill>
                <a:latin typeface="Times New Roman" pitchFamily="18" charset="0"/>
              </a:rPr>
              <a:t>CPU </a:t>
            </a:r>
            <a:r>
              <a:rPr lang="zh-CN" altLang="en-US" sz="3600">
                <a:solidFill>
                  <a:srgbClr val="000000"/>
                </a:solidFill>
                <a:latin typeface="Times New Roman" pitchFamily="18" charset="0"/>
              </a:rPr>
              <a:t>的连接</a:t>
            </a:r>
            <a:r>
              <a:rPr lang="zh-CN" altLang="en-US" sz="3200">
                <a:solidFill>
                  <a:srgbClr val="000000"/>
                </a:solidFill>
                <a:latin typeface="Times New Roman" pitchFamily="18" charset="0"/>
              </a:rPr>
              <a:t> </a:t>
            </a:r>
          </a:p>
        </p:txBody>
      </p:sp>
      <p:sp>
        <p:nvSpPr>
          <p:cNvPr id="103427" name="Text Box 3"/>
          <p:cNvSpPr txBox="1">
            <a:spLocks noChangeArrowheads="1"/>
          </p:cNvSpPr>
          <p:nvPr/>
        </p:nvSpPr>
        <p:spPr bwMode="auto">
          <a:xfrm>
            <a:off x="539750" y="1268413"/>
            <a:ext cx="5867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Bef>
                <a:spcPct val="50000"/>
              </a:spcBef>
              <a:spcAft>
                <a:spcPct val="0"/>
              </a:spcAft>
              <a:buClrTx/>
            </a:pPr>
            <a:r>
              <a:rPr lang="en-US" altLang="zh-CN" sz="3200">
                <a:solidFill>
                  <a:srgbClr val="000000"/>
                </a:solidFill>
                <a:latin typeface="Times New Roman" pitchFamily="18" charset="0"/>
              </a:rPr>
              <a:t>(1) </a:t>
            </a:r>
            <a:r>
              <a:rPr lang="zh-CN" altLang="en-US" sz="3200">
                <a:solidFill>
                  <a:srgbClr val="000000"/>
                </a:solidFill>
                <a:latin typeface="Times New Roman" pitchFamily="18" charset="0"/>
              </a:rPr>
              <a:t>地址线的连接</a:t>
            </a:r>
          </a:p>
        </p:txBody>
      </p:sp>
      <p:sp>
        <p:nvSpPr>
          <p:cNvPr id="103428" name="Text Box 4"/>
          <p:cNvSpPr txBox="1">
            <a:spLocks noChangeArrowheads="1"/>
          </p:cNvSpPr>
          <p:nvPr/>
        </p:nvSpPr>
        <p:spPr bwMode="auto">
          <a:xfrm>
            <a:off x="468313" y="4149725"/>
            <a:ext cx="5867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Bef>
                <a:spcPct val="50000"/>
              </a:spcBef>
              <a:spcAft>
                <a:spcPct val="0"/>
              </a:spcAft>
              <a:buClrTx/>
            </a:pPr>
            <a:r>
              <a:rPr lang="en-US" altLang="zh-CN" sz="3200">
                <a:solidFill>
                  <a:srgbClr val="000000"/>
                </a:solidFill>
                <a:latin typeface="Times New Roman" pitchFamily="18" charset="0"/>
              </a:rPr>
              <a:t>(2) </a:t>
            </a:r>
            <a:r>
              <a:rPr lang="zh-CN" altLang="en-US" sz="3200">
                <a:solidFill>
                  <a:srgbClr val="000000"/>
                </a:solidFill>
                <a:latin typeface="Times New Roman" pitchFamily="18" charset="0"/>
              </a:rPr>
              <a:t>数据线的连接</a:t>
            </a:r>
          </a:p>
        </p:txBody>
      </p:sp>
      <p:sp>
        <p:nvSpPr>
          <p:cNvPr id="103429" name="Rectangle 5"/>
          <p:cNvSpPr>
            <a:spLocks noChangeArrowheads="1"/>
          </p:cNvSpPr>
          <p:nvPr/>
        </p:nvSpPr>
        <p:spPr bwMode="auto">
          <a:xfrm>
            <a:off x="7696200" y="152400"/>
            <a:ext cx="1143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100000"/>
              </a:lnSpc>
              <a:spcAft>
                <a:spcPct val="0"/>
              </a:spcAft>
              <a:buClrTx/>
              <a:defRPr/>
            </a:pPr>
            <a:r>
              <a:rPr lang="en-US" altLang="zh-CN" sz="4400">
                <a:solidFill>
                  <a:srgbClr val="DF7A0B"/>
                </a:solidFill>
                <a:effectLst>
                  <a:outerShdw blurRad="38100" dist="38100" dir="2700000" algn="tl">
                    <a:srgbClr val="C0C0C0"/>
                  </a:outerShdw>
                </a:effectLst>
                <a:latin typeface="Arial" charset="0"/>
                <a:ea typeface="宋体" pitchFamily="2" charset="-122"/>
              </a:rPr>
              <a:t>4.2</a:t>
            </a:r>
          </a:p>
        </p:txBody>
      </p:sp>
      <p:sp>
        <p:nvSpPr>
          <p:cNvPr id="103430" name="Rectangle 6"/>
          <p:cNvSpPr>
            <a:spLocks noChangeArrowheads="1"/>
          </p:cNvSpPr>
          <p:nvPr/>
        </p:nvSpPr>
        <p:spPr bwMode="auto">
          <a:xfrm>
            <a:off x="107950" y="1916113"/>
            <a:ext cx="91440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Aft>
                <a:spcPct val="0"/>
              </a:spcAft>
              <a:buClrTx/>
              <a:defRPr/>
            </a:pPr>
            <a:r>
              <a:rPr kumimoji="0" lang="en-US" altLang="zh-CN" sz="2800" dirty="0">
                <a:solidFill>
                  <a:srgbClr val="000000"/>
                </a:solidFill>
                <a:effectLst>
                  <a:outerShdw blurRad="38100" dist="38100" dir="2700000" algn="tl">
                    <a:srgbClr val="C0C0C0"/>
                  </a:outerShdw>
                </a:effectLst>
                <a:latin typeface="楷体_GB2312" pitchFamily="49" charset="-122"/>
              </a:rPr>
              <a:t>    </a:t>
            </a:r>
            <a:r>
              <a:rPr kumimoji="0" lang="zh-CN" altLang="en-US" sz="2800" dirty="0">
                <a:solidFill>
                  <a:srgbClr val="000000"/>
                </a:solidFill>
                <a:effectLst>
                  <a:outerShdw blurRad="38100" dist="38100" dir="2700000" algn="tl">
                    <a:srgbClr val="C0C0C0"/>
                  </a:outerShdw>
                </a:effectLst>
                <a:latin typeface="楷体_GB2312" pitchFamily="49" charset="-122"/>
              </a:rPr>
              <a:t>存储芯片容量不同，其地址线数不同。</a:t>
            </a:r>
            <a:endParaRPr kumimoji="0" lang="en-US" altLang="zh-CN" sz="2800" dirty="0">
              <a:solidFill>
                <a:srgbClr val="000000"/>
              </a:solidFill>
              <a:effectLst>
                <a:outerShdw blurRad="38100" dist="38100" dir="2700000" algn="tl">
                  <a:srgbClr val="C0C0C0"/>
                </a:outerShdw>
              </a:effectLst>
              <a:latin typeface="楷体_GB2312" pitchFamily="49" charset="-122"/>
            </a:endParaRPr>
          </a:p>
          <a:p>
            <a:pPr>
              <a:lnSpc>
                <a:spcPct val="100000"/>
              </a:lnSpc>
              <a:spcAft>
                <a:spcPct val="0"/>
              </a:spcAft>
              <a:buClrTx/>
              <a:defRPr/>
            </a:pPr>
            <a:r>
              <a:rPr kumimoji="0" lang="en-US" altLang="zh-CN" sz="2800" dirty="0">
                <a:solidFill>
                  <a:srgbClr val="000000"/>
                </a:solidFill>
                <a:effectLst>
                  <a:outerShdw blurRad="38100" dist="38100" dir="2700000" algn="tl">
                    <a:srgbClr val="C0C0C0"/>
                  </a:outerShdw>
                </a:effectLst>
                <a:latin typeface="楷体_GB2312" pitchFamily="49" charset="-122"/>
              </a:rPr>
              <a:t>    CPU</a:t>
            </a:r>
            <a:r>
              <a:rPr kumimoji="0" lang="zh-CN" altLang="en-US" sz="2800" dirty="0">
                <a:solidFill>
                  <a:srgbClr val="000000"/>
                </a:solidFill>
                <a:effectLst>
                  <a:outerShdw blurRad="38100" dist="38100" dir="2700000" algn="tl">
                    <a:srgbClr val="C0C0C0"/>
                  </a:outerShdw>
                </a:effectLst>
                <a:latin typeface="楷体_GB2312" pitchFamily="49" charset="-122"/>
              </a:rPr>
              <a:t>的地址线数往往比存储芯片的地址线数要</a:t>
            </a:r>
            <a:r>
              <a:rPr kumimoji="0" lang="zh-CN" altLang="en-US" sz="2800" dirty="0">
                <a:solidFill>
                  <a:srgbClr val="0000FF"/>
                </a:solidFill>
                <a:effectLst>
                  <a:outerShdw blurRad="38100" dist="38100" dir="2700000" algn="tl">
                    <a:srgbClr val="C0C0C0"/>
                  </a:outerShdw>
                </a:effectLst>
                <a:latin typeface="楷体_GB2312" pitchFamily="49" charset="-122"/>
              </a:rPr>
              <a:t>多</a:t>
            </a:r>
            <a:r>
              <a:rPr kumimoji="0" lang="zh-CN" altLang="en-US" sz="2800" dirty="0">
                <a:solidFill>
                  <a:srgbClr val="000000"/>
                </a:solidFill>
                <a:effectLst>
                  <a:outerShdw blurRad="38100" dist="38100" dir="2700000" algn="tl">
                    <a:srgbClr val="C0C0C0"/>
                  </a:outerShdw>
                </a:effectLst>
                <a:latin typeface="楷体_GB2312" pitchFamily="49" charset="-122"/>
              </a:rPr>
              <a:t>。</a:t>
            </a:r>
            <a:endParaRPr kumimoji="0" lang="en-US" altLang="zh-CN" sz="2800" dirty="0">
              <a:solidFill>
                <a:srgbClr val="000000"/>
              </a:solidFill>
              <a:effectLst>
                <a:outerShdw blurRad="38100" dist="38100" dir="2700000" algn="tl">
                  <a:srgbClr val="C0C0C0"/>
                </a:outerShdw>
              </a:effectLst>
              <a:latin typeface="楷体_GB2312" pitchFamily="49" charset="-122"/>
            </a:endParaRPr>
          </a:p>
          <a:p>
            <a:pPr>
              <a:lnSpc>
                <a:spcPct val="100000"/>
              </a:lnSpc>
              <a:spcAft>
                <a:spcPct val="0"/>
              </a:spcAft>
              <a:buClrTx/>
              <a:defRPr/>
            </a:pPr>
            <a:r>
              <a:rPr kumimoji="0" lang="en-US" altLang="zh-CN" sz="2800" dirty="0">
                <a:solidFill>
                  <a:srgbClr val="000000"/>
                </a:solidFill>
                <a:effectLst>
                  <a:outerShdw blurRad="38100" dist="38100" dir="2700000" algn="tl">
                    <a:srgbClr val="C0C0C0"/>
                  </a:outerShdw>
                </a:effectLst>
                <a:latin typeface="楷体_GB2312" pitchFamily="49" charset="-122"/>
              </a:rPr>
              <a:t>    CPU</a:t>
            </a:r>
            <a:r>
              <a:rPr kumimoji="0" lang="zh-CN" altLang="en-US" sz="2800" dirty="0">
                <a:solidFill>
                  <a:srgbClr val="000000"/>
                </a:solidFill>
                <a:effectLst>
                  <a:outerShdw blurRad="38100" dist="38100" dir="2700000" algn="tl">
                    <a:srgbClr val="C0C0C0"/>
                  </a:outerShdw>
                </a:effectLst>
                <a:latin typeface="楷体_GB2312" pitchFamily="49" charset="-122"/>
              </a:rPr>
              <a:t>地址线的</a:t>
            </a:r>
            <a:r>
              <a:rPr kumimoji="0" lang="zh-CN" altLang="en-US" sz="2800" dirty="0">
                <a:solidFill>
                  <a:srgbClr val="0000FF"/>
                </a:solidFill>
                <a:effectLst>
                  <a:outerShdw blurRad="38100" dist="38100" dir="2700000" algn="tl">
                    <a:srgbClr val="C0C0C0"/>
                  </a:outerShdw>
                </a:effectLst>
                <a:latin typeface="楷体_GB2312" pitchFamily="49" charset="-122"/>
              </a:rPr>
              <a:t>低位</a:t>
            </a:r>
            <a:r>
              <a:rPr kumimoji="0" lang="en-US" altLang="zh-CN" sz="2800" dirty="0">
                <a:solidFill>
                  <a:srgbClr val="0000FF"/>
                </a:solidFill>
                <a:effectLst>
                  <a:outerShdw blurRad="38100" dist="38100" dir="2700000" algn="tl">
                    <a:srgbClr val="C0C0C0"/>
                  </a:outerShdw>
                </a:effectLst>
                <a:latin typeface="楷体_GB2312" pitchFamily="49" charset="-122"/>
              </a:rPr>
              <a:t>:</a:t>
            </a:r>
            <a:r>
              <a:rPr kumimoji="0" lang="zh-CN" altLang="en-US" sz="2800" dirty="0">
                <a:solidFill>
                  <a:srgbClr val="000000"/>
                </a:solidFill>
                <a:effectLst>
                  <a:outerShdw blurRad="38100" dist="38100" dir="2700000" algn="tl">
                    <a:srgbClr val="C0C0C0"/>
                  </a:outerShdw>
                </a:effectLst>
                <a:latin typeface="楷体_GB2312" pitchFamily="49" charset="-122"/>
              </a:rPr>
              <a:t>与存储芯片的</a:t>
            </a:r>
            <a:r>
              <a:rPr kumimoji="0" lang="zh-CN" altLang="en-US" sz="2800" dirty="0">
                <a:solidFill>
                  <a:srgbClr val="0000FF"/>
                </a:solidFill>
                <a:effectLst>
                  <a:outerShdw blurRad="38100" dist="38100" dir="2700000" algn="tl">
                    <a:srgbClr val="C0C0C0"/>
                  </a:outerShdw>
                </a:effectLst>
                <a:latin typeface="楷体_GB2312" pitchFamily="49" charset="-122"/>
              </a:rPr>
              <a:t>地址线</a:t>
            </a:r>
            <a:r>
              <a:rPr kumimoji="0" lang="zh-CN" altLang="en-US" sz="2800" dirty="0">
                <a:solidFill>
                  <a:srgbClr val="000000"/>
                </a:solidFill>
                <a:effectLst>
                  <a:outerShdw blurRad="38100" dist="38100" dir="2700000" algn="tl">
                    <a:srgbClr val="C0C0C0"/>
                  </a:outerShdw>
                </a:effectLst>
                <a:latin typeface="楷体_GB2312" pitchFamily="49" charset="-122"/>
              </a:rPr>
              <a:t>相连。</a:t>
            </a:r>
            <a:endParaRPr kumimoji="0" lang="en-US" altLang="zh-CN" sz="2800" dirty="0">
              <a:solidFill>
                <a:srgbClr val="000000"/>
              </a:solidFill>
              <a:effectLst>
                <a:outerShdw blurRad="38100" dist="38100" dir="2700000" algn="tl">
                  <a:srgbClr val="C0C0C0"/>
                </a:outerShdw>
              </a:effectLst>
              <a:latin typeface="楷体_GB2312" pitchFamily="49" charset="-122"/>
            </a:endParaRPr>
          </a:p>
          <a:p>
            <a:pPr>
              <a:lnSpc>
                <a:spcPct val="100000"/>
              </a:lnSpc>
              <a:spcAft>
                <a:spcPct val="0"/>
              </a:spcAft>
              <a:buClrTx/>
              <a:defRPr/>
            </a:pPr>
            <a:r>
              <a:rPr kumimoji="0" lang="en-US" altLang="zh-CN" sz="2800" dirty="0">
                <a:solidFill>
                  <a:srgbClr val="000000"/>
                </a:solidFill>
                <a:effectLst>
                  <a:outerShdw blurRad="38100" dist="38100" dir="2700000" algn="tl">
                    <a:srgbClr val="C0C0C0"/>
                  </a:outerShdw>
                </a:effectLst>
                <a:latin typeface="楷体_GB2312" pitchFamily="49" charset="-122"/>
              </a:rPr>
              <a:t>    CPU</a:t>
            </a:r>
            <a:r>
              <a:rPr kumimoji="0" lang="zh-CN" altLang="en-US" sz="2800" dirty="0">
                <a:solidFill>
                  <a:srgbClr val="000000"/>
                </a:solidFill>
                <a:effectLst>
                  <a:outerShdw blurRad="38100" dist="38100" dir="2700000" algn="tl">
                    <a:srgbClr val="C0C0C0"/>
                  </a:outerShdw>
                </a:effectLst>
                <a:latin typeface="楷体_GB2312" pitchFamily="49" charset="-122"/>
              </a:rPr>
              <a:t>地址线的</a:t>
            </a:r>
            <a:r>
              <a:rPr kumimoji="0" lang="zh-CN" altLang="en-US" sz="2800" dirty="0">
                <a:solidFill>
                  <a:srgbClr val="0033CC"/>
                </a:solidFill>
                <a:effectLst>
                  <a:outerShdw blurRad="38100" dist="38100" dir="2700000" algn="tl">
                    <a:srgbClr val="C0C0C0"/>
                  </a:outerShdw>
                </a:effectLst>
                <a:latin typeface="楷体_GB2312" pitchFamily="49" charset="-122"/>
              </a:rPr>
              <a:t>高位</a:t>
            </a:r>
            <a:r>
              <a:rPr kumimoji="0" lang="en-US" altLang="zh-CN" sz="2800" dirty="0">
                <a:solidFill>
                  <a:srgbClr val="000000"/>
                </a:solidFill>
                <a:effectLst>
                  <a:outerShdw blurRad="38100" dist="38100" dir="2700000" algn="tl">
                    <a:srgbClr val="C0C0C0"/>
                  </a:outerShdw>
                </a:effectLst>
                <a:latin typeface="楷体_GB2312" pitchFamily="49" charset="-122"/>
              </a:rPr>
              <a:t>:</a:t>
            </a:r>
            <a:r>
              <a:rPr kumimoji="0" lang="zh-CN" altLang="en-US" sz="2800" dirty="0">
                <a:solidFill>
                  <a:srgbClr val="000000"/>
                </a:solidFill>
                <a:effectLst>
                  <a:outerShdw blurRad="38100" dist="38100" dir="2700000" algn="tl">
                    <a:srgbClr val="C0C0C0"/>
                  </a:outerShdw>
                </a:effectLst>
                <a:latin typeface="楷体_GB2312" pitchFamily="49" charset="-122"/>
              </a:rPr>
              <a:t>存储芯片扩充时用，或作片选信号</a:t>
            </a:r>
          </a:p>
        </p:txBody>
      </p:sp>
      <p:sp>
        <p:nvSpPr>
          <p:cNvPr id="103431" name="Rectangle 7"/>
          <p:cNvSpPr>
            <a:spLocks noChangeArrowheads="1"/>
          </p:cNvSpPr>
          <p:nvPr/>
        </p:nvSpPr>
        <p:spPr bwMode="auto">
          <a:xfrm>
            <a:off x="323850" y="4724400"/>
            <a:ext cx="82804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Aft>
                <a:spcPct val="0"/>
              </a:spcAft>
              <a:buClrTx/>
              <a:defRPr/>
            </a:pPr>
            <a:r>
              <a:rPr kumimoji="0" lang="en-US" altLang="zh-CN" sz="2800" dirty="0">
                <a:solidFill>
                  <a:srgbClr val="000000"/>
                </a:solidFill>
                <a:effectLst>
                  <a:outerShdw blurRad="38100" dist="38100" dir="2700000" algn="tl">
                    <a:srgbClr val="C0C0C0"/>
                  </a:outerShdw>
                </a:effectLst>
                <a:latin typeface="楷体_GB2312" pitchFamily="49" charset="-122"/>
              </a:rPr>
              <a:t>   CPU</a:t>
            </a:r>
            <a:r>
              <a:rPr kumimoji="0" lang="zh-CN" altLang="en-US" sz="2800" dirty="0">
                <a:solidFill>
                  <a:srgbClr val="000000"/>
                </a:solidFill>
                <a:effectLst>
                  <a:outerShdw blurRad="38100" dist="38100" dir="2700000" algn="tl">
                    <a:srgbClr val="C0C0C0"/>
                  </a:outerShdw>
                </a:effectLst>
                <a:latin typeface="楷体_GB2312" pitchFamily="49" charset="-122"/>
              </a:rPr>
              <a:t>的数据线数</a:t>
            </a:r>
            <a:r>
              <a:rPr kumimoji="0" lang="zh-CN" altLang="en-US" sz="2800" dirty="0">
                <a:solidFill>
                  <a:srgbClr val="0033CC"/>
                </a:solidFill>
                <a:effectLst>
                  <a:outerShdw blurRad="38100" dist="38100" dir="2700000" algn="tl">
                    <a:srgbClr val="C0C0C0"/>
                  </a:outerShdw>
                </a:effectLst>
                <a:latin typeface="楷体_GB2312" pitchFamily="49" charset="-122"/>
              </a:rPr>
              <a:t>大于</a:t>
            </a:r>
            <a:r>
              <a:rPr kumimoji="0" lang="zh-CN" altLang="en-US" sz="2800" dirty="0">
                <a:solidFill>
                  <a:srgbClr val="000000"/>
                </a:solidFill>
                <a:effectLst>
                  <a:outerShdw blurRad="38100" dist="38100" dir="2700000" algn="tl">
                    <a:srgbClr val="C0C0C0"/>
                  </a:outerShdw>
                </a:effectLst>
                <a:latin typeface="楷体_GB2312" pitchFamily="49" charset="-122"/>
              </a:rPr>
              <a:t>存储芯片数据线数时，必须对存储芯片位扩展，使其数据位数与</a:t>
            </a:r>
            <a:r>
              <a:rPr kumimoji="0" lang="en-US" altLang="zh-CN" sz="2800" dirty="0">
                <a:solidFill>
                  <a:srgbClr val="000000"/>
                </a:solidFill>
                <a:effectLst>
                  <a:outerShdw blurRad="38100" dist="38100" dir="2700000" algn="tl">
                    <a:srgbClr val="C0C0C0"/>
                  </a:outerShdw>
                </a:effectLst>
                <a:latin typeface="楷体_GB2312" pitchFamily="49" charset="-122"/>
              </a:rPr>
              <a:t>CPU</a:t>
            </a:r>
            <a:r>
              <a:rPr kumimoji="0" lang="zh-CN" altLang="en-US" sz="2800" dirty="0">
                <a:solidFill>
                  <a:srgbClr val="000000"/>
                </a:solidFill>
                <a:effectLst>
                  <a:outerShdw blurRad="38100" dist="38100" dir="2700000" algn="tl">
                    <a:srgbClr val="C0C0C0"/>
                  </a:outerShdw>
                </a:effectLst>
                <a:latin typeface="楷体_GB2312" pitchFamily="49" charset="-122"/>
              </a:rPr>
              <a:t>的数据线数相等。</a:t>
            </a:r>
          </a:p>
        </p:txBody>
      </p:sp>
    </p:spTree>
    <p:extLst>
      <p:ext uri="{BB962C8B-B14F-4D97-AF65-F5344CB8AC3E}">
        <p14:creationId xmlns:p14="http://schemas.microsoft.com/office/powerpoint/2010/main" val="2840404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27"/>
                                        </p:tgtEl>
                                        <p:attrNameLst>
                                          <p:attrName>style.visibility</p:attrName>
                                        </p:attrNameLst>
                                      </p:cBhvr>
                                      <p:to>
                                        <p:strVal val="visible"/>
                                      </p:to>
                                    </p:set>
                                    <p:animEffect transition="in" filter="blinds(horizontal)">
                                      <p:cBhvr>
                                        <p:cTn id="7" dur="500"/>
                                        <p:tgtEl>
                                          <p:spTgt spid="1034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3430"/>
                                        </p:tgtEl>
                                        <p:attrNameLst>
                                          <p:attrName>style.visibility</p:attrName>
                                        </p:attrNameLst>
                                      </p:cBhvr>
                                      <p:to>
                                        <p:strVal val="visible"/>
                                      </p:to>
                                    </p:set>
                                    <p:animEffect transition="in" filter="blinds(horizontal)">
                                      <p:cBhvr>
                                        <p:cTn id="12" dur="500"/>
                                        <p:tgtEl>
                                          <p:spTgt spid="1034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3428"/>
                                        </p:tgtEl>
                                        <p:attrNameLst>
                                          <p:attrName>style.visibility</p:attrName>
                                        </p:attrNameLst>
                                      </p:cBhvr>
                                      <p:to>
                                        <p:strVal val="visible"/>
                                      </p:to>
                                    </p:set>
                                    <p:animEffect transition="in" filter="blinds(horizontal)">
                                      <p:cBhvr>
                                        <p:cTn id="17" dur="500"/>
                                        <p:tgtEl>
                                          <p:spTgt spid="1034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3431"/>
                                        </p:tgtEl>
                                        <p:attrNameLst>
                                          <p:attrName>style.visibility</p:attrName>
                                        </p:attrNameLst>
                                      </p:cBhvr>
                                      <p:to>
                                        <p:strVal val="visible"/>
                                      </p:to>
                                    </p:set>
                                    <p:animEffect transition="in" filter="blinds(horizontal)">
                                      <p:cBhvr>
                                        <p:cTn id="22" dur="500"/>
                                        <p:tgtEl>
                                          <p:spTgt spid="103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utoUpdateAnimBg="0"/>
      <p:bldP spid="103428" grpId="0" autoUpdateAnimBg="0"/>
      <p:bldP spid="103430" grpId="0"/>
      <p:bldP spid="1034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Text Box 2"/>
          <p:cNvSpPr txBox="1">
            <a:spLocks noChangeArrowheads="1"/>
          </p:cNvSpPr>
          <p:nvPr/>
        </p:nvSpPr>
        <p:spPr bwMode="auto">
          <a:xfrm>
            <a:off x="755650" y="577850"/>
            <a:ext cx="52244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Aft>
                <a:spcPct val="0"/>
              </a:spcAft>
              <a:buClrTx/>
            </a:pPr>
            <a:r>
              <a:rPr lang="en-US" altLang="zh-CN" sz="3200">
                <a:solidFill>
                  <a:srgbClr val="000000"/>
                </a:solidFill>
                <a:latin typeface="Times New Roman" pitchFamily="18" charset="0"/>
              </a:rPr>
              <a:t> </a:t>
            </a:r>
            <a:r>
              <a:rPr lang="en-US" altLang="zh-CN" sz="3600">
                <a:solidFill>
                  <a:srgbClr val="000000"/>
                </a:solidFill>
                <a:latin typeface="Times New Roman" pitchFamily="18" charset="0"/>
              </a:rPr>
              <a:t>2. </a:t>
            </a:r>
            <a:r>
              <a:rPr lang="zh-CN" altLang="en-US" sz="3600">
                <a:solidFill>
                  <a:srgbClr val="000000"/>
                </a:solidFill>
                <a:latin typeface="Times New Roman" pitchFamily="18" charset="0"/>
              </a:rPr>
              <a:t>存储器与 </a:t>
            </a:r>
            <a:r>
              <a:rPr lang="en-US" altLang="zh-CN" sz="3600">
                <a:solidFill>
                  <a:srgbClr val="000000"/>
                </a:solidFill>
                <a:latin typeface="Times New Roman" pitchFamily="18" charset="0"/>
              </a:rPr>
              <a:t>CPU </a:t>
            </a:r>
            <a:r>
              <a:rPr lang="zh-CN" altLang="en-US" sz="3600">
                <a:solidFill>
                  <a:srgbClr val="000000"/>
                </a:solidFill>
                <a:latin typeface="Times New Roman" pitchFamily="18" charset="0"/>
              </a:rPr>
              <a:t>的连接</a:t>
            </a:r>
            <a:r>
              <a:rPr lang="zh-CN" altLang="en-US" sz="3200">
                <a:solidFill>
                  <a:srgbClr val="000000"/>
                </a:solidFill>
                <a:latin typeface="Times New Roman" pitchFamily="18" charset="0"/>
              </a:rPr>
              <a:t> </a:t>
            </a:r>
          </a:p>
        </p:txBody>
      </p:sp>
      <p:sp>
        <p:nvSpPr>
          <p:cNvPr id="104451" name="Text Box 3"/>
          <p:cNvSpPr txBox="1">
            <a:spLocks noChangeArrowheads="1"/>
          </p:cNvSpPr>
          <p:nvPr/>
        </p:nvSpPr>
        <p:spPr bwMode="auto">
          <a:xfrm>
            <a:off x="827088" y="1412875"/>
            <a:ext cx="5867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Bef>
                <a:spcPct val="50000"/>
              </a:spcBef>
              <a:spcAft>
                <a:spcPct val="0"/>
              </a:spcAft>
              <a:buClrTx/>
            </a:pPr>
            <a:r>
              <a:rPr lang="en-US" altLang="zh-CN" sz="3200">
                <a:solidFill>
                  <a:srgbClr val="000000"/>
                </a:solidFill>
                <a:latin typeface="Times New Roman" pitchFamily="18" charset="0"/>
              </a:rPr>
              <a:t>(3) </a:t>
            </a:r>
            <a:r>
              <a:rPr lang="zh-CN" altLang="en-US" sz="3200">
                <a:solidFill>
                  <a:srgbClr val="000000"/>
                </a:solidFill>
                <a:latin typeface="Times New Roman" pitchFamily="18" charset="0"/>
              </a:rPr>
              <a:t>读</a:t>
            </a:r>
            <a:r>
              <a:rPr lang="en-US" altLang="zh-CN" sz="3200">
                <a:solidFill>
                  <a:srgbClr val="000000"/>
                </a:solidFill>
                <a:latin typeface="Times New Roman" pitchFamily="18" charset="0"/>
              </a:rPr>
              <a:t>/</a:t>
            </a:r>
            <a:r>
              <a:rPr lang="zh-CN" altLang="en-US" sz="3200">
                <a:solidFill>
                  <a:srgbClr val="000000"/>
                </a:solidFill>
                <a:latin typeface="Times New Roman" pitchFamily="18" charset="0"/>
              </a:rPr>
              <a:t>写线的连接</a:t>
            </a:r>
          </a:p>
        </p:txBody>
      </p:sp>
      <p:sp>
        <p:nvSpPr>
          <p:cNvPr id="104452" name="Text Box 4"/>
          <p:cNvSpPr txBox="1">
            <a:spLocks noChangeArrowheads="1"/>
          </p:cNvSpPr>
          <p:nvPr/>
        </p:nvSpPr>
        <p:spPr bwMode="auto">
          <a:xfrm>
            <a:off x="827088" y="3213100"/>
            <a:ext cx="5867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Bef>
                <a:spcPct val="50000"/>
              </a:spcBef>
              <a:spcAft>
                <a:spcPct val="0"/>
              </a:spcAft>
              <a:buClrTx/>
            </a:pPr>
            <a:r>
              <a:rPr lang="en-US" altLang="zh-CN" sz="3200">
                <a:solidFill>
                  <a:srgbClr val="000000"/>
                </a:solidFill>
                <a:latin typeface="Times New Roman" pitchFamily="18" charset="0"/>
              </a:rPr>
              <a:t>(4) </a:t>
            </a:r>
            <a:r>
              <a:rPr lang="zh-CN" altLang="en-US" sz="3200">
                <a:solidFill>
                  <a:srgbClr val="000000"/>
                </a:solidFill>
                <a:latin typeface="Times New Roman" pitchFamily="18" charset="0"/>
              </a:rPr>
              <a:t>片选线的连接</a:t>
            </a:r>
          </a:p>
        </p:txBody>
      </p:sp>
      <p:sp>
        <p:nvSpPr>
          <p:cNvPr id="104453" name="Rectangle 5"/>
          <p:cNvSpPr>
            <a:spLocks noChangeArrowheads="1"/>
          </p:cNvSpPr>
          <p:nvPr/>
        </p:nvSpPr>
        <p:spPr bwMode="auto">
          <a:xfrm>
            <a:off x="7696200" y="152400"/>
            <a:ext cx="1143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100000"/>
              </a:lnSpc>
              <a:spcAft>
                <a:spcPct val="0"/>
              </a:spcAft>
              <a:buClrTx/>
              <a:defRPr/>
            </a:pPr>
            <a:r>
              <a:rPr lang="en-US" altLang="zh-CN" sz="4400">
                <a:solidFill>
                  <a:srgbClr val="DF7A0B"/>
                </a:solidFill>
                <a:effectLst>
                  <a:outerShdw blurRad="38100" dist="38100" dir="2700000" algn="tl">
                    <a:srgbClr val="C0C0C0"/>
                  </a:outerShdw>
                </a:effectLst>
                <a:latin typeface="Arial" charset="0"/>
                <a:ea typeface="宋体" pitchFamily="2" charset="-122"/>
              </a:rPr>
              <a:t>4.2</a:t>
            </a:r>
          </a:p>
        </p:txBody>
      </p:sp>
      <p:sp>
        <p:nvSpPr>
          <p:cNvPr id="104454" name="Rectangle 6"/>
          <p:cNvSpPr>
            <a:spLocks noChangeArrowheads="1"/>
          </p:cNvSpPr>
          <p:nvPr/>
        </p:nvSpPr>
        <p:spPr bwMode="auto">
          <a:xfrm>
            <a:off x="539750" y="2133600"/>
            <a:ext cx="81724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Aft>
                <a:spcPct val="0"/>
              </a:spcAft>
              <a:buClrTx/>
              <a:defRPr/>
            </a:pPr>
            <a:r>
              <a:rPr kumimoji="0" lang="en-US" altLang="zh-CN" sz="2800" dirty="0">
                <a:solidFill>
                  <a:srgbClr val="000000"/>
                </a:solidFill>
                <a:effectLst>
                  <a:outerShdw blurRad="38100" dist="38100" dir="2700000" algn="tl">
                    <a:srgbClr val="C0C0C0"/>
                  </a:outerShdw>
                </a:effectLst>
                <a:latin typeface="楷体_GB2312" pitchFamily="49" charset="-122"/>
              </a:rPr>
              <a:t> CPU</a:t>
            </a:r>
            <a:r>
              <a:rPr kumimoji="0" lang="zh-CN" altLang="en-US" sz="2800" dirty="0">
                <a:solidFill>
                  <a:srgbClr val="000000"/>
                </a:solidFill>
                <a:effectLst>
                  <a:outerShdw blurRad="38100" dist="38100" dir="2700000" algn="tl">
                    <a:srgbClr val="C0C0C0"/>
                  </a:outerShdw>
                </a:effectLst>
                <a:latin typeface="楷体_GB2312" pitchFamily="49" charset="-122"/>
              </a:rPr>
              <a:t>读</a:t>
            </a:r>
            <a:r>
              <a:rPr kumimoji="0" lang="en-US" altLang="zh-CN" sz="2800" dirty="0">
                <a:solidFill>
                  <a:srgbClr val="000000"/>
                </a:solidFill>
                <a:effectLst>
                  <a:outerShdw blurRad="38100" dist="38100" dir="2700000" algn="tl">
                    <a:srgbClr val="C0C0C0"/>
                  </a:outerShdw>
                </a:effectLst>
                <a:latin typeface="楷体_GB2312" pitchFamily="49" charset="-122"/>
              </a:rPr>
              <a:t>/</a:t>
            </a:r>
            <a:r>
              <a:rPr kumimoji="0" lang="zh-CN" altLang="en-US" sz="2800" dirty="0">
                <a:solidFill>
                  <a:srgbClr val="000000"/>
                </a:solidFill>
                <a:effectLst>
                  <a:outerShdw blurRad="38100" dist="38100" dir="2700000" algn="tl">
                    <a:srgbClr val="C0C0C0"/>
                  </a:outerShdw>
                </a:effectLst>
                <a:latin typeface="楷体_GB2312" pitchFamily="49" charset="-122"/>
              </a:rPr>
              <a:t>写命令线可直接与存储芯片的读</a:t>
            </a:r>
            <a:r>
              <a:rPr kumimoji="0" lang="en-US" altLang="zh-CN" sz="2800" dirty="0">
                <a:solidFill>
                  <a:srgbClr val="000000"/>
                </a:solidFill>
                <a:effectLst>
                  <a:outerShdw blurRad="38100" dist="38100" dir="2700000" algn="tl">
                    <a:srgbClr val="C0C0C0"/>
                  </a:outerShdw>
                </a:effectLst>
                <a:latin typeface="楷体_GB2312" pitchFamily="49" charset="-122"/>
              </a:rPr>
              <a:t>/</a:t>
            </a:r>
            <a:r>
              <a:rPr kumimoji="0" lang="zh-CN" altLang="en-US" sz="2800" dirty="0">
                <a:solidFill>
                  <a:srgbClr val="000000"/>
                </a:solidFill>
                <a:effectLst>
                  <a:outerShdw blurRad="38100" dist="38100" dir="2700000" algn="tl">
                    <a:srgbClr val="C0C0C0"/>
                  </a:outerShdw>
                </a:effectLst>
                <a:latin typeface="楷体_GB2312" pitchFamily="49" charset="-122"/>
              </a:rPr>
              <a:t>写控制端相连，通常</a:t>
            </a:r>
            <a:r>
              <a:rPr kumimoji="0" lang="zh-CN" altLang="en-US" sz="2800" dirty="0">
                <a:solidFill>
                  <a:srgbClr val="0000FF"/>
                </a:solidFill>
                <a:effectLst>
                  <a:outerShdw blurRad="38100" dist="38100" dir="2700000" algn="tl">
                    <a:srgbClr val="C0C0C0"/>
                  </a:outerShdw>
                </a:effectLst>
                <a:latin typeface="楷体_GB2312" pitchFamily="49" charset="-122"/>
              </a:rPr>
              <a:t>高</a:t>
            </a:r>
            <a:r>
              <a:rPr kumimoji="0" lang="zh-CN" altLang="en-US" sz="2800" dirty="0">
                <a:solidFill>
                  <a:srgbClr val="000000"/>
                </a:solidFill>
                <a:effectLst>
                  <a:outerShdw blurRad="38100" dist="38100" dir="2700000" algn="tl">
                    <a:srgbClr val="C0C0C0"/>
                  </a:outerShdw>
                </a:effectLst>
                <a:latin typeface="楷体_GB2312" pitchFamily="49" charset="-122"/>
              </a:rPr>
              <a:t>电平为</a:t>
            </a:r>
            <a:r>
              <a:rPr kumimoji="0" lang="zh-CN" altLang="en-US" sz="2800" dirty="0">
                <a:solidFill>
                  <a:srgbClr val="0000FF"/>
                </a:solidFill>
                <a:effectLst>
                  <a:outerShdw blurRad="38100" dist="38100" dir="2700000" algn="tl">
                    <a:srgbClr val="C0C0C0"/>
                  </a:outerShdw>
                </a:effectLst>
                <a:latin typeface="楷体_GB2312" pitchFamily="49" charset="-122"/>
              </a:rPr>
              <a:t>读</a:t>
            </a:r>
            <a:r>
              <a:rPr kumimoji="0" lang="zh-CN" altLang="en-US" sz="2800" dirty="0">
                <a:solidFill>
                  <a:srgbClr val="000000"/>
                </a:solidFill>
                <a:effectLst>
                  <a:outerShdw blurRad="38100" dist="38100" dir="2700000" algn="tl">
                    <a:srgbClr val="C0C0C0"/>
                  </a:outerShdw>
                </a:effectLst>
                <a:latin typeface="楷体_GB2312" pitchFamily="49" charset="-122"/>
              </a:rPr>
              <a:t>，</a:t>
            </a:r>
            <a:r>
              <a:rPr kumimoji="0" lang="zh-CN" altLang="en-US" sz="2800" dirty="0">
                <a:solidFill>
                  <a:srgbClr val="0000FF"/>
                </a:solidFill>
                <a:effectLst>
                  <a:outerShdw blurRad="38100" dist="38100" dir="2700000" algn="tl">
                    <a:srgbClr val="C0C0C0"/>
                  </a:outerShdw>
                </a:effectLst>
                <a:latin typeface="楷体_GB2312" pitchFamily="49" charset="-122"/>
              </a:rPr>
              <a:t>低</a:t>
            </a:r>
            <a:r>
              <a:rPr kumimoji="0" lang="zh-CN" altLang="en-US" sz="2800" dirty="0">
                <a:solidFill>
                  <a:srgbClr val="000000"/>
                </a:solidFill>
                <a:effectLst>
                  <a:outerShdw blurRad="38100" dist="38100" dir="2700000" algn="tl">
                    <a:srgbClr val="C0C0C0"/>
                  </a:outerShdw>
                </a:effectLst>
                <a:latin typeface="楷体_GB2312" pitchFamily="49" charset="-122"/>
              </a:rPr>
              <a:t>电平为</a:t>
            </a:r>
            <a:r>
              <a:rPr kumimoji="0" lang="zh-CN" altLang="en-US" sz="2800" dirty="0">
                <a:solidFill>
                  <a:srgbClr val="0000FF"/>
                </a:solidFill>
                <a:effectLst>
                  <a:outerShdw blurRad="38100" dist="38100" dir="2700000" algn="tl">
                    <a:srgbClr val="C0C0C0"/>
                  </a:outerShdw>
                </a:effectLst>
                <a:latin typeface="楷体_GB2312" pitchFamily="49" charset="-122"/>
              </a:rPr>
              <a:t>写</a:t>
            </a:r>
            <a:r>
              <a:rPr kumimoji="0" lang="zh-CN" altLang="en-US" sz="2800" dirty="0">
                <a:solidFill>
                  <a:srgbClr val="000000"/>
                </a:solidFill>
                <a:effectLst>
                  <a:outerShdw blurRad="38100" dist="38100" dir="2700000" algn="tl">
                    <a:srgbClr val="C0C0C0"/>
                  </a:outerShdw>
                </a:effectLst>
                <a:latin typeface="楷体_GB2312" pitchFamily="49" charset="-122"/>
              </a:rPr>
              <a:t>。</a:t>
            </a:r>
          </a:p>
        </p:txBody>
      </p:sp>
      <p:sp>
        <p:nvSpPr>
          <p:cNvPr id="104455" name="Rectangle 7"/>
          <p:cNvSpPr>
            <a:spLocks noChangeArrowheads="1"/>
          </p:cNvSpPr>
          <p:nvPr/>
        </p:nvSpPr>
        <p:spPr bwMode="auto">
          <a:xfrm>
            <a:off x="501650" y="3860800"/>
            <a:ext cx="864235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Aft>
                <a:spcPct val="0"/>
              </a:spcAft>
              <a:buClrTx/>
              <a:defRPr/>
            </a:pPr>
            <a:r>
              <a:rPr kumimoji="0" lang="en-US" altLang="zh-CN" sz="2800" dirty="0">
                <a:solidFill>
                  <a:srgbClr val="000000"/>
                </a:solidFill>
                <a:effectLst>
                  <a:outerShdw blurRad="38100" dist="38100" dir="2700000" algn="tl">
                    <a:srgbClr val="C0C0C0"/>
                  </a:outerShdw>
                </a:effectLst>
                <a:latin typeface="楷体_GB2312" pitchFamily="49" charset="-122"/>
              </a:rPr>
              <a:t>    </a:t>
            </a:r>
            <a:r>
              <a:rPr kumimoji="0" lang="zh-CN" altLang="en-US" sz="2800" dirty="0">
                <a:solidFill>
                  <a:srgbClr val="000000"/>
                </a:solidFill>
                <a:effectLst>
                  <a:outerShdw blurRad="38100" dist="38100" dir="2700000" algn="tl">
                    <a:srgbClr val="C0C0C0"/>
                  </a:outerShdw>
                </a:effectLst>
                <a:latin typeface="楷体_GB2312" pitchFamily="49" charset="-122"/>
              </a:rPr>
              <a:t>片选信号的连接是</a:t>
            </a:r>
            <a:r>
              <a:rPr kumimoji="0" lang="en-US" altLang="zh-CN" sz="2800" dirty="0">
                <a:solidFill>
                  <a:srgbClr val="000000"/>
                </a:solidFill>
                <a:effectLst>
                  <a:outerShdw blurRad="38100" dist="38100" dir="2700000" algn="tl">
                    <a:srgbClr val="C0C0C0"/>
                  </a:outerShdw>
                </a:effectLst>
                <a:latin typeface="楷体_GB2312" pitchFamily="49" charset="-122"/>
              </a:rPr>
              <a:t>CPU</a:t>
            </a:r>
            <a:r>
              <a:rPr kumimoji="0" lang="zh-CN" altLang="en-US" sz="2800" dirty="0">
                <a:solidFill>
                  <a:srgbClr val="000000"/>
                </a:solidFill>
                <a:effectLst>
                  <a:outerShdw blurRad="38100" dist="38100" dir="2700000" algn="tl">
                    <a:srgbClr val="C0C0C0"/>
                  </a:outerShdw>
                </a:effectLst>
                <a:latin typeface="楷体_GB2312" pitchFamily="49" charset="-122"/>
              </a:rPr>
              <a:t>与存储芯片正确工作的关键。由于存储器是由许多存储芯片叠加组成的，哪一片被选中完全取决于该存储芯片的片选控制端是否能接收到来自</a:t>
            </a:r>
            <a:r>
              <a:rPr kumimoji="0" lang="en-US" altLang="zh-CN" sz="2800" dirty="0">
                <a:solidFill>
                  <a:srgbClr val="000000"/>
                </a:solidFill>
                <a:effectLst>
                  <a:outerShdw blurRad="38100" dist="38100" dir="2700000" algn="tl">
                    <a:srgbClr val="C0C0C0"/>
                  </a:outerShdw>
                </a:effectLst>
                <a:latin typeface="楷体_GB2312" pitchFamily="49" charset="-122"/>
              </a:rPr>
              <a:t>CPU</a:t>
            </a:r>
            <a:r>
              <a:rPr kumimoji="0" lang="zh-CN" altLang="en-US" sz="2800" dirty="0">
                <a:solidFill>
                  <a:srgbClr val="000000"/>
                </a:solidFill>
                <a:effectLst>
                  <a:outerShdw blurRad="38100" dist="38100" dir="2700000" algn="tl">
                    <a:srgbClr val="C0C0C0"/>
                  </a:outerShdw>
                </a:effectLst>
                <a:latin typeface="楷体_GB2312" pitchFamily="49" charset="-122"/>
              </a:rPr>
              <a:t>的片选有效信号。</a:t>
            </a:r>
          </a:p>
          <a:p>
            <a:pPr>
              <a:lnSpc>
                <a:spcPct val="100000"/>
              </a:lnSpc>
              <a:spcAft>
                <a:spcPct val="0"/>
              </a:spcAft>
              <a:buClrTx/>
              <a:defRPr/>
            </a:pPr>
            <a:r>
              <a:rPr kumimoji="0" lang="zh-CN" altLang="en-US" sz="2800" dirty="0">
                <a:solidFill>
                  <a:srgbClr val="000000"/>
                </a:solidFill>
                <a:effectLst>
                  <a:outerShdw blurRad="38100" dist="38100" dir="2700000" algn="tl">
                    <a:srgbClr val="C0C0C0"/>
                  </a:outerShdw>
                </a:effectLst>
                <a:latin typeface="楷体_GB2312" pitchFamily="49" charset="-122"/>
              </a:rPr>
              <a:t>    片选有效信号与</a:t>
            </a:r>
            <a:r>
              <a:rPr kumimoji="0" lang="en-US" altLang="zh-CN" sz="2800" dirty="0">
                <a:solidFill>
                  <a:srgbClr val="000000"/>
                </a:solidFill>
                <a:effectLst>
                  <a:outerShdw blurRad="38100" dist="38100" dir="2700000" algn="tl">
                    <a:srgbClr val="C0C0C0"/>
                  </a:outerShdw>
                </a:effectLst>
                <a:latin typeface="楷体_GB2312" pitchFamily="49" charset="-122"/>
              </a:rPr>
              <a:t>CPU</a:t>
            </a:r>
            <a:r>
              <a:rPr kumimoji="0" lang="zh-CN" altLang="en-US" sz="2800" dirty="0">
                <a:solidFill>
                  <a:srgbClr val="000000"/>
                </a:solidFill>
                <a:effectLst>
                  <a:outerShdw blurRad="38100" dist="38100" dir="2700000" algn="tl">
                    <a:srgbClr val="C0C0C0"/>
                  </a:outerShdw>
                </a:effectLst>
                <a:latin typeface="楷体_GB2312" pitchFamily="49" charset="-122"/>
              </a:rPr>
              <a:t>的</a:t>
            </a:r>
            <a:r>
              <a:rPr kumimoji="0" lang="zh-CN" altLang="en-US" sz="2800" dirty="0">
                <a:solidFill>
                  <a:srgbClr val="FF0000"/>
                </a:solidFill>
                <a:effectLst>
                  <a:outerShdw blurRad="38100" dist="38100" dir="2700000" algn="tl">
                    <a:srgbClr val="C0C0C0"/>
                  </a:outerShdw>
                </a:effectLst>
                <a:latin typeface="楷体_GB2312" pitchFamily="49" charset="-122"/>
              </a:rPr>
              <a:t>访存控制信号</a:t>
            </a:r>
            <a:r>
              <a:rPr kumimoji="0" lang="en-US" altLang="zh-CN" sz="2800" dirty="0">
                <a:solidFill>
                  <a:srgbClr val="0000FF"/>
                </a:solidFill>
                <a:effectLst>
                  <a:outerShdw blurRad="38100" dist="38100" dir="2700000" algn="tl">
                    <a:srgbClr val="C0C0C0"/>
                  </a:outerShdw>
                </a:effectLst>
                <a:latin typeface="楷体_GB2312" pitchFamily="49" charset="-122"/>
              </a:rPr>
              <a:t>MREQ</a:t>
            </a:r>
            <a:r>
              <a:rPr kumimoji="0" lang="en-US" altLang="zh-CN" sz="2800" dirty="0">
                <a:solidFill>
                  <a:srgbClr val="000000"/>
                </a:solidFill>
                <a:effectLst>
                  <a:outerShdw blurRad="38100" dist="38100" dir="2700000" algn="tl">
                    <a:srgbClr val="C0C0C0"/>
                  </a:outerShdw>
                </a:effectLst>
                <a:latin typeface="楷体_GB2312" pitchFamily="49" charset="-122"/>
              </a:rPr>
              <a:t>(</a:t>
            </a:r>
            <a:r>
              <a:rPr kumimoji="0" lang="zh-CN" altLang="en-US" sz="2800" dirty="0">
                <a:solidFill>
                  <a:srgbClr val="000000"/>
                </a:solidFill>
                <a:effectLst>
                  <a:outerShdw blurRad="38100" dist="38100" dir="2700000" algn="tl">
                    <a:srgbClr val="C0C0C0"/>
                  </a:outerShdw>
                </a:effectLst>
                <a:latin typeface="楷体_GB2312" pitchFamily="49" charset="-122"/>
              </a:rPr>
              <a:t>低电平有效</a:t>
            </a:r>
            <a:r>
              <a:rPr kumimoji="0" lang="en-US" altLang="zh-CN" sz="2800" dirty="0">
                <a:solidFill>
                  <a:srgbClr val="000000"/>
                </a:solidFill>
                <a:effectLst>
                  <a:outerShdw blurRad="38100" dist="38100" dir="2700000" algn="tl">
                    <a:srgbClr val="C0C0C0"/>
                  </a:outerShdw>
                </a:effectLst>
                <a:latin typeface="楷体_GB2312" pitchFamily="49" charset="-122"/>
              </a:rPr>
              <a:t>)</a:t>
            </a:r>
            <a:r>
              <a:rPr kumimoji="0" lang="zh-CN" altLang="en-US" sz="2800" dirty="0">
                <a:solidFill>
                  <a:srgbClr val="000000"/>
                </a:solidFill>
                <a:effectLst>
                  <a:outerShdw blurRad="38100" dist="38100" dir="2700000" algn="tl">
                    <a:srgbClr val="C0C0C0"/>
                  </a:outerShdw>
                </a:effectLst>
                <a:latin typeface="楷体_GB2312" pitchFamily="49" charset="-122"/>
              </a:rPr>
              <a:t>有关</a:t>
            </a:r>
            <a:r>
              <a:rPr kumimoji="0" lang="en-US" altLang="zh-CN" sz="2800" dirty="0">
                <a:solidFill>
                  <a:srgbClr val="000000"/>
                </a:solidFill>
                <a:effectLst>
                  <a:outerShdw blurRad="38100" dist="38100" dir="2700000" algn="tl">
                    <a:srgbClr val="C0C0C0"/>
                  </a:outerShdw>
                </a:effectLst>
                <a:latin typeface="楷体_GB2312" pitchFamily="49" charset="-122"/>
              </a:rPr>
              <a:t>.</a:t>
            </a:r>
          </a:p>
        </p:txBody>
      </p:sp>
      <p:sp>
        <p:nvSpPr>
          <p:cNvPr id="104456" name="Line 8"/>
          <p:cNvSpPr>
            <a:spLocks noChangeShapeType="1"/>
          </p:cNvSpPr>
          <p:nvPr/>
        </p:nvSpPr>
        <p:spPr bwMode="auto">
          <a:xfrm>
            <a:off x="6804025" y="5661025"/>
            <a:ext cx="720725"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1030443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51"/>
                                        </p:tgtEl>
                                        <p:attrNameLst>
                                          <p:attrName>style.visibility</p:attrName>
                                        </p:attrNameLst>
                                      </p:cBhvr>
                                      <p:to>
                                        <p:strVal val="visible"/>
                                      </p:to>
                                    </p:set>
                                    <p:animEffect transition="in" filter="blinds(horizontal)">
                                      <p:cBhvr>
                                        <p:cTn id="7" dur="500"/>
                                        <p:tgtEl>
                                          <p:spTgt spid="1044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454"/>
                                        </p:tgtEl>
                                        <p:attrNameLst>
                                          <p:attrName>style.visibility</p:attrName>
                                        </p:attrNameLst>
                                      </p:cBhvr>
                                      <p:to>
                                        <p:strVal val="visible"/>
                                      </p:to>
                                    </p:set>
                                    <p:animEffect transition="in" filter="blinds(horizontal)">
                                      <p:cBhvr>
                                        <p:cTn id="12" dur="500"/>
                                        <p:tgtEl>
                                          <p:spTgt spid="1044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4452"/>
                                        </p:tgtEl>
                                        <p:attrNameLst>
                                          <p:attrName>style.visibility</p:attrName>
                                        </p:attrNameLst>
                                      </p:cBhvr>
                                      <p:to>
                                        <p:strVal val="visible"/>
                                      </p:to>
                                    </p:set>
                                    <p:animEffect transition="in" filter="blinds(horizontal)">
                                      <p:cBhvr>
                                        <p:cTn id="17" dur="500"/>
                                        <p:tgtEl>
                                          <p:spTgt spid="1044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4455"/>
                                        </p:tgtEl>
                                        <p:attrNameLst>
                                          <p:attrName>style.visibility</p:attrName>
                                        </p:attrNameLst>
                                      </p:cBhvr>
                                      <p:to>
                                        <p:strVal val="visible"/>
                                      </p:to>
                                    </p:set>
                                    <p:animEffect transition="in" filter="blinds(horizontal)">
                                      <p:cBhvr>
                                        <p:cTn id="22" dur="500"/>
                                        <p:tgtEl>
                                          <p:spTgt spid="10445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4456"/>
                                        </p:tgtEl>
                                        <p:attrNameLst>
                                          <p:attrName>style.visibility</p:attrName>
                                        </p:attrNameLst>
                                      </p:cBhvr>
                                      <p:to>
                                        <p:strVal val="visible"/>
                                      </p:to>
                                    </p:set>
                                    <p:animEffect transition="in" filter="blinds(horizontal)">
                                      <p:cBhvr>
                                        <p:cTn id="25" dur="500"/>
                                        <p:tgtEl>
                                          <p:spTgt spid="104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autoUpdateAnimBg="0"/>
      <p:bldP spid="104452" grpId="0" autoUpdateAnimBg="0"/>
      <p:bldP spid="104454" grpId="0"/>
      <p:bldP spid="104455" grpId="0"/>
      <p:bldP spid="1044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200"/>
              <a:t>第一章 概论</a:t>
            </a:r>
          </a:p>
        </p:txBody>
      </p:sp>
      <p:sp>
        <p:nvSpPr>
          <p:cNvPr id="4099" name="内容占位符 2"/>
          <p:cNvSpPr>
            <a:spLocks noGrp="1"/>
          </p:cNvSpPr>
          <p:nvPr>
            <p:ph idx="1"/>
          </p:nvPr>
        </p:nvSpPr>
        <p:spPr/>
        <p:txBody>
          <a:bodyPr/>
          <a:lstStyle/>
          <a:p>
            <a:pPr>
              <a:lnSpc>
                <a:spcPct val="125000"/>
              </a:lnSpc>
              <a:spcBef>
                <a:spcPts val="600"/>
              </a:spcBef>
            </a:pPr>
            <a:r>
              <a:rPr lang="zh-CN" altLang="en-US" sz="2000" b="1" dirty="0">
                <a:latin typeface="Times New Roman" pitchFamily="18" charset="0"/>
                <a:ea typeface="楷体" pitchFamily="49" charset="-122"/>
                <a:cs typeface="Times New Roman" pitchFamily="18" charset="0"/>
              </a:rPr>
              <a:t>计算机系统的层次结构</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按照计算机语言从低级到高级的次序可分五个层次级别：</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第</a:t>
            </a:r>
            <a:r>
              <a:rPr lang="en-US" altLang="zh-CN" sz="2000" b="1" dirty="0">
                <a:latin typeface="Times New Roman" pitchFamily="18" charset="0"/>
                <a:ea typeface="楷体" pitchFamily="49" charset="-122"/>
                <a:cs typeface="Times New Roman" pitchFamily="18" charset="0"/>
              </a:rPr>
              <a:t>1</a:t>
            </a:r>
            <a:r>
              <a:rPr lang="zh-CN" altLang="en-US" sz="2000" b="1" dirty="0">
                <a:latin typeface="Times New Roman" pitchFamily="18" charset="0"/>
                <a:ea typeface="楷体" pitchFamily="49" charset="-122"/>
                <a:cs typeface="Times New Roman" pitchFamily="18" charset="0"/>
              </a:rPr>
              <a:t>级：微程序机器级，由机器硬件直接执行微指令</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第</a:t>
            </a:r>
            <a:r>
              <a:rPr lang="en-US" altLang="zh-CN" sz="2000" b="1" dirty="0">
                <a:latin typeface="Times New Roman" pitchFamily="18" charset="0"/>
                <a:ea typeface="楷体" pitchFamily="49" charset="-122"/>
                <a:cs typeface="Times New Roman" pitchFamily="18" charset="0"/>
              </a:rPr>
              <a:t>2</a:t>
            </a:r>
            <a:r>
              <a:rPr lang="zh-CN" altLang="en-US" sz="2000" b="1" dirty="0">
                <a:latin typeface="Times New Roman" pitchFamily="18" charset="0"/>
                <a:ea typeface="楷体" pitchFamily="49" charset="-122"/>
                <a:cs typeface="Times New Roman" pitchFamily="18" charset="0"/>
              </a:rPr>
              <a:t>级：传统机器级，由微程序解释机器指令系统</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第</a:t>
            </a:r>
            <a:r>
              <a:rPr lang="en-US" altLang="zh-CN" sz="2000" b="1" dirty="0">
                <a:latin typeface="Times New Roman" pitchFamily="18" charset="0"/>
                <a:ea typeface="楷体" pitchFamily="49" charset="-122"/>
                <a:cs typeface="Times New Roman" pitchFamily="18" charset="0"/>
              </a:rPr>
              <a:t>3</a:t>
            </a:r>
            <a:r>
              <a:rPr lang="zh-CN" altLang="en-US" sz="2000" b="1" dirty="0">
                <a:latin typeface="Times New Roman" pitchFamily="18" charset="0"/>
                <a:ea typeface="楷体" pitchFamily="49" charset="-122"/>
                <a:cs typeface="Times New Roman" pitchFamily="18" charset="0"/>
              </a:rPr>
              <a:t>级：操作系统级，由操作系统程序实现，统一管理和调度计算机系统中的软硬件资源，支撑其他系统软件和应用软件。</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第</a:t>
            </a:r>
            <a:r>
              <a:rPr lang="en-US" altLang="zh-CN" sz="2000" b="1" dirty="0">
                <a:latin typeface="Times New Roman" pitchFamily="18" charset="0"/>
                <a:ea typeface="楷体" pitchFamily="49" charset="-122"/>
                <a:cs typeface="Times New Roman" pitchFamily="18" charset="0"/>
              </a:rPr>
              <a:t>4</a:t>
            </a:r>
            <a:r>
              <a:rPr lang="zh-CN" altLang="en-US" sz="2000" b="1" dirty="0">
                <a:latin typeface="Times New Roman" pitchFamily="18" charset="0"/>
                <a:ea typeface="楷体" pitchFamily="49" charset="-122"/>
                <a:cs typeface="Times New Roman" pitchFamily="18" charset="0"/>
              </a:rPr>
              <a:t>级：汇编语言机器级，由汇编程序支持和执行</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第</a:t>
            </a:r>
            <a:r>
              <a:rPr lang="en-US" altLang="zh-CN" sz="2000" b="1" dirty="0">
                <a:latin typeface="Times New Roman" pitchFamily="18" charset="0"/>
                <a:ea typeface="楷体" pitchFamily="49" charset="-122"/>
                <a:cs typeface="Times New Roman" pitchFamily="18" charset="0"/>
              </a:rPr>
              <a:t>5</a:t>
            </a:r>
            <a:r>
              <a:rPr lang="zh-CN" altLang="en-US" sz="2000" b="1" dirty="0">
                <a:latin typeface="Times New Roman" pitchFamily="18" charset="0"/>
                <a:ea typeface="楷体" pitchFamily="49" charset="-122"/>
                <a:cs typeface="Times New Roman" pitchFamily="18" charset="0"/>
              </a:rPr>
              <a:t>级：高级语言机器级，由高级语言编译程序支持和执行。</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计算机系统各个层次之间关系紧密，上层是下层功能的扩展，下层是上层的基础。</a:t>
            </a:r>
            <a:endParaRPr lang="zh-CN" altLang="en-US" sz="1600" b="1" dirty="0">
              <a:latin typeface="Times New Roman" pitchFamily="18" charset="0"/>
              <a:ea typeface="楷体" pitchFamily="49" charset="-122"/>
              <a:cs typeface="Times New Roman" pitchFamily="18" charset="0"/>
            </a:endParaRPr>
          </a:p>
        </p:txBody>
      </p:sp>
      <p:sp>
        <p:nvSpPr>
          <p:cNvPr id="4100"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CEADCABA-C1A1-46BA-A25C-8CB6B5E72753}" type="slidenum">
              <a:rPr kumimoji="0" lang="en-US" altLang="zh-CN" sz="1200" b="0" smtClean="0">
                <a:latin typeface="楷体_GB2312" pitchFamily="49" charset="-122"/>
              </a:rPr>
              <a:pPr eaLnBrk="1" hangingPunct="1"/>
              <a:t>2</a:t>
            </a:fld>
            <a:endParaRPr kumimoji="0" lang="en-US" altLang="zh-CN" sz="1200" b="0">
              <a:latin typeface="楷体_GB2312" pitchFamily="49" charset="-122"/>
            </a:endParaRPr>
          </a:p>
        </p:txBody>
      </p:sp>
    </p:spTree>
    <p:extLst>
      <p:ext uri="{BB962C8B-B14F-4D97-AF65-F5344CB8AC3E}">
        <p14:creationId xmlns:p14="http://schemas.microsoft.com/office/powerpoint/2010/main" val="2124756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Text Box 2"/>
          <p:cNvSpPr txBox="1">
            <a:spLocks noChangeArrowheads="1"/>
          </p:cNvSpPr>
          <p:nvPr/>
        </p:nvSpPr>
        <p:spPr bwMode="auto">
          <a:xfrm>
            <a:off x="0" y="163513"/>
            <a:ext cx="52244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Aft>
                <a:spcPct val="0"/>
              </a:spcAft>
              <a:buClrTx/>
            </a:pPr>
            <a:r>
              <a:rPr lang="en-US" altLang="zh-CN" sz="3200">
                <a:solidFill>
                  <a:srgbClr val="000000"/>
                </a:solidFill>
                <a:latin typeface="Times New Roman" pitchFamily="18" charset="0"/>
              </a:rPr>
              <a:t> </a:t>
            </a:r>
            <a:r>
              <a:rPr lang="en-US" altLang="zh-CN" sz="3600">
                <a:solidFill>
                  <a:srgbClr val="000000"/>
                </a:solidFill>
                <a:latin typeface="Times New Roman" pitchFamily="18" charset="0"/>
              </a:rPr>
              <a:t>2. </a:t>
            </a:r>
            <a:r>
              <a:rPr lang="zh-CN" altLang="en-US" sz="3600">
                <a:solidFill>
                  <a:srgbClr val="000000"/>
                </a:solidFill>
                <a:latin typeface="Times New Roman" pitchFamily="18" charset="0"/>
              </a:rPr>
              <a:t>存储器与 </a:t>
            </a:r>
            <a:r>
              <a:rPr lang="en-US" altLang="zh-CN" sz="3600">
                <a:solidFill>
                  <a:srgbClr val="000000"/>
                </a:solidFill>
                <a:latin typeface="Times New Roman" pitchFamily="18" charset="0"/>
              </a:rPr>
              <a:t>CPU </a:t>
            </a:r>
            <a:r>
              <a:rPr lang="zh-CN" altLang="en-US" sz="3600">
                <a:solidFill>
                  <a:srgbClr val="000000"/>
                </a:solidFill>
                <a:latin typeface="Times New Roman" pitchFamily="18" charset="0"/>
              </a:rPr>
              <a:t>的连接</a:t>
            </a:r>
            <a:r>
              <a:rPr lang="zh-CN" altLang="en-US" sz="3200">
                <a:solidFill>
                  <a:srgbClr val="000000"/>
                </a:solidFill>
                <a:latin typeface="Times New Roman" pitchFamily="18" charset="0"/>
              </a:rPr>
              <a:t> </a:t>
            </a:r>
          </a:p>
        </p:txBody>
      </p:sp>
      <p:sp>
        <p:nvSpPr>
          <p:cNvPr id="106499" name="Text Box 3"/>
          <p:cNvSpPr txBox="1">
            <a:spLocks noChangeArrowheads="1"/>
          </p:cNvSpPr>
          <p:nvPr/>
        </p:nvSpPr>
        <p:spPr bwMode="auto">
          <a:xfrm>
            <a:off x="993775" y="3327400"/>
            <a:ext cx="5867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Bef>
                <a:spcPct val="50000"/>
              </a:spcBef>
              <a:spcAft>
                <a:spcPct val="0"/>
              </a:spcAft>
              <a:buClrTx/>
            </a:pPr>
            <a:r>
              <a:rPr lang="en-US" altLang="zh-CN" sz="3200">
                <a:solidFill>
                  <a:srgbClr val="000000"/>
                </a:solidFill>
                <a:latin typeface="Times New Roman" pitchFamily="18" charset="0"/>
              </a:rPr>
              <a:t> </a:t>
            </a:r>
            <a:endParaRPr lang="zh-CN" altLang="en-US" sz="3200">
              <a:solidFill>
                <a:srgbClr val="000000"/>
              </a:solidFill>
              <a:latin typeface="Times New Roman" pitchFamily="18" charset="0"/>
            </a:endParaRPr>
          </a:p>
        </p:txBody>
      </p:sp>
      <p:sp>
        <p:nvSpPr>
          <p:cNvPr id="106500" name="Text Box 4"/>
          <p:cNvSpPr txBox="1">
            <a:spLocks noChangeArrowheads="1"/>
          </p:cNvSpPr>
          <p:nvPr/>
        </p:nvSpPr>
        <p:spPr bwMode="auto">
          <a:xfrm>
            <a:off x="993775" y="6096000"/>
            <a:ext cx="5867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Bef>
                <a:spcPct val="50000"/>
              </a:spcBef>
              <a:spcAft>
                <a:spcPct val="0"/>
              </a:spcAft>
              <a:buClrTx/>
            </a:pPr>
            <a:r>
              <a:rPr lang="en-US" altLang="zh-CN" sz="3200">
                <a:solidFill>
                  <a:srgbClr val="000000"/>
                </a:solidFill>
                <a:latin typeface="Times New Roman" pitchFamily="18" charset="0"/>
              </a:rPr>
              <a:t> </a:t>
            </a:r>
            <a:endParaRPr lang="zh-CN" altLang="en-US" sz="3200">
              <a:solidFill>
                <a:srgbClr val="000000"/>
              </a:solidFill>
              <a:latin typeface="Times New Roman" pitchFamily="18" charset="0"/>
            </a:endParaRPr>
          </a:p>
        </p:txBody>
      </p:sp>
      <p:sp>
        <p:nvSpPr>
          <p:cNvPr id="106501" name="Rectangle 5"/>
          <p:cNvSpPr>
            <a:spLocks noChangeArrowheads="1"/>
          </p:cNvSpPr>
          <p:nvPr/>
        </p:nvSpPr>
        <p:spPr bwMode="auto">
          <a:xfrm>
            <a:off x="7696200" y="152400"/>
            <a:ext cx="1143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100000"/>
              </a:lnSpc>
              <a:spcAft>
                <a:spcPct val="0"/>
              </a:spcAft>
              <a:buClrTx/>
              <a:defRPr/>
            </a:pPr>
            <a:r>
              <a:rPr lang="en-US" altLang="zh-CN" sz="4400">
                <a:solidFill>
                  <a:srgbClr val="DF7A0B"/>
                </a:solidFill>
                <a:effectLst>
                  <a:outerShdw blurRad="38100" dist="38100" dir="2700000" algn="tl">
                    <a:srgbClr val="C0C0C0"/>
                  </a:outerShdw>
                </a:effectLst>
                <a:latin typeface="Arial" charset="0"/>
                <a:ea typeface="宋体" pitchFamily="2" charset="-122"/>
              </a:rPr>
              <a:t>4.2</a:t>
            </a:r>
          </a:p>
        </p:txBody>
      </p:sp>
      <p:sp>
        <p:nvSpPr>
          <p:cNvPr id="106502" name="Rectangle 6"/>
          <p:cNvSpPr>
            <a:spLocks noChangeArrowheads="1"/>
          </p:cNvSpPr>
          <p:nvPr/>
        </p:nvSpPr>
        <p:spPr bwMode="auto">
          <a:xfrm>
            <a:off x="501650" y="3867150"/>
            <a:ext cx="86423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Aft>
                <a:spcPct val="0"/>
              </a:spcAft>
              <a:buClrTx/>
              <a:defRPr/>
            </a:pPr>
            <a:r>
              <a:rPr kumimoji="0" lang="en-US" altLang="zh-CN" sz="2800" dirty="0">
                <a:solidFill>
                  <a:srgbClr val="000000"/>
                </a:solidFill>
                <a:effectLst>
                  <a:outerShdw blurRad="38100" dist="38100" dir="2700000" algn="tl">
                    <a:srgbClr val="C0C0C0"/>
                  </a:outerShdw>
                </a:effectLst>
                <a:latin typeface="楷体_GB2312" pitchFamily="49" charset="-122"/>
              </a:rPr>
              <a:t>   </a:t>
            </a:r>
            <a:endParaRPr kumimoji="0" lang="zh-CN" altLang="en-US" sz="2800" dirty="0">
              <a:solidFill>
                <a:srgbClr val="000000"/>
              </a:solidFill>
              <a:effectLst>
                <a:outerShdw blurRad="38100" dist="38100" dir="2700000" algn="tl">
                  <a:srgbClr val="C0C0C0"/>
                </a:outerShdw>
              </a:effectLst>
              <a:latin typeface="楷体_GB2312" pitchFamily="49" charset="-122"/>
            </a:endParaRPr>
          </a:p>
        </p:txBody>
      </p:sp>
      <p:sp>
        <p:nvSpPr>
          <p:cNvPr id="2" name="矩形 1"/>
          <p:cNvSpPr/>
          <p:nvPr/>
        </p:nvSpPr>
        <p:spPr>
          <a:xfrm>
            <a:off x="495300" y="1739900"/>
            <a:ext cx="7845425" cy="3970338"/>
          </a:xfrm>
          <a:prstGeom prst="rect">
            <a:avLst/>
          </a:prstGeom>
        </p:spPr>
        <p:txBody>
          <a:bodyPr>
            <a:spAutoFit/>
          </a:bodyPr>
          <a:lstStyle/>
          <a:p>
            <a:pPr>
              <a:lnSpc>
                <a:spcPct val="100000"/>
              </a:lnSpc>
              <a:spcAft>
                <a:spcPct val="0"/>
              </a:spcAft>
              <a:buClrTx/>
              <a:defRPr/>
            </a:pPr>
            <a:r>
              <a:rPr kumimoji="0" lang="zh-CN" altLang="en-US" sz="2800" dirty="0">
                <a:solidFill>
                  <a:srgbClr val="FF0000"/>
                </a:solidFill>
                <a:effectLst>
                  <a:outerShdw blurRad="38100" dist="38100" dir="2700000" algn="tl">
                    <a:srgbClr val="C0C0C0"/>
                  </a:outerShdw>
                </a:effectLst>
                <a:latin typeface="楷体_GB2312" pitchFamily="49" charset="-122"/>
              </a:rPr>
              <a:t>关键点：</a:t>
            </a:r>
            <a:endParaRPr kumimoji="0" lang="en-US" altLang="zh-CN" sz="2800" dirty="0">
              <a:solidFill>
                <a:srgbClr val="FF0000"/>
              </a:solidFill>
              <a:effectLst>
                <a:outerShdw blurRad="38100" dist="38100" dir="2700000" algn="tl">
                  <a:srgbClr val="C0C0C0"/>
                </a:outerShdw>
              </a:effectLst>
              <a:latin typeface="楷体_GB2312" pitchFamily="49" charset="-122"/>
            </a:endParaRPr>
          </a:p>
          <a:p>
            <a:pPr>
              <a:lnSpc>
                <a:spcPct val="100000"/>
              </a:lnSpc>
              <a:spcAft>
                <a:spcPct val="0"/>
              </a:spcAft>
              <a:buClrTx/>
              <a:defRPr/>
            </a:pPr>
            <a:r>
              <a:rPr kumimoji="0" lang="en-US" altLang="zh-CN" sz="2800" dirty="0">
                <a:solidFill>
                  <a:srgbClr val="0033CC"/>
                </a:solidFill>
                <a:effectLst>
                  <a:outerShdw blurRad="38100" dist="38100" dir="2700000" algn="tl">
                    <a:srgbClr val="C0C0C0"/>
                  </a:outerShdw>
                </a:effectLst>
                <a:latin typeface="宋体"/>
                <a:ea typeface="宋体"/>
              </a:rPr>
              <a:t>①</a:t>
            </a:r>
            <a:r>
              <a:rPr kumimoji="0" lang="en-US" altLang="zh-CN" sz="2800" dirty="0">
                <a:solidFill>
                  <a:srgbClr val="0033CC"/>
                </a:solidFill>
                <a:effectLst>
                  <a:outerShdw blurRad="38100" dist="38100" dir="2700000" algn="tl">
                    <a:srgbClr val="C0C0C0"/>
                  </a:outerShdw>
                </a:effectLst>
                <a:latin typeface="楷体_GB2312" pitchFamily="49" charset="-122"/>
              </a:rPr>
              <a:t>CPU</a:t>
            </a:r>
            <a:r>
              <a:rPr kumimoji="0" lang="zh-CN" altLang="en-US" sz="2800" dirty="0">
                <a:solidFill>
                  <a:srgbClr val="0033CC"/>
                </a:solidFill>
                <a:effectLst>
                  <a:outerShdw blurRad="38100" dist="38100" dir="2700000" algn="tl">
                    <a:srgbClr val="C0C0C0"/>
                  </a:outerShdw>
                </a:effectLst>
                <a:latin typeface="楷体_GB2312" pitchFamily="49" charset="-122"/>
              </a:rPr>
              <a:t>访问</a:t>
            </a:r>
            <a:r>
              <a:rPr kumimoji="0" lang="en-US" altLang="zh-CN" sz="2800" dirty="0">
                <a:solidFill>
                  <a:srgbClr val="0033CC"/>
                </a:solidFill>
                <a:effectLst>
                  <a:outerShdw blurRad="38100" dist="38100" dir="2700000" algn="tl">
                    <a:srgbClr val="C0C0C0"/>
                  </a:outerShdw>
                </a:effectLst>
                <a:latin typeface="楷体_GB2312" pitchFamily="49" charset="-122"/>
              </a:rPr>
              <a:t>I/O,</a:t>
            </a:r>
            <a:r>
              <a:rPr kumimoji="0" lang="zh-CN" altLang="en-US" sz="2800" dirty="0">
                <a:solidFill>
                  <a:srgbClr val="0033CC"/>
                </a:solidFill>
                <a:effectLst>
                  <a:outerShdw blurRad="38100" dist="38100" dir="2700000" algn="tl">
                    <a:srgbClr val="C0C0C0"/>
                  </a:outerShdw>
                </a:effectLst>
                <a:latin typeface="楷体_GB2312" pitchFamily="49" charset="-122"/>
              </a:rPr>
              <a:t> </a:t>
            </a:r>
            <a:r>
              <a:rPr kumimoji="0" lang="en-US" altLang="zh-CN" sz="2800" dirty="0">
                <a:solidFill>
                  <a:srgbClr val="0000FF"/>
                </a:solidFill>
                <a:effectLst>
                  <a:outerShdw blurRad="38100" dist="38100" dir="2700000" algn="tl">
                    <a:srgbClr val="C0C0C0"/>
                  </a:outerShdw>
                </a:effectLst>
                <a:latin typeface="楷体_GB2312" pitchFamily="49" charset="-122"/>
              </a:rPr>
              <a:t>MREQ</a:t>
            </a:r>
            <a:r>
              <a:rPr kumimoji="0" lang="zh-CN" altLang="en-US" sz="2800" dirty="0">
                <a:solidFill>
                  <a:srgbClr val="0000FF"/>
                </a:solidFill>
                <a:effectLst>
                  <a:outerShdw blurRad="38100" dist="38100" dir="2700000" algn="tl">
                    <a:srgbClr val="C0C0C0"/>
                  </a:outerShdw>
                </a:effectLst>
                <a:latin typeface="楷体_GB2312" pitchFamily="49" charset="-122"/>
              </a:rPr>
              <a:t>高，存储器不工作</a:t>
            </a:r>
            <a:endParaRPr kumimoji="0" lang="en-US" altLang="zh-CN" sz="2800" dirty="0">
              <a:solidFill>
                <a:srgbClr val="0000FF"/>
              </a:solidFill>
              <a:effectLst>
                <a:outerShdw blurRad="38100" dist="38100" dir="2700000" algn="tl">
                  <a:srgbClr val="C0C0C0"/>
                </a:outerShdw>
              </a:effectLst>
              <a:latin typeface="楷体_GB2312" pitchFamily="49" charset="-122"/>
            </a:endParaRPr>
          </a:p>
          <a:p>
            <a:pPr>
              <a:lnSpc>
                <a:spcPct val="100000"/>
              </a:lnSpc>
              <a:spcAft>
                <a:spcPct val="0"/>
              </a:spcAft>
              <a:buClrTx/>
              <a:defRPr/>
            </a:pPr>
            <a:r>
              <a:rPr kumimoji="0" lang="zh-CN" altLang="en-US" sz="2800" dirty="0">
                <a:solidFill>
                  <a:srgbClr val="0000FF"/>
                </a:solidFill>
                <a:effectLst>
                  <a:outerShdw blurRad="38100" dist="38100" dir="2700000" algn="tl">
                    <a:srgbClr val="C0C0C0"/>
                  </a:outerShdw>
                </a:effectLst>
                <a:latin typeface="宋体"/>
                <a:ea typeface="宋体"/>
              </a:rPr>
              <a:t>②</a:t>
            </a:r>
            <a:r>
              <a:rPr kumimoji="0" lang="zh-CN" altLang="en-US" sz="2800" dirty="0">
                <a:solidFill>
                  <a:srgbClr val="0000FF"/>
                </a:solidFill>
                <a:effectLst>
                  <a:outerShdw blurRad="38100" dist="38100" dir="2700000" algn="tl">
                    <a:srgbClr val="C0C0C0"/>
                  </a:outerShdw>
                </a:effectLst>
                <a:latin typeface="Arial" charset="0"/>
              </a:rPr>
              <a:t>空闲地址线</a:t>
            </a:r>
            <a:r>
              <a:rPr kumimoji="0" lang="en-US" altLang="zh-CN" sz="2800" dirty="0">
                <a:solidFill>
                  <a:srgbClr val="0000FF"/>
                </a:solidFill>
                <a:effectLst>
                  <a:outerShdw blurRad="38100" dist="38100" dir="2700000" algn="tl">
                    <a:srgbClr val="C0C0C0"/>
                  </a:outerShdw>
                </a:effectLst>
                <a:latin typeface="Arial" charset="0"/>
              </a:rPr>
              <a:t>+</a:t>
            </a:r>
            <a:r>
              <a:rPr kumimoji="0" lang="en-US" altLang="zh-CN" sz="2800" dirty="0">
                <a:solidFill>
                  <a:srgbClr val="0000FF"/>
                </a:solidFill>
                <a:effectLst>
                  <a:outerShdw blurRad="38100" dist="38100" dir="2700000" algn="tl">
                    <a:srgbClr val="C0C0C0"/>
                  </a:outerShdw>
                </a:effectLst>
                <a:latin typeface="楷体_GB2312" pitchFamily="49" charset="-122"/>
              </a:rPr>
              <a:t> MREQ</a:t>
            </a:r>
            <a:r>
              <a:rPr kumimoji="0" lang="zh-CN" altLang="en-US" sz="2800" dirty="0">
                <a:solidFill>
                  <a:srgbClr val="0000FF"/>
                </a:solidFill>
                <a:effectLst>
                  <a:outerShdw blurRad="38100" dist="38100" dir="2700000" algn="tl">
                    <a:srgbClr val="C0C0C0"/>
                  </a:outerShdw>
                </a:effectLst>
                <a:latin typeface="楷体_GB2312" pitchFamily="49" charset="-122"/>
              </a:rPr>
              <a:t>（低）产生片选信号，</a:t>
            </a:r>
            <a:r>
              <a:rPr kumimoji="0" lang="en-US" altLang="zh-CN" sz="2800" dirty="0">
                <a:solidFill>
                  <a:srgbClr val="0000FF"/>
                </a:solidFill>
                <a:effectLst>
                  <a:outerShdw blurRad="38100" dist="38100" dir="2700000" algn="tl">
                    <a:srgbClr val="C0C0C0"/>
                  </a:outerShdw>
                </a:effectLst>
                <a:latin typeface="楷体_GB2312" pitchFamily="49" charset="-122"/>
              </a:rPr>
              <a:t>CPU</a:t>
            </a:r>
            <a:r>
              <a:rPr kumimoji="0" lang="zh-CN" altLang="en-US" sz="2800" dirty="0">
                <a:solidFill>
                  <a:srgbClr val="0000FF"/>
                </a:solidFill>
                <a:effectLst>
                  <a:outerShdw blurRad="38100" dist="38100" dir="2700000" algn="tl">
                    <a:srgbClr val="C0C0C0"/>
                  </a:outerShdw>
                </a:effectLst>
                <a:latin typeface="楷体_GB2312" pitchFamily="49" charset="-122"/>
              </a:rPr>
              <a:t>访问存储器。</a:t>
            </a:r>
            <a:endParaRPr kumimoji="0" lang="en-US" altLang="zh-CN" sz="2800" dirty="0">
              <a:solidFill>
                <a:srgbClr val="0000FF"/>
              </a:solidFill>
              <a:effectLst>
                <a:outerShdw blurRad="38100" dist="38100" dir="2700000" algn="tl">
                  <a:srgbClr val="C0C0C0"/>
                </a:outerShdw>
              </a:effectLst>
              <a:latin typeface="楷体_GB2312" pitchFamily="49" charset="-122"/>
            </a:endParaRPr>
          </a:p>
          <a:p>
            <a:pPr>
              <a:lnSpc>
                <a:spcPct val="100000"/>
              </a:lnSpc>
              <a:spcAft>
                <a:spcPct val="0"/>
              </a:spcAft>
              <a:buClrTx/>
              <a:defRPr/>
            </a:pPr>
            <a:r>
              <a:rPr kumimoji="0" lang="zh-CN" altLang="en-US" sz="2800" dirty="0">
                <a:solidFill>
                  <a:srgbClr val="0000FF"/>
                </a:solidFill>
                <a:effectLst>
                  <a:outerShdw blurRad="38100" dist="38100" dir="2700000" algn="tl">
                    <a:srgbClr val="C0C0C0"/>
                  </a:outerShdw>
                </a:effectLst>
                <a:latin typeface="宋体"/>
                <a:ea typeface="宋体"/>
              </a:rPr>
              <a:t>③</a:t>
            </a:r>
            <a:r>
              <a:rPr kumimoji="0" lang="zh-CN" altLang="en-US" sz="2800" dirty="0">
                <a:solidFill>
                  <a:srgbClr val="0000FF"/>
                </a:solidFill>
                <a:effectLst>
                  <a:outerShdw blurRad="38100" dist="38100" dir="2700000" algn="tl">
                    <a:srgbClr val="C0C0C0"/>
                  </a:outerShdw>
                </a:effectLst>
                <a:latin typeface="Arial" charset="0"/>
              </a:rPr>
              <a:t>需要逻辑电路（译码器</a:t>
            </a:r>
            <a:r>
              <a:rPr kumimoji="0" lang="en-US" altLang="zh-CN" sz="2800" dirty="0">
                <a:solidFill>
                  <a:srgbClr val="0000FF"/>
                </a:solidFill>
                <a:effectLst>
                  <a:outerShdw blurRad="38100" dist="38100" dir="2700000" algn="tl">
                    <a:srgbClr val="C0C0C0"/>
                  </a:outerShdw>
                </a:effectLst>
                <a:latin typeface="Arial" charset="0"/>
              </a:rPr>
              <a:t>+</a:t>
            </a:r>
            <a:r>
              <a:rPr kumimoji="0" lang="zh-CN" altLang="en-US" sz="2800" dirty="0">
                <a:solidFill>
                  <a:srgbClr val="0000FF"/>
                </a:solidFill>
                <a:effectLst>
                  <a:outerShdw blurRad="38100" dist="38100" dir="2700000" algn="tl">
                    <a:srgbClr val="C0C0C0"/>
                  </a:outerShdw>
                </a:effectLst>
                <a:latin typeface="Arial" charset="0"/>
              </a:rPr>
              <a:t>门）</a:t>
            </a:r>
            <a:endParaRPr kumimoji="0" lang="en-US" altLang="zh-CN" sz="2800" dirty="0">
              <a:solidFill>
                <a:srgbClr val="0000FF"/>
              </a:solidFill>
              <a:effectLst>
                <a:outerShdw blurRad="38100" dist="38100" dir="2700000" algn="tl">
                  <a:srgbClr val="C0C0C0"/>
                </a:outerShdw>
              </a:effectLst>
              <a:latin typeface="Arial" charset="0"/>
            </a:endParaRPr>
          </a:p>
          <a:p>
            <a:pPr>
              <a:lnSpc>
                <a:spcPct val="100000"/>
              </a:lnSpc>
              <a:spcAft>
                <a:spcPct val="0"/>
              </a:spcAft>
              <a:buClrTx/>
              <a:defRPr/>
            </a:pPr>
            <a:r>
              <a:rPr kumimoji="0" lang="zh-CN" altLang="en-US" sz="2800" dirty="0">
                <a:solidFill>
                  <a:srgbClr val="0000FF"/>
                </a:solidFill>
                <a:effectLst>
                  <a:outerShdw blurRad="38100" dist="38100" dir="2700000" algn="tl">
                    <a:srgbClr val="C0C0C0"/>
                  </a:outerShdw>
                </a:effectLst>
                <a:latin typeface="宋体"/>
                <a:ea typeface="宋体"/>
              </a:rPr>
              <a:t>④</a:t>
            </a:r>
            <a:r>
              <a:rPr kumimoji="0" lang="zh-CN" altLang="en-US" sz="2800" dirty="0">
                <a:solidFill>
                  <a:srgbClr val="0000FF"/>
                </a:solidFill>
                <a:effectLst>
                  <a:outerShdw blurRad="38100" dist="38100" dir="2700000" algn="tl">
                    <a:srgbClr val="C0C0C0"/>
                  </a:outerShdw>
                </a:effectLst>
                <a:latin typeface="Arial" charset="0"/>
              </a:rPr>
              <a:t>每个芯片都有自己的范围，要满足</a:t>
            </a:r>
            <a:r>
              <a:rPr kumimoji="0" lang="en-US" altLang="zh-CN" sz="2800" dirty="0">
                <a:solidFill>
                  <a:srgbClr val="0000FF"/>
                </a:solidFill>
                <a:effectLst>
                  <a:outerShdw blurRad="38100" dist="38100" dir="2700000" algn="tl">
                    <a:srgbClr val="C0C0C0"/>
                  </a:outerShdw>
                </a:effectLst>
                <a:latin typeface="Arial" charset="0"/>
              </a:rPr>
              <a:t>CPU</a:t>
            </a:r>
            <a:r>
              <a:rPr kumimoji="0" lang="zh-CN" altLang="en-US" sz="2800" dirty="0">
                <a:solidFill>
                  <a:srgbClr val="0000FF"/>
                </a:solidFill>
                <a:effectLst>
                  <a:outerShdw blurRad="38100" dist="38100" dir="2700000" algn="tl">
                    <a:srgbClr val="C0C0C0"/>
                  </a:outerShdw>
                </a:effectLst>
                <a:latin typeface="Arial" charset="0"/>
              </a:rPr>
              <a:t>的要求</a:t>
            </a:r>
            <a:endParaRPr kumimoji="0" lang="en-US" altLang="zh-CN" sz="2800" dirty="0">
              <a:solidFill>
                <a:srgbClr val="0000FF"/>
              </a:solidFill>
              <a:effectLst>
                <a:outerShdw blurRad="38100" dist="38100" dir="2700000" algn="tl">
                  <a:srgbClr val="C0C0C0"/>
                </a:outerShdw>
              </a:effectLst>
              <a:latin typeface="Arial" charset="0"/>
            </a:endParaRPr>
          </a:p>
          <a:p>
            <a:pPr>
              <a:lnSpc>
                <a:spcPct val="100000"/>
              </a:lnSpc>
              <a:spcAft>
                <a:spcPct val="0"/>
              </a:spcAft>
              <a:buClrTx/>
              <a:defRPr/>
            </a:pPr>
            <a:r>
              <a:rPr kumimoji="0" lang="zh-CN" altLang="en-US" sz="2800" dirty="0">
                <a:solidFill>
                  <a:srgbClr val="0000FF"/>
                </a:solidFill>
                <a:effectLst>
                  <a:outerShdw blurRad="38100" dist="38100" dir="2700000" algn="tl">
                    <a:srgbClr val="C0C0C0"/>
                  </a:outerShdw>
                </a:effectLst>
                <a:latin typeface="Arial" charset="0"/>
              </a:rPr>
              <a:t>合理选择</a:t>
            </a:r>
            <a:r>
              <a:rPr kumimoji="0" lang="en-US" altLang="zh-CN" sz="2800" dirty="0">
                <a:solidFill>
                  <a:srgbClr val="FF0000"/>
                </a:solidFill>
                <a:effectLst>
                  <a:outerShdw blurRad="38100" dist="38100" dir="2700000" algn="tl">
                    <a:srgbClr val="C0C0C0"/>
                  </a:outerShdw>
                </a:effectLst>
                <a:latin typeface="Arial" charset="0"/>
              </a:rPr>
              <a:t>RAM:</a:t>
            </a:r>
            <a:r>
              <a:rPr kumimoji="0" lang="zh-CN" altLang="en-US" sz="2800" dirty="0">
                <a:solidFill>
                  <a:srgbClr val="FF0000"/>
                </a:solidFill>
                <a:effectLst>
                  <a:outerShdw blurRad="38100" dist="38100" dir="2700000" algn="tl">
                    <a:srgbClr val="C0C0C0"/>
                  </a:outerShdw>
                </a:effectLst>
                <a:latin typeface="Arial" charset="0"/>
              </a:rPr>
              <a:t>用户程序和系统程序运行区</a:t>
            </a:r>
            <a:endParaRPr kumimoji="0" lang="en-US" altLang="zh-CN" sz="2800" dirty="0">
              <a:solidFill>
                <a:srgbClr val="FF0000"/>
              </a:solidFill>
              <a:effectLst>
                <a:outerShdw blurRad="38100" dist="38100" dir="2700000" algn="tl">
                  <a:srgbClr val="C0C0C0"/>
                </a:outerShdw>
              </a:effectLst>
              <a:latin typeface="Arial" charset="0"/>
            </a:endParaRPr>
          </a:p>
          <a:p>
            <a:pPr>
              <a:lnSpc>
                <a:spcPct val="100000"/>
              </a:lnSpc>
              <a:spcAft>
                <a:spcPct val="0"/>
              </a:spcAft>
              <a:buClrTx/>
              <a:defRPr/>
            </a:pPr>
            <a:r>
              <a:rPr kumimoji="0" lang="en-US" altLang="zh-CN" sz="2800" dirty="0">
                <a:solidFill>
                  <a:srgbClr val="0000FF"/>
                </a:solidFill>
                <a:effectLst>
                  <a:outerShdw blurRad="38100" dist="38100" dir="2700000" algn="tl">
                    <a:srgbClr val="C0C0C0"/>
                  </a:outerShdw>
                </a:effectLst>
                <a:latin typeface="Arial" charset="0"/>
              </a:rPr>
              <a:t>               </a:t>
            </a:r>
            <a:r>
              <a:rPr kumimoji="0" lang="en-US" altLang="zh-CN" sz="2800" dirty="0">
                <a:solidFill>
                  <a:srgbClr val="FF0000"/>
                </a:solidFill>
                <a:effectLst>
                  <a:outerShdw blurRad="38100" dist="38100" dir="2700000" algn="tl">
                    <a:srgbClr val="C0C0C0"/>
                  </a:outerShdw>
                </a:effectLst>
                <a:latin typeface="Arial" charset="0"/>
              </a:rPr>
              <a:t>ROM:</a:t>
            </a:r>
            <a:r>
              <a:rPr kumimoji="0" lang="zh-CN" altLang="en-US" sz="2800" dirty="0">
                <a:solidFill>
                  <a:srgbClr val="FF0000"/>
                </a:solidFill>
                <a:effectLst>
                  <a:outerShdw blurRad="38100" dist="38100" dir="2700000" algn="tl">
                    <a:srgbClr val="C0C0C0"/>
                  </a:outerShdw>
                </a:effectLst>
                <a:latin typeface="Arial" charset="0"/>
              </a:rPr>
              <a:t>系统程序和配置信息</a:t>
            </a:r>
            <a:endParaRPr kumimoji="0" lang="en-US" altLang="zh-CN" sz="2800" dirty="0">
              <a:solidFill>
                <a:srgbClr val="FF0000"/>
              </a:solidFill>
              <a:effectLst>
                <a:outerShdw blurRad="38100" dist="38100" dir="2700000" algn="tl">
                  <a:srgbClr val="C0C0C0"/>
                </a:outerShdw>
              </a:effectLst>
              <a:latin typeface="Arial" charset="0"/>
            </a:endParaRPr>
          </a:p>
          <a:p>
            <a:pPr>
              <a:lnSpc>
                <a:spcPct val="100000"/>
              </a:lnSpc>
              <a:spcAft>
                <a:spcPct val="0"/>
              </a:spcAft>
              <a:buClrTx/>
              <a:defRPr/>
            </a:pPr>
            <a:r>
              <a:rPr kumimoji="0" lang="zh-CN" altLang="en-US" sz="2800" dirty="0">
                <a:solidFill>
                  <a:srgbClr val="0000FF"/>
                </a:solidFill>
                <a:effectLst>
                  <a:outerShdw blurRad="38100" dist="38100" dir="2700000" algn="tl">
                    <a:srgbClr val="C0C0C0"/>
                  </a:outerShdw>
                </a:effectLst>
                <a:latin typeface="宋体"/>
                <a:ea typeface="宋体"/>
              </a:rPr>
              <a:t>⑤</a:t>
            </a:r>
            <a:r>
              <a:rPr kumimoji="0" lang="zh-CN" altLang="en-US" sz="2800" dirty="0">
                <a:solidFill>
                  <a:srgbClr val="0000FF"/>
                </a:solidFill>
                <a:effectLst>
                  <a:outerShdw blurRad="38100" dist="38100" dir="2700000" algn="tl">
                    <a:srgbClr val="C0C0C0"/>
                  </a:outerShdw>
                </a:effectLst>
                <a:latin typeface="Arial" charset="0"/>
              </a:rPr>
              <a:t>总体芯片数少，片选逻辑简单</a:t>
            </a:r>
            <a:endParaRPr kumimoji="0" lang="zh-CN" altLang="en-US" sz="2800" dirty="0">
              <a:solidFill>
                <a:srgbClr val="000000"/>
              </a:solidFill>
              <a:latin typeface="Arial" charset="0"/>
              <a:ea typeface="宋体" pitchFamily="2" charset="-122"/>
            </a:endParaRPr>
          </a:p>
        </p:txBody>
      </p:sp>
      <p:pic>
        <p:nvPicPr>
          <p:cNvPr id="7096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563" y="2681288"/>
            <a:ext cx="719137" cy="3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964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563" y="2301875"/>
            <a:ext cx="719137"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9642" name="矩形 2"/>
          <p:cNvSpPr>
            <a:spLocks noChangeArrowheads="1"/>
          </p:cNvSpPr>
          <p:nvPr/>
        </p:nvSpPr>
        <p:spPr bwMode="auto">
          <a:xfrm>
            <a:off x="547688" y="1084263"/>
            <a:ext cx="4676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0000"/>
              </a:lnSpc>
              <a:spcBef>
                <a:spcPct val="50000"/>
              </a:spcBef>
              <a:spcAft>
                <a:spcPct val="0"/>
              </a:spcAft>
              <a:buClrTx/>
            </a:pPr>
            <a:r>
              <a:rPr lang="en-US" altLang="zh-CN" sz="3200">
                <a:solidFill>
                  <a:srgbClr val="000000"/>
                </a:solidFill>
                <a:ea typeface="宋体" pitchFamily="2" charset="-122"/>
              </a:rPr>
              <a:t>(4) </a:t>
            </a:r>
            <a:r>
              <a:rPr lang="zh-CN" altLang="en-US" sz="3200">
                <a:solidFill>
                  <a:srgbClr val="000000"/>
                </a:solidFill>
                <a:ea typeface="宋体" pitchFamily="2" charset="-122"/>
              </a:rPr>
              <a:t>片选线的连接（续）</a:t>
            </a:r>
          </a:p>
        </p:txBody>
      </p:sp>
    </p:spTree>
    <p:extLst>
      <p:ext uri="{BB962C8B-B14F-4D97-AF65-F5344CB8AC3E}">
        <p14:creationId xmlns:p14="http://schemas.microsoft.com/office/powerpoint/2010/main" val="3100571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499"/>
                                        </p:tgtEl>
                                        <p:attrNameLst>
                                          <p:attrName>style.visibility</p:attrName>
                                        </p:attrNameLst>
                                      </p:cBhvr>
                                      <p:to>
                                        <p:strVal val="visible"/>
                                      </p:to>
                                    </p:set>
                                    <p:animEffect transition="in" filter="blinds(horizontal)">
                                      <p:cBhvr>
                                        <p:cTn id="7" dur="500"/>
                                        <p:tgtEl>
                                          <p:spTgt spid="1064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6502"/>
                                        </p:tgtEl>
                                        <p:attrNameLst>
                                          <p:attrName>style.visibility</p:attrName>
                                        </p:attrNameLst>
                                      </p:cBhvr>
                                      <p:to>
                                        <p:strVal val="visible"/>
                                      </p:to>
                                    </p:set>
                                    <p:animEffect transition="in" filter="blinds(horizontal)">
                                      <p:cBhvr>
                                        <p:cTn id="12" dur="500"/>
                                        <p:tgtEl>
                                          <p:spTgt spid="1065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6500"/>
                                        </p:tgtEl>
                                        <p:attrNameLst>
                                          <p:attrName>style.visibility</p:attrName>
                                        </p:attrNameLst>
                                      </p:cBhvr>
                                      <p:to>
                                        <p:strVal val="visible"/>
                                      </p:to>
                                    </p:set>
                                    <p:animEffect transition="in" filter="blinds(horizontal)">
                                      <p:cBhvr>
                                        <p:cTn id="17" dur="500"/>
                                        <p:tgtEl>
                                          <p:spTgt spid="106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autoUpdateAnimBg="0"/>
      <p:bldP spid="106500" grpId="0" autoUpdateAnimBg="0"/>
      <p:bldP spid="1065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zh-CN" altLang="en-US"/>
              <a:t>预备知识</a:t>
            </a:r>
          </a:p>
        </p:txBody>
      </p:sp>
      <p:grpSp>
        <p:nvGrpSpPr>
          <p:cNvPr id="711683" name="Group 3"/>
          <p:cNvGrpSpPr>
            <a:grpSpLocks/>
          </p:cNvGrpSpPr>
          <p:nvPr/>
        </p:nvGrpSpPr>
        <p:grpSpPr bwMode="auto">
          <a:xfrm>
            <a:off x="1042988" y="1889125"/>
            <a:ext cx="4035425" cy="3714750"/>
            <a:chOff x="657" y="1190"/>
            <a:chExt cx="2542" cy="2340"/>
          </a:xfrm>
        </p:grpSpPr>
        <p:sp>
          <p:nvSpPr>
            <p:cNvPr id="711691" name="Rectangle 4"/>
            <p:cNvSpPr>
              <a:spLocks noChangeArrowheads="1"/>
            </p:cNvSpPr>
            <p:nvPr/>
          </p:nvSpPr>
          <p:spPr bwMode="auto">
            <a:xfrm>
              <a:off x="1156" y="1253"/>
              <a:ext cx="1270" cy="22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grpSp>
          <p:nvGrpSpPr>
            <p:cNvPr id="711692" name="Group 5"/>
            <p:cNvGrpSpPr>
              <a:grpSpLocks/>
            </p:cNvGrpSpPr>
            <p:nvPr/>
          </p:nvGrpSpPr>
          <p:grpSpPr bwMode="auto">
            <a:xfrm>
              <a:off x="657" y="3203"/>
              <a:ext cx="674" cy="327"/>
              <a:chOff x="657" y="3239"/>
              <a:chExt cx="674" cy="327"/>
            </a:xfrm>
          </p:grpSpPr>
          <p:sp>
            <p:nvSpPr>
              <p:cNvPr id="711733" name="Text Box 6"/>
              <p:cNvSpPr txBox="1">
                <a:spLocks noChangeArrowheads="1"/>
              </p:cNvSpPr>
              <p:nvPr/>
            </p:nvSpPr>
            <p:spPr bwMode="auto">
              <a:xfrm>
                <a:off x="1111" y="3239"/>
                <a:ext cx="2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algn="ctr" eaLnBrk="1" hangingPunct="1">
                  <a:lnSpc>
                    <a:spcPct val="100000"/>
                  </a:lnSpc>
                  <a:spcAft>
                    <a:spcPct val="0"/>
                  </a:spcAft>
                  <a:buClrTx/>
                </a:pPr>
                <a:r>
                  <a:rPr lang="en-US" altLang="zh-CN" sz="2800">
                    <a:solidFill>
                      <a:srgbClr val="000000"/>
                    </a:solidFill>
                    <a:latin typeface="Times New Roman" pitchFamily="18" charset="0"/>
                  </a:rPr>
                  <a:t>A</a:t>
                </a:r>
              </a:p>
            </p:txBody>
          </p:sp>
          <p:sp>
            <p:nvSpPr>
              <p:cNvPr id="711734" name="Line 7"/>
              <p:cNvSpPr>
                <a:spLocks noChangeShapeType="1"/>
              </p:cNvSpPr>
              <p:nvPr/>
            </p:nvSpPr>
            <p:spPr bwMode="auto">
              <a:xfrm>
                <a:off x="657" y="3403"/>
                <a:ext cx="49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grpSp>
          <p:nvGrpSpPr>
            <p:cNvPr id="711693" name="Group 8"/>
            <p:cNvGrpSpPr>
              <a:grpSpLocks/>
            </p:cNvGrpSpPr>
            <p:nvPr/>
          </p:nvGrpSpPr>
          <p:grpSpPr bwMode="auto">
            <a:xfrm>
              <a:off x="657" y="2795"/>
              <a:ext cx="719" cy="327"/>
              <a:chOff x="657" y="2795"/>
              <a:chExt cx="719" cy="327"/>
            </a:xfrm>
          </p:grpSpPr>
          <p:sp>
            <p:nvSpPr>
              <p:cNvPr id="711731" name="Text Box 9"/>
              <p:cNvSpPr txBox="1">
                <a:spLocks noChangeArrowheads="1"/>
              </p:cNvSpPr>
              <p:nvPr/>
            </p:nvSpPr>
            <p:spPr bwMode="auto">
              <a:xfrm>
                <a:off x="1111" y="2795"/>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algn="ctr" eaLnBrk="1" hangingPunct="1">
                  <a:lnSpc>
                    <a:spcPct val="100000"/>
                  </a:lnSpc>
                  <a:spcAft>
                    <a:spcPct val="0"/>
                  </a:spcAft>
                  <a:buClrTx/>
                </a:pPr>
                <a:r>
                  <a:rPr lang="en-US" altLang="zh-CN" sz="2800">
                    <a:solidFill>
                      <a:srgbClr val="000000"/>
                    </a:solidFill>
                    <a:latin typeface="Times New Roman" pitchFamily="18" charset="0"/>
                  </a:rPr>
                  <a:t>B</a:t>
                </a:r>
              </a:p>
            </p:txBody>
          </p:sp>
          <p:sp>
            <p:nvSpPr>
              <p:cNvPr id="711732" name="Line 10"/>
              <p:cNvSpPr>
                <a:spLocks noChangeShapeType="1"/>
              </p:cNvSpPr>
              <p:nvPr/>
            </p:nvSpPr>
            <p:spPr bwMode="auto">
              <a:xfrm>
                <a:off x="657" y="2967"/>
                <a:ext cx="49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grpSp>
          <p:nvGrpSpPr>
            <p:cNvPr id="711694" name="Group 11"/>
            <p:cNvGrpSpPr>
              <a:grpSpLocks/>
            </p:cNvGrpSpPr>
            <p:nvPr/>
          </p:nvGrpSpPr>
          <p:grpSpPr bwMode="auto">
            <a:xfrm>
              <a:off x="657" y="2445"/>
              <a:ext cx="732" cy="327"/>
              <a:chOff x="657" y="2445"/>
              <a:chExt cx="732" cy="327"/>
            </a:xfrm>
          </p:grpSpPr>
          <p:sp>
            <p:nvSpPr>
              <p:cNvPr id="711729" name="Text Box 12"/>
              <p:cNvSpPr txBox="1">
                <a:spLocks noChangeArrowheads="1"/>
              </p:cNvSpPr>
              <p:nvPr/>
            </p:nvSpPr>
            <p:spPr bwMode="auto">
              <a:xfrm>
                <a:off x="1111" y="2445"/>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algn="ctr" eaLnBrk="1" hangingPunct="1">
                  <a:lnSpc>
                    <a:spcPct val="100000"/>
                  </a:lnSpc>
                  <a:spcAft>
                    <a:spcPct val="0"/>
                  </a:spcAft>
                  <a:buClrTx/>
                </a:pPr>
                <a:r>
                  <a:rPr lang="en-US" altLang="zh-CN" sz="2800">
                    <a:solidFill>
                      <a:srgbClr val="000000"/>
                    </a:solidFill>
                    <a:latin typeface="Times New Roman" pitchFamily="18" charset="0"/>
                  </a:rPr>
                  <a:t>C</a:t>
                </a:r>
              </a:p>
            </p:txBody>
          </p:sp>
          <p:sp>
            <p:nvSpPr>
              <p:cNvPr id="711730" name="Line 13"/>
              <p:cNvSpPr>
                <a:spLocks noChangeShapeType="1"/>
              </p:cNvSpPr>
              <p:nvPr/>
            </p:nvSpPr>
            <p:spPr bwMode="auto">
              <a:xfrm>
                <a:off x="657" y="2614"/>
                <a:ext cx="49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grpSp>
          <p:nvGrpSpPr>
            <p:cNvPr id="711695" name="Group 14"/>
            <p:cNvGrpSpPr>
              <a:grpSpLocks/>
            </p:cNvGrpSpPr>
            <p:nvPr/>
          </p:nvGrpSpPr>
          <p:grpSpPr bwMode="auto">
            <a:xfrm>
              <a:off x="681" y="1933"/>
              <a:ext cx="892" cy="363"/>
              <a:chOff x="681" y="1933"/>
              <a:chExt cx="892" cy="363"/>
            </a:xfrm>
          </p:grpSpPr>
          <p:grpSp>
            <p:nvGrpSpPr>
              <p:cNvPr id="711724" name="Group 15"/>
              <p:cNvGrpSpPr>
                <a:grpSpLocks/>
              </p:cNvGrpSpPr>
              <p:nvPr/>
            </p:nvGrpSpPr>
            <p:grpSpPr bwMode="auto">
              <a:xfrm>
                <a:off x="1050" y="1933"/>
                <a:ext cx="523" cy="363"/>
                <a:chOff x="1039" y="1933"/>
                <a:chExt cx="523" cy="363"/>
              </a:xfrm>
            </p:grpSpPr>
            <p:sp>
              <p:nvSpPr>
                <p:cNvPr id="711726" name="Oval 16"/>
                <p:cNvSpPr>
                  <a:spLocks noChangeArrowheads="1"/>
                </p:cNvSpPr>
                <p:nvPr/>
              </p:nvSpPr>
              <p:spPr bwMode="auto">
                <a:xfrm>
                  <a:off x="1039" y="2016"/>
                  <a:ext cx="68" cy="6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sp>
              <p:nvSpPr>
                <p:cNvPr id="711727" name="Text Box 17"/>
                <p:cNvSpPr txBox="1">
                  <a:spLocks noChangeArrowheads="1"/>
                </p:cNvSpPr>
                <p:nvPr/>
              </p:nvSpPr>
              <p:spPr bwMode="auto">
                <a:xfrm>
                  <a:off x="1095" y="1969"/>
                  <a:ext cx="4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Aft>
                      <a:spcPct val="0"/>
                    </a:spcAft>
                    <a:buClrTx/>
                  </a:pPr>
                  <a:r>
                    <a:rPr lang="en-US" altLang="zh-CN" sz="2800">
                      <a:solidFill>
                        <a:srgbClr val="000000"/>
                      </a:solidFill>
                      <a:latin typeface="Times New Roman" pitchFamily="18" charset="0"/>
                    </a:rPr>
                    <a:t>G</a:t>
                  </a:r>
                  <a:r>
                    <a:rPr lang="en-US" altLang="zh-CN" sz="2800" baseline="-25000">
                      <a:solidFill>
                        <a:srgbClr val="000000"/>
                      </a:solidFill>
                      <a:latin typeface="Times New Roman" pitchFamily="18" charset="0"/>
                    </a:rPr>
                    <a:t>2B</a:t>
                  </a:r>
                </a:p>
              </p:txBody>
            </p:sp>
            <p:sp>
              <p:nvSpPr>
                <p:cNvPr id="711728" name="Freeform 18"/>
                <p:cNvSpPr>
                  <a:spLocks/>
                </p:cNvSpPr>
                <p:nvPr/>
              </p:nvSpPr>
              <p:spPr bwMode="auto">
                <a:xfrm flipV="1">
                  <a:off x="1156" y="1933"/>
                  <a:ext cx="318" cy="62"/>
                </a:xfrm>
                <a:custGeom>
                  <a:avLst/>
                  <a:gdLst>
                    <a:gd name="T0" fmla="*/ 0 w 207"/>
                    <a:gd name="T1" fmla="*/ 0 h 1"/>
                    <a:gd name="T2" fmla="*/ 6186383 w 207"/>
                    <a:gd name="T3" fmla="*/ 0 h 1"/>
                    <a:gd name="T4" fmla="*/ 0 60000 65536"/>
                    <a:gd name="T5" fmla="*/ 0 60000 65536"/>
                  </a:gdLst>
                  <a:ahLst/>
                  <a:cxnLst>
                    <a:cxn ang="T4">
                      <a:pos x="T0" y="T1"/>
                    </a:cxn>
                    <a:cxn ang="T5">
                      <a:pos x="T2" y="T3"/>
                    </a:cxn>
                  </a:cxnLst>
                  <a:rect l="0" t="0" r="r" b="b"/>
                  <a:pathLst>
                    <a:path w="207" h="1">
                      <a:moveTo>
                        <a:pt x="0" y="0"/>
                      </a:moveTo>
                      <a:lnTo>
                        <a:pt x="207" y="0"/>
                      </a:lnTo>
                    </a:path>
                  </a:pathLst>
                </a:custGeom>
                <a:noFill/>
                <a:ln w="2857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sp>
            <p:nvSpPr>
              <p:cNvPr id="711725" name="Line 19"/>
              <p:cNvSpPr>
                <a:spLocks noChangeShapeType="1"/>
              </p:cNvSpPr>
              <p:nvPr/>
            </p:nvSpPr>
            <p:spPr bwMode="auto">
              <a:xfrm>
                <a:off x="681" y="2051"/>
                <a:ext cx="3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grpSp>
          <p:nvGrpSpPr>
            <p:cNvPr id="711696" name="Group 20"/>
            <p:cNvGrpSpPr>
              <a:grpSpLocks/>
            </p:cNvGrpSpPr>
            <p:nvPr/>
          </p:nvGrpSpPr>
          <p:grpSpPr bwMode="auto">
            <a:xfrm>
              <a:off x="669" y="1561"/>
              <a:ext cx="914" cy="327"/>
              <a:chOff x="669" y="1561"/>
              <a:chExt cx="914" cy="327"/>
            </a:xfrm>
          </p:grpSpPr>
          <p:grpSp>
            <p:nvGrpSpPr>
              <p:cNvPr id="711719" name="Group 21"/>
              <p:cNvGrpSpPr>
                <a:grpSpLocks/>
              </p:cNvGrpSpPr>
              <p:nvPr/>
            </p:nvGrpSpPr>
            <p:grpSpPr bwMode="auto">
              <a:xfrm>
                <a:off x="1039" y="1561"/>
                <a:ext cx="544" cy="327"/>
                <a:chOff x="1039" y="1561"/>
                <a:chExt cx="544" cy="327"/>
              </a:xfrm>
            </p:grpSpPr>
            <p:sp>
              <p:nvSpPr>
                <p:cNvPr id="711721" name="Oval 22"/>
                <p:cNvSpPr>
                  <a:spLocks noChangeArrowheads="1"/>
                </p:cNvSpPr>
                <p:nvPr/>
              </p:nvSpPr>
              <p:spPr bwMode="auto">
                <a:xfrm>
                  <a:off x="1039" y="1683"/>
                  <a:ext cx="68" cy="6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sp>
              <p:nvSpPr>
                <p:cNvPr id="711722" name="Text Box 23"/>
                <p:cNvSpPr txBox="1">
                  <a:spLocks noChangeArrowheads="1"/>
                </p:cNvSpPr>
                <p:nvPr/>
              </p:nvSpPr>
              <p:spPr bwMode="auto">
                <a:xfrm>
                  <a:off x="1107" y="1561"/>
                  <a:ext cx="4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Aft>
                      <a:spcPct val="0"/>
                    </a:spcAft>
                    <a:buClrTx/>
                  </a:pPr>
                  <a:r>
                    <a:rPr lang="en-US" altLang="zh-CN" sz="2800">
                      <a:solidFill>
                        <a:srgbClr val="000000"/>
                      </a:solidFill>
                      <a:latin typeface="Times New Roman" pitchFamily="18" charset="0"/>
                    </a:rPr>
                    <a:t>G</a:t>
                  </a:r>
                  <a:r>
                    <a:rPr lang="en-US" altLang="zh-CN" sz="2800" baseline="-25000">
                      <a:solidFill>
                        <a:srgbClr val="000000"/>
                      </a:solidFill>
                      <a:latin typeface="Times New Roman" pitchFamily="18" charset="0"/>
                    </a:rPr>
                    <a:t>2A</a:t>
                  </a:r>
                </a:p>
              </p:txBody>
            </p:sp>
            <p:sp>
              <p:nvSpPr>
                <p:cNvPr id="711723" name="Freeform 24"/>
                <p:cNvSpPr>
                  <a:spLocks/>
                </p:cNvSpPr>
                <p:nvPr/>
              </p:nvSpPr>
              <p:spPr bwMode="auto">
                <a:xfrm flipV="1">
                  <a:off x="1159" y="1570"/>
                  <a:ext cx="315" cy="65"/>
                </a:xfrm>
                <a:custGeom>
                  <a:avLst/>
                  <a:gdLst>
                    <a:gd name="T0" fmla="*/ 0 w 204"/>
                    <a:gd name="T1" fmla="*/ 0 h 1"/>
                    <a:gd name="T2" fmla="*/ 6875530 w 204"/>
                    <a:gd name="T3" fmla="*/ 0 h 1"/>
                    <a:gd name="T4" fmla="*/ 0 60000 65536"/>
                    <a:gd name="T5" fmla="*/ 0 60000 65536"/>
                  </a:gdLst>
                  <a:ahLst/>
                  <a:cxnLst>
                    <a:cxn ang="T4">
                      <a:pos x="T0" y="T1"/>
                    </a:cxn>
                    <a:cxn ang="T5">
                      <a:pos x="T2" y="T3"/>
                    </a:cxn>
                  </a:cxnLst>
                  <a:rect l="0" t="0" r="r" b="b"/>
                  <a:pathLst>
                    <a:path w="204" h="1">
                      <a:moveTo>
                        <a:pt x="0" y="0"/>
                      </a:moveTo>
                      <a:lnTo>
                        <a:pt x="204" y="0"/>
                      </a:lnTo>
                    </a:path>
                  </a:pathLst>
                </a:custGeom>
                <a:noFill/>
                <a:ln w="2857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sp>
            <p:nvSpPr>
              <p:cNvPr id="711720" name="Line 25"/>
              <p:cNvSpPr>
                <a:spLocks noChangeShapeType="1"/>
              </p:cNvSpPr>
              <p:nvPr/>
            </p:nvSpPr>
            <p:spPr bwMode="auto">
              <a:xfrm>
                <a:off x="669" y="1721"/>
                <a:ext cx="3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grpSp>
          <p:nvGrpSpPr>
            <p:cNvPr id="711697" name="Group 26"/>
            <p:cNvGrpSpPr>
              <a:grpSpLocks/>
            </p:cNvGrpSpPr>
            <p:nvPr/>
          </p:nvGrpSpPr>
          <p:grpSpPr bwMode="auto">
            <a:xfrm>
              <a:off x="685" y="1190"/>
              <a:ext cx="803" cy="327"/>
              <a:chOff x="685" y="1190"/>
              <a:chExt cx="803" cy="327"/>
            </a:xfrm>
          </p:grpSpPr>
          <p:sp>
            <p:nvSpPr>
              <p:cNvPr id="711717" name="Text Box 27"/>
              <p:cNvSpPr txBox="1">
                <a:spLocks noChangeArrowheads="1"/>
              </p:cNvSpPr>
              <p:nvPr/>
            </p:nvSpPr>
            <p:spPr bwMode="auto">
              <a:xfrm>
                <a:off x="1122" y="1190"/>
                <a:ext cx="3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Aft>
                    <a:spcPct val="0"/>
                  </a:spcAft>
                  <a:buClrTx/>
                </a:pPr>
                <a:r>
                  <a:rPr lang="en-US" altLang="zh-CN" sz="2800">
                    <a:solidFill>
                      <a:srgbClr val="000000"/>
                    </a:solidFill>
                    <a:latin typeface="Times New Roman" pitchFamily="18" charset="0"/>
                  </a:rPr>
                  <a:t>G</a:t>
                </a:r>
                <a:r>
                  <a:rPr lang="en-US" altLang="zh-CN" sz="2800" baseline="-25000">
                    <a:solidFill>
                      <a:srgbClr val="000000"/>
                    </a:solidFill>
                    <a:latin typeface="Times New Roman" pitchFamily="18" charset="0"/>
                  </a:rPr>
                  <a:t>1</a:t>
                </a:r>
              </a:p>
            </p:txBody>
          </p:sp>
          <p:sp>
            <p:nvSpPr>
              <p:cNvPr id="711718" name="Line 28"/>
              <p:cNvSpPr>
                <a:spLocks noChangeShapeType="1"/>
              </p:cNvSpPr>
              <p:nvPr/>
            </p:nvSpPr>
            <p:spPr bwMode="auto">
              <a:xfrm>
                <a:off x="685" y="1359"/>
                <a:ext cx="46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grpSp>
          <p:nvGrpSpPr>
            <p:cNvPr id="711698" name="Group 29"/>
            <p:cNvGrpSpPr>
              <a:grpSpLocks/>
            </p:cNvGrpSpPr>
            <p:nvPr/>
          </p:nvGrpSpPr>
          <p:grpSpPr bwMode="auto">
            <a:xfrm>
              <a:off x="2426" y="1616"/>
              <a:ext cx="773" cy="363"/>
              <a:chOff x="2426" y="1616"/>
              <a:chExt cx="773" cy="363"/>
            </a:xfrm>
          </p:grpSpPr>
          <p:sp>
            <p:nvSpPr>
              <p:cNvPr id="711712" name="Oval 30"/>
              <p:cNvSpPr>
                <a:spLocks noChangeArrowheads="1"/>
              </p:cNvSpPr>
              <p:nvPr/>
            </p:nvSpPr>
            <p:spPr bwMode="auto">
              <a:xfrm>
                <a:off x="2426" y="1752"/>
                <a:ext cx="68" cy="6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grpSp>
            <p:nvGrpSpPr>
              <p:cNvPr id="711713" name="Group 31"/>
              <p:cNvGrpSpPr>
                <a:grpSpLocks/>
              </p:cNvGrpSpPr>
              <p:nvPr/>
            </p:nvGrpSpPr>
            <p:grpSpPr bwMode="auto">
              <a:xfrm>
                <a:off x="2789" y="1616"/>
                <a:ext cx="410" cy="363"/>
                <a:chOff x="2897" y="1706"/>
                <a:chExt cx="410" cy="363"/>
              </a:xfrm>
            </p:grpSpPr>
            <p:sp>
              <p:nvSpPr>
                <p:cNvPr id="711715" name="Text Box 32"/>
                <p:cNvSpPr txBox="1">
                  <a:spLocks noChangeArrowheads="1"/>
                </p:cNvSpPr>
                <p:nvPr/>
              </p:nvSpPr>
              <p:spPr bwMode="auto">
                <a:xfrm>
                  <a:off x="2897" y="1742"/>
                  <a:ext cx="41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Aft>
                      <a:spcPct val="0"/>
                    </a:spcAft>
                    <a:buClrTx/>
                  </a:pPr>
                  <a:r>
                    <a:rPr lang="en-US" altLang="zh-CN" sz="2800">
                      <a:solidFill>
                        <a:srgbClr val="000000"/>
                      </a:solidFill>
                      <a:latin typeface="Times New Roman" pitchFamily="18" charset="0"/>
                    </a:rPr>
                    <a:t> Y</a:t>
                  </a:r>
                  <a:r>
                    <a:rPr lang="en-US" altLang="zh-CN" sz="2800" baseline="-25000">
                      <a:solidFill>
                        <a:srgbClr val="000000"/>
                      </a:solidFill>
                      <a:latin typeface="Times New Roman" pitchFamily="18" charset="0"/>
                    </a:rPr>
                    <a:t>6</a:t>
                  </a:r>
                </a:p>
              </p:txBody>
            </p:sp>
            <p:sp>
              <p:nvSpPr>
                <p:cNvPr id="711716" name="Freeform 33"/>
                <p:cNvSpPr>
                  <a:spLocks/>
                </p:cNvSpPr>
                <p:nvPr/>
              </p:nvSpPr>
              <p:spPr bwMode="auto">
                <a:xfrm flipV="1">
                  <a:off x="2958" y="1706"/>
                  <a:ext cx="318" cy="62"/>
                </a:xfrm>
                <a:custGeom>
                  <a:avLst/>
                  <a:gdLst>
                    <a:gd name="T0" fmla="*/ 0 w 207"/>
                    <a:gd name="T1" fmla="*/ 0 h 1"/>
                    <a:gd name="T2" fmla="*/ 6186383 w 207"/>
                    <a:gd name="T3" fmla="*/ 0 h 1"/>
                    <a:gd name="T4" fmla="*/ 0 60000 65536"/>
                    <a:gd name="T5" fmla="*/ 0 60000 65536"/>
                  </a:gdLst>
                  <a:ahLst/>
                  <a:cxnLst>
                    <a:cxn ang="T4">
                      <a:pos x="T0" y="T1"/>
                    </a:cxn>
                    <a:cxn ang="T5">
                      <a:pos x="T2" y="T3"/>
                    </a:cxn>
                  </a:cxnLst>
                  <a:rect l="0" t="0" r="r" b="b"/>
                  <a:pathLst>
                    <a:path w="207" h="1">
                      <a:moveTo>
                        <a:pt x="0" y="0"/>
                      </a:moveTo>
                      <a:lnTo>
                        <a:pt x="207" y="0"/>
                      </a:lnTo>
                    </a:path>
                  </a:pathLst>
                </a:custGeom>
                <a:noFill/>
                <a:ln w="2857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sp>
            <p:nvSpPr>
              <p:cNvPr id="711714" name="Line 34"/>
              <p:cNvSpPr>
                <a:spLocks noChangeShapeType="1"/>
              </p:cNvSpPr>
              <p:nvPr/>
            </p:nvSpPr>
            <p:spPr bwMode="auto">
              <a:xfrm>
                <a:off x="2490" y="1779"/>
                <a:ext cx="3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grpSp>
          <p:nvGrpSpPr>
            <p:cNvPr id="711699" name="Group 35"/>
            <p:cNvGrpSpPr>
              <a:grpSpLocks/>
            </p:cNvGrpSpPr>
            <p:nvPr/>
          </p:nvGrpSpPr>
          <p:grpSpPr bwMode="auto">
            <a:xfrm>
              <a:off x="2426" y="1253"/>
              <a:ext cx="773" cy="363"/>
              <a:chOff x="2426" y="1616"/>
              <a:chExt cx="773" cy="363"/>
            </a:xfrm>
          </p:grpSpPr>
          <p:sp>
            <p:nvSpPr>
              <p:cNvPr id="711707" name="Oval 36"/>
              <p:cNvSpPr>
                <a:spLocks noChangeArrowheads="1"/>
              </p:cNvSpPr>
              <p:nvPr/>
            </p:nvSpPr>
            <p:spPr bwMode="auto">
              <a:xfrm>
                <a:off x="2426" y="1752"/>
                <a:ext cx="68" cy="6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grpSp>
            <p:nvGrpSpPr>
              <p:cNvPr id="711708" name="Group 37"/>
              <p:cNvGrpSpPr>
                <a:grpSpLocks/>
              </p:cNvGrpSpPr>
              <p:nvPr/>
            </p:nvGrpSpPr>
            <p:grpSpPr bwMode="auto">
              <a:xfrm>
                <a:off x="2789" y="1616"/>
                <a:ext cx="410" cy="363"/>
                <a:chOff x="2897" y="1706"/>
                <a:chExt cx="410" cy="363"/>
              </a:xfrm>
            </p:grpSpPr>
            <p:sp>
              <p:nvSpPr>
                <p:cNvPr id="711710" name="Text Box 38"/>
                <p:cNvSpPr txBox="1">
                  <a:spLocks noChangeArrowheads="1"/>
                </p:cNvSpPr>
                <p:nvPr/>
              </p:nvSpPr>
              <p:spPr bwMode="auto">
                <a:xfrm>
                  <a:off x="2897" y="1742"/>
                  <a:ext cx="41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Aft>
                      <a:spcPct val="0"/>
                    </a:spcAft>
                    <a:buClrTx/>
                  </a:pPr>
                  <a:r>
                    <a:rPr lang="en-US" altLang="zh-CN" sz="2800">
                      <a:solidFill>
                        <a:srgbClr val="000000"/>
                      </a:solidFill>
                      <a:latin typeface="Times New Roman" pitchFamily="18" charset="0"/>
                    </a:rPr>
                    <a:t> Y</a:t>
                  </a:r>
                  <a:r>
                    <a:rPr lang="en-US" altLang="zh-CN" sz="2800" baseline="-25000">
                      <a:solidFill>
                        <a:srgbClr val="000000"/>
                      </a:solidFill>
                      <a:latin typeface="Times New Roman" pitchFamily="18" charset="0"/>
                    </a:rPr>
                    <a:t>7</a:t>
                  </a:r>
                </a:p>
              </p:txBody>
            </p:sp>
            <p:sp>
              <p:nvSpPr>
                <p:cNvPr id="711711" name="Freeform 39"/>
                <p:cNvSpPr>
                  <a:spLocks/>
                </p:cNvSpPr>
                <p:nvPr/>
              </p:nvSpPr>
              <p:spPr bwMode="auto">
                <a:xfrm flipV="1">
                  <a:off x="2958" y="1706"/>
                  <a:ext cx="318" cy="62"/>
                </a:xfrm>
                <a:custGeom>
                  <a:avLst/>
                  <a:gdLst>
                    <a:gd name="T0" fmla="*/ 0 w 207"/>
                    <a:gd name="T1" fmla="*/ 0 h 1"/>
                    <a:gd name="T2" fmla="*/ 6186383 w 207"/>
                    <a:gd name="T3" fmla="*/ 0 h 1"/>
                    <a:gd name="T4" fmla="*/ 0 60000 65536"/>
                    <a:gd name="T5" fmla="*/ 0 60000 65536"/>
                  </a:gdLst>
                  <a:ahLst/>
                  <a:cxnLst>
                    <a:cxn ang="T4">
                      <a:pos x="T0" y="T1"/>
                    </a:cxn>
                    <a:cxn ang="T5">
                      <a:pos x="T2" y="T3"/>
                    </a:cxn>
                  </a:cxnLst>
                  <a:rect l="0" t="0" r="r" b="b"/>
                  <a:pathLst>
                    <a:path w="207" h="1">
                      <a:moveTo>
                        <a:pt x="0" y="0"/>
                      </a:moveTo>
                      <a:lnTo>
                        <a:pt x="207" y="0"/>
                      </a:lnTo>
                    </a:path>
                  </a:pathLst>
                </a:custGeom>
                <a:noFill/>
                <a:ln w="2857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sp>
            <p:nvSpPr>
              <p:cNvPr id="711709" name="Line 40"/>
              <p:cNvSpPr>
                <a:spLocks noChangeShapeType="1"/>
              </p:cNvSpPr>
              <p:nvPr/>
            </p:nvSpPr>
            <p:spPr bwMode="auto">
              <a:xfrm>
                <a:off x="2490" y="1779"/>
                <a:ext cx="3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grpSp>
          <p:nvGrpSpPr>
            <p:cNvPr id="711700" name="Group 41"/>
            <p:cNvGrpSpPr>
              <a:grpSpLocks/>
            </p:cNvGrpSpPr>
            <p:nvPr/>
          </p:nvGrpSpPr>
          <p:grpSpPr bwMode="auto">
            <a:xfrm>
              <a:off x="2426" y="3112"/>
              <a:ext cx="773" cy="363"/>
              <a:chOff x="2426" y="1616"/>
              <a:chExt cx="773" cy="363"/>
            </a:xfrm>
          </p:grpSpPr>
          <p:sp>
            <p:nvSpPr>
              <p:cNvPr id="711702" name="Oval 42"/>
              <p:cNvSpPr>
                <a:spLocks noChangeArrowheads="1"/>
              </p:cNvSpPr>
              <p:nvPr/>
            </p:nvSpPr>
            <p:spPr bwMode="auto">
              <a:xfrm>
                <a:off x="2426" y="1752"/>
                <a:ext cx="68" cy="6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Aft>
                    <a:spcPct val="0"/>
                  </a:spcAft>
                  <a:buClrTx/>
                </a:pPr>
                <a:endParaRPr kumimoji="0" lang="zh-CN" altLang="en-US" sz="1800" b="0">
                  <a:solidFill>
                    <a:srgbClr val="000000"/>
                  </a:solidFill>
                  <a:latin typeface="Arial" pitchFamily="34" charset="0"/>
                  <a:ea typeface="宋体" pitchFamily="2" charset="-122"/>
                </a:endParaRPr>
              </a:p>
            </p:txBody>
          </p:sp>
          <p:grpSp>
            <p:nvGrpSpPr>
              <p:cNvPr id="711703" name="Group 43"/>
              <p:cNvGrpSpPr>
                <a:grpSpLocks/>
              </p:cNvGrpSpPr>
              <p:nvPr/>
            </p:nvGrpSpPr>
            <p:grpSpPr bwMode="auto">
              <a:xfrm>
                <a:off x="2789" y="1616"/>
                <a:ext cx="410" cy="363"/>
                <a:chOff x="2897" y="1706"/>
                <a:chExt cx="410" cy="363"/>
              </a:xfrm>
            </p:grpSpPr>
            <p:sp>
              <p:nvSpPr>
                <p:cNvPr id="711705" name="Text Box 44"/>
                <p:cNvSpPr txBox="1">
                  <a:spLocks noChangeArrowheads="1"/>
                </p:cNvSpPr>
                <p:nvPr/>
              </p:nvSpPr>
              <p:spPr bwMode="auto">
                <a:xfrm>
                  <a:off x="2897" y="1742"/>
                  <a:ext cx="41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Aft>
                      <a:spcPct val="0"/>
                    </a:spcAft>
                    <a:buClrTx/>
                  </a:pPr>
                  <a:r>
                    <a:rPr lang="en-US" altLang="zh-CN" sz="2800">
                      <a:solidFill>
                        <a:srgbClr val="000000"/>
                      </a:solidFill>
                      <a:latin typeface="Times New Roman" pitchFamily="18" charset="0"/>
                    </a:rPr>
                    <a:t> Y</a:t>
                  </a:r>
                  <a:r>
                    <a:rPr lang="en-US" altLang="zh-CN" sz="2800" baseline="-25000">
                      <a:solidFill>
                        <a:srgbClr val="000000"/>
                      </a:solidFill>
                      <a:latin typeface="Times New Roman" pitchFamily="18" charset="0"/>
                    </a:rPr>
                    <a:t>0</a:t>
                  </a:r>
                </a:p>
              </p:txBody>
            </p:sp>
            <p:sp>
              <p:nvSpPr>
                <p:cNvPr id="711706" name="Freeform 45"/>
                <p:cNvSpPr>
                  <a:spLocks/>
                </p:cNvSpPr>
                <p:nvPr/>
              </p:nvSpPr>
              <p:spPr bwMode="auto">
                <a:xfrm flipV="1">
                  <a:off x="2958" y="1706"/>
                  <a:ext cx="318" cy="62"/>
                </a:xfrm>
                <a:custGeom>
                  <a:avLst/>
                  <a:gdLst>
                    <a:gd name="T0" fmla="*/ 0 w 207"/>
                    <a:gd name="T1" fmla="*/ 0 h 1"/>
                    <a:gd name="T2" fmla="*/ 6186383 w 207"/>
                    <a:gd name="T3" fmla="*/ 0 h 1"/>
                    <a:gd name="T4" fmla="*/ 0 60000 65536"/>
                    <a:gd name="T5" fmla="*/ 0 60000 65536"/>
                  </a:gdLst>
                  <a:ahLst/>
                  <a:cxnLst>
                    <a:cxn ang="T4">
                      <a:pos x="T0" y="T1"/>
                    </a:cxn>
                    <a:cxn ang="T5">
                      <a:pos x="T2" y="T3"/>
                    </a:cxn>
                  </a:cxnLst>
                  <a:rect l="0" t="0" r="r" b="b"/>
                  <a:pathLst>
                    <a:path w="207" h="1">
                      <a:moveTo>
                        <a:pt x="0" y="0"/>
                      </a:moveTo>
                      <a:lnTo>
                        <a:pt x="207" y="0"/>
                      </a:lnTo>
                    </a:path>
                  </a:pathLst>
                </a:custGeom>
                <a:noFill/>
                <a:ln w="2857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sp>
            <p:nvSpPr>
              <p:cNvPr id="711704" name="Line 46"/>
              <p:cNvSpPr>
                <a:spLocks noChangeShapeType="1"/>
              </p:cNvSpPr>
              <p:nvPr/>
            </p:nvSpPr>
            <p:spPr bwMode="auto">
              <a:xfrm>
                <a:off x="2490" y="1779"/>
                <a:ext cx="3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20000"/>
                  </a:spcBef>
                  <a:spcAft>
                    <a:spcPct val="0"/>
                  </a:spcAft>
                  <a:buClrTx/>
                </a:pPr>
                <a:endParaRPr lang="zh-CN" altLang="en-US" sz="800">
                  <a:solidFill>
                    <a:srgbClr val="000000"/>
                  </a:solidFill>
                  <a:latin typeface="宋体" pitchFamily="2" charset="-122"/>
                  <a:ea typeface="宋体" pitchFamily="2" charset="-122"/>
                </a:endParaRPr>
              </a:p>
            </p:txBody>
          </p:sp>
        </p:grpSp>
        <p:sp>
          <p:nvSpPr>
            <p:cNvPr id="711701" name="Rectangle 47"/>
            <p:cNvSpPr>
              <a:spLocks noChangeArrowheads="1"/>
            </p:cNvSpPr>
            <p:nvPr/>
          </p:nvSpPr>
          <p:spPr bwMode="auto">
            <a:xfrm>
              <a:off x="2520" y="2118"/>
              <a:ext cx="178" cy="76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20000"/>
                </a:lnSpc>
                <a:spcAft>
                  <a:spcPct val="0"/>
                </a:spcAft>
                <a:buClrTx/>
              </a:pPr>
              <a:r>
                <a:rPr kumimoji="0" lang="en-US" altLang="zh-CN" sz="2800">
                  <a:solidFill>
                    <a:srgbClr val="000000"/>
                  </a:solidFill>
                  <a:latin typeface="Arial" pitchFamily="34" charset="0"/>
                  <a:ea typeface="宋体" pitchFamily="2" charset="-122"/>
                </a:rPr>
                <a:t>.</a:t>
              </a:r>
            </a:p>
            <a:p>
              <a:pPr algn="ctr">
                <a:lnSpc>
                  <a:spcPct val="20000"/>
                </a:lnSpc>
                <a:spcAft>
                  <a:spcPct val="0"/>
                </a:spcAft>
                <a:buClrTx/>
              </a:pPr>
              <a:r>
                <a:rPr kumimoji="0" lang="en-US" altLang="zh-CN" sz="2800">
                  <a:solidFill>
                    <a:srgbClr val="000000"/>
                  </a:solidFill>
                  <a:latin typeface="Arial" pitchFamily="34" charset="0"/>
                  <a:ea typeface="宋体" pitchFamily="2" charset="-122"/>
                </a:rPr>
                <a:t>.</a:t>
              </a:r>
            </a:p>
            <a:p>
              <a:pPr algn="ctr">
                <a:lnSpc>
                  <a:spcPct val="20000"/>
                </a:lnSpc>
                <a:spcAft>
                  <a:spcPct val="0"/>
                </a:spcAft>
                <a:buClrTx/>
              </a:pPr>
              <a:r>
                <a:rPr kumimoji="0" lang="en-US" altLang="zh-CN" sz="2800">
                  <a:solidFill>
                    <a:srgbClr val="000000"/>
                  </a:solidFill>
                  <a:latin typeface="Arial" pitchFamily="34" charset="0"/>
                  <a:ea typeface="宋体" pitchFamily="2" charset="-122"/>
                </a:rPr>
                <a:t>.</a:t>
              </a:r>
            </a:p>
            <a:p>
              <a:pPr algn="ctr">
                <a:lnSpc>
                  <a:spcPct val="20000"/>
                </a:lnSpc>
                <a:spcAft>
                  <a:spcPct val="0"/>
                </a:spcAft>
                <a:buClrTx/>
              </a:pPr>
              <a:endParaRPr kumimoji="0" lang="en-US" altLang="zh-CN" sz="2800">
                <a:solidFill>
                  <a:srgbClr val="000000"/>
                </a:solidFill>
                <a:latin typeface="Arial" pitchFamily="34" charset="0"/>
                <a:ea typeface="宋体" pitchFamily="2" charset="-122"/>
              </a:endParaRPr>
            </a:p>
            <a:p>
              <a:pPr algn="ctr">
                <a:lnSpc>
                  <a:spcPct val="20000"/>
                </a:lnSpc>
                <a:spcAft>
                  <a:spcPct val="0"/>
                </a:spcAft>
                <a:buClrTx/>
              </a:pPr>
              <a:endParaRPr kumimoji="0" lang="en-US" altLang="zh-CN" sz="2800">
                <a:solidFill>
                  <a:srgbClr val="000000"/>
                </a:solidFill>
                <a:latin typeface="Arial" pitchFamily="34" charset="0"/>
                <a:ea typeface="宋体" pitchFamily="2" charset="-122"/>
              </a:endParaRPr>
            </a:p>
            <a:p>
              <a:pPr algn="ctr">
                <a:lnSpc>
                  <a:spcPct val="20000"/>
                </a:lnSpc>
                <a:spcAft>
                  <a:spcPct val="0"/>
                </a:spcAft>
                <a:buClrTx/>
              </a:pPr>
              <a:endParaRPr kumimoji="0" lang="en-US" altLang="zh-CN" sz="2800">
                <a:solidFill>
                  <a:srgbClr val="000000"/>
                </a:solidFill>
                <a:latin typeface="Arial" pitchFamily="34" charset="0"/>
                <a:ea typeface="宋体" pitchFamily="2" charset="-122"/>
              </a:endParaRPr>
            </a:p>
            <a:p>
              <a:pPr algn="ctr">
                <a:lnSpc>
                  <a:spcPct val="20000"/>
                </a:lnSpc>
                <a:spcAft>
                  <a:spcPct val="0"/>
                </a:spcAft>
                <a:buClrTx/>
              </a:pPr>
              <a:endParaRPr kumimoji="0" lang="en-US" altLang="zh-CN" sz="2800">
                <a:solidFill>
                  <a:srgbClr val="000000"/>
                </a:solidFill>
                <a:latin typeface="Arial" pitchFamily="34" charset="0"/>
                <a:ea typeface="宋体" pitchFamily="2" charset="-122"/>
              </a:endParaRPr>
            </a:p>
            <a:p>
              <a:pPr algn="ctr">
                <a:lnSpc>
                  <a:spcPct val="20000"/>
                </a:lnSpc>
                <a:spcAft>
                  <a:spcPct val="0"/>
                </a:spcAft>
                <a:buClrTx/>
              </a:pPr>
              <a:endParaRPr kumimoji="0" lang="en-US" altLang="zh-CN" sz="2800">
                <a:solidFill>
                  <a:srgbClr val="000000"/>
                </a:solidFill>
                <a:latin typeface="Arial" pitchFamily="34" charset="0"/>
                <a:ea typeface="宋体" pitchFamily="2" charset="-122"/>
              </a:endParaRPr>
            </a:p>
            <a:p>
              <a:pPr algn="ctr">
                <a:lnSpc>
                  <a:spcPct val="20000"/>
                </a:lnSpc>
                <a:spcAft>
                  <a:spcPct val="0"/>
                </a:spcAft>
                <a:buClrTx/>
              </a:pPr>
              <a:endParaRPr kumimoji="0" lang="en-US" altLang="zh-CN" sz="2800">
                <a:solidFill>
                  <a:srgbClr val="000000"/>
                </a:solidFill>
                <a:latin typeface="Arial" pitchFamily="34" charset="0"/>
                <a:ea typeface="宋体" pitchFamily="2" charset="-122"/>
              </a:endParaRPr>
            </a:p>
            <a:p>
              <a:pPr algn="ctr">
                <a:lnSpc>
                  <a:spcPct val="20000"/>
                </a:lnSpc>
                <a:spcAft>
                  <a:spcPct val="0"/>
                </a:spcAft>
                <a:buClrTx/>
              </a:pPr>
              <a:endParaRPr kumimoji="0" lang="en-US" altLang="zh-CN" sz="2800">
                <a:solidFill>
                  <a:srgbClr val="000000"/>
                </a:solidFill>
                <a:latin typeface="Arial" pitchFamily="34" charset="0"/>
                <a:ea typeface="宋体" pitchFamily="2" charset="-122"/>
              </a:endParaRPr>
            </a:p>
            <a:p>
              <a:pPr algn="ctr">
                <a:lnSpc>
                  <a:spcPct val="20000"/>
                </a:lnSpc>
                <a:spcAft>
                  <a:spcPct val="0"/>
                </a:spcAft>
                <a:buClrTx/>
              </a:pPr>
              <a:r>
                <a:rPr kumimoji="0" lang="en-US" altLang="zh-CN" sz="2800">
                  <a:solidFill>
                    <a:srgbClr val="000000"/>
                  </a:solidFill>
                  <a:latin typeface="Arial" pitchFamily="34" charset="0"/>
                  <a:ea typeface="宋体" pitchFamily="2" charset="-122"/>
                </a:rPr>
                <a:t>.</a:t>
              </a:r>
            </a:p>
            <a:p>
              <a:pPr algn="ctr">
                <a:lnSpc>
                  <a:spcPct val="20000"/>
                </a:lnSpc>
                <a:spcAft>
                  <a:spcPct val="0"/>
                </a:spcAft>
                <a:buClrTx/>
              </a:pPr>
              <a:r>
                <a:rPr kumimoji="0" lang="en-US" altLang="zh-CN" sz="2800">
                  <a:solidFill>
                    <a:srgbClr val="000000"/>
                  </a:solidFill>
                  <a:latin typeface="Arial" pitchFamily="34" charset="0"/>
                  <a:ea typeface="宋体" pitchFamily="2" charset="-122"/>
                </a:rPr>
                <a:t>.</a:t>
              </a:r>
            </a:p>
            <a:p>
              <a:pPr algn="ctr">
                <a:lnSpc>
                  <a:spcPct val="20000"/>
                </a:lnSpc>
                <a:spcAft>
                  <a:spcPct val="0"/>
                </a:spcAft>
                <a:buClrTx/>
              </a:pPr>
              <a:r>
                <a:rPr kumimoji="0" lang="en-US" altLang="zh-CN" sz="2800">
                  <a:solidFill>
                    <a:srgbClr val="000000"/>
                  </a:solidFill>
                  <a:latin typeface="Arial" pitchFamily="34" charset="0"/>
                  <a:ea typeface="宋体" pitchFamily="2" charset="-122"/>
                </a:rPr>
                <a:t>.</a:t>
              </a:r>
            </a:p>
          </p:txBody>
        </p:sp>
      </p:grpSp>
      <p:sp>
        <p:nvSpPr>
          <p:cNvPr id="711684" name="Text Box 48"/>
          <p:cNvSpPr txBox="1">
            <a:spLocks noChangeArrowheads="1"/>
          </p:cNvSpPr>
          <p:nvPr/>
        </p:nvSpPr>
        <p:spPr bwMode="auto">
          <a:xfrm>
            <a:off x="1816100" y="5845175"/>
            <a:ext cx="2247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Aft>
                <a:spcPct val="0"/>
              </a:spcAft>
              <a:buClrTx/>
            </a:pPr>
            <a:r>
              <a:rPr kumimoji="0" lang="en-US" altLang="zh-CN" sz="2800">
                <a:solidFill>
                  <a:srgbClr val="0000FF"/>
                </a:solidFill>
                <a:latin typeface="Arial" pitchFamily="34" charset="0"/>
              </a:rPr>
              <a:t>74138</a:t>
            </a:r>
            <a:r>
              <a:rPr kumimoji="0" lang="zh-CN" altLang="en-US" sz="2800">
                <a:solidFill>
                  <a:srgbClr val="0000FF"/>
                </a:solidFill>
                <a:latin typeface="Arial" pitchFamily="34" charset="0"/>
              </a:rPr>
              <a:t>译码器</a:t>
            </a:r>
          </a:p>
        </p:txBody>
      </p:sp>
      <p:sp>
        <p:nvSpPr>
          <p:cNvPr id="107569" name="Rectangle 49"/>
          <p:cNvSpPr>
            <a:spLocks noGrp="1" noChangeArrowheads="1"/>
          </p:cNvSpPr>
          <p:nvPr>
            <p:ph type="body" idx="1"/>
          </p:nvPr>
        </p:nvSpPr>
        <p:spPr>
          <a:xfrm>
            <a:off x="5003800" y="1295400"/>
            <a:ext cx="4032250" cy="4581525"/>
          </a:xfrm>
        </p:spPr>
        <p:txBody>
          <a:bodyPr/>
          <a:lstStyle/>
          <a:p>
            <a:pPr eaLnBrk="1" hangingPunct="1">
              <a:defRPr/>
            </a:pPr>
            <a:r>
              <a:rPr lang="zh-CN" altLang="en-US" dirty="0"/>
              <a:t>使用要求：</a:t>
            </a:r>
          </a:p>
          <a:p>
            <a:pPr lvl="1" eaLnBrk="1" hangingPunct="1">
              <a:defRPr/>
            </a:pPr>
            <a:r>
              <a:rPr lang="en-US" altLang="zh-CN" dirty="0"/>
              <a:t>G1</a:t>
            </a:r>
            <a:r>
              <a:rPr lang="zh-CN" altLang="en-US" dirty="0"/>
              <a:t>高电平</a:t>
            </a:r>
          </a:p>
          <a:p>
            <a:pPr lvl="1" eaLnBrk="1" hangingPunct="1">
              <a:defRPr/>
            </a:pPr>
            <a:r>
              <a:rPr lang="en-US" altLang="zh-CN" dirty="0"/>
              <a:t>G</a:t>
            </a:r>
            <a:r>
              <a:rPr lang="en-US" altLang="zh-CN" baseline="-25000" dirty="0"/>
              <a:t>2A</a:t>
            </a:r>
            <a:r>
              <a:rPr lang="zh-CN" altLang="en-US" dirty="0"/>
              <a:t>和</a:t>
            </a:r>
            <a:r>
              <a:rPr lang="en-US" altLang="zh-CN" dirty="0"/>
              <a:t>G</a:t>
            </a:r>
            <a:r>
              <a:rPr lang="en-US" altLang="zh-CN" baseline="-25000" dirty="0"/>
              <a:t>2B</a:t>
            </a:r>
            <a:r>
              <a:rPr lang="zh-CN" altLang="en-US" dirty="0"/>
              <a:t>低电平</a:t>
            </a:r>
          </a:p>
          <a:p>
            <a:pPr lvl="1" eaLnBrk="1" hangingPunct="1">
              <a:defRPr/>
            </a:pPr>
            <a:endParaRPr lang="zh-CN" altLang="en-US" dirty="0"/>
          </a:p>
          <a:p>
            <a:pPr eaLnBrk="1" hangingPunct="1">
              <a:defRPr/>
            </a:pPr>
            <a:r>
              <a:rPr lang="en-US" altLang="zh-CN" dirty="0"/>
              <a:t>C</a:t>
            </a:r>
            <a:r>
              <a:rPr lang="zh-CN" altLang="en-US" dirty="0"/>
              <a:t>、</a:t>
            </a:r>
            <a:r>
              <a:rPr lang="en-US" altLang="zh-CN" dirty="0"/>
              <a:t>B</a:t>
            </a:r>
            <a:r>
              <a:rPr lang="zh-CN" altLang="en-US" dirty="0"/>
              <a:t>、</a:t>
            </a:r>
            <a:r>
              <a:rPr lang="en-US" altLang="zh-CN" dirty="0"/>
              <a:t>A </a:t>
            </a:r>
            <a:r>
              <a:rPr lang="zh-CN" altLang="en-US" dirty="0"/>
              <a:t>为输入信号</a:t>
            </a:r>
          </a:p>
          <a:p>
            <a:pPr eaLnBrk="1" hangingPunct="1">
              <a:defRPr/>
            </a:pPr>
            <a:r>
              <a:rPr lang="en-US" altLang="zh-CN" dirty="0"/>
              <a:t>Y</a:t>
            </a:r>
            <a:r>
              <a:rPr lang="en-US" altLang="zh-CN" baseline="-25000" dirty="0"/>
              <a:t>0</a:t>
            </a:r>
            <a:r>
              <a:rPr lang="en-US" altLang="zh-CN" dirty="0"/>
              <a:t>……Y</a:t>
            </a:r>
            <a:r>
              <a:rPr lang="en-US" altLang="zh-CN" baseline="-25000" dirty="0"/>
              <a:t>7</a:t>
            </a:r>
            <a:r>
              <a:rPr lang="zh-CN" altLang="en-US" dirty="0"/>
              <a:t>为输出信号</a:t>
            </a:r>
          </a:p>
        </p:txBody>
      </p:sp>
      <p:sp>
        <p:nvSpPr>
          <p:cNvPr id="107570" name="Line 50"/>
          <p:cNvSpPr>
            <a:spLocks noChangeShapeType="1"/>
          </p:cNvSpPr>
          <p:nvPr/>
        </p:nvSpPr>
        <p:spPr bwMode="auto">
          <a:xfrm>
            <a:off x="5364163" y="4581525"/>
            <a:ext cx="503237" cy="0"/>
          </a:xfrm>
          <a:prstGeom prst="line">
            <a:avLst/>
          </a:prstGeom>
          <a:ln>
            <a:headEnd/>
            <a:tailEnd/>
          </a:ln>
        </p:spPr>
        <p:style>
          <a:lnRef idx="2">
            <a:schemeClr val="dk1"/>
          </a:lnRef>
          <a:fillRef idx="0">
            <a:schemeClr val="dk1"/>
          </a:fillRef>
          <a:effectRef idx="1">
            <a:schemeClr val="dk1"/>
          </a:effectRef>
          <a:fontRef idx="minor">
            <a:schemeClr val="tx1"/>
          </a:fontRef>
        </p:style>
        <p:txBody>
          <a:bodyPr>
            <a:spAutoFit/>
          </a:bodyPr>
          <a:lstStyle/>
          <a:p>
            <a:pPr>
              <a:lnSpc>
                <a:spcPct val="100000"/>
              </a:lnSpc>
              <a:spcBef>
                <a:spcPct val="20000"/>
              </a:spcBef>
              <a:spcAft>
                <a:spcPct val="0"/>
              </a:spcAft>
              <a:buClrTx/>
              <a:defRPr/>
            </a:pPr>
            <a:endParaRPr lang="zh-CN" altLang="en-US" sz="800">
              <a:solidFill>
                <a:srgbClr val="000000"/>
              </a:solidFill>
            </a:endParaRPr>
          </a:p>
        </p:txBody>
      </p:sp>
      <p:sp>
        <p:nvSpPr>
          <p:cNvPr id="107571" name="Line 51"/>
          <p:cNvSpPr>
            <a:spLocks noChangeShapeType="1"/>
          </p:cNvSpPr>
          <p:nvPr/>
        </p:nvSpPr>
        <p:spPr bwMode="auto">
          <a:xfrm>
            <a:off x="6721475" y="2492375"/>
            <a:ext cx="503238" cy="0"/>
          </a:xfrm>
          <a:prstGeom prst="line">
            <a:avLst/>
          </a:prstGeom>
          <a:ln>
            <a:headEnd/>
            <a:tailEnd/>
          </a:ln>
        </p:spPr>
        <p:style>
          <a:lnRef idx="2">
            <a:schemeClr val="dk1"/>
          </a:lnRef>
          <a:fillRef idx="0">
            <a:schemeClr val="dk1"/>
          </a:fillRef>
          <a:effectRef idx="1">
            <a:schemeClr val="dk1"/>
          </a:effectRef>
          <a:fontRef idx="minor">
            <a:schemeClr val="tx1"/>
          </a:fontRef>
        </p:style>
        <p:txBody>
          <a:bodyPr>
            <a:spAutoFit/>
          </a:bodyPr>
          <a:lstStyle/>
          <a:p>
            <a:pPr>
              <a:lnSpc>
                <a:spcPct val="100000"/>
              </a:lnSpc>
              <a:spcBef>
                <a:spcPct val="20000"/>
              </a:spcBef>
              <a:spcAft>
                <a:spcPct val="0"/>
              </a:spcAft>
              <a:buClrTx/>
              <a:defRPr/>
            </a:pPr>
            <a:endParaRPr lang="zh-CN" altLang="en-US" sz="800">
              <a:solidFill>
                <a:srgbClr val="000000"/>
              </a:solidFill>
            </a:endParaRPr>
          </a:p>
        </p:txBody>
      </p:sp>
      <p:sp>
        <p:nvSpPr>
          <p:cNvPr id="107572" name="Line 52"/>
          <p:cNvSpPr>
            <a:spLocks noChangeShapeType="1"/>
          </p:cNvSpPr>
          <p:nvPr/>
        </p:nvSpPr>
        <p:spPr bwMode="auto">
          <a:xfrm>
            <a:off x="5795963" y="2492375"/>
            <a:ext cx="503237" cy="0"/>
          </a:xfrm>
          <a:prstGeom prst="line">
            <a:avLst/>
          </a:prstGeom>
          <a:ln>
            <a:headEnd/>
            <a:tailEnd/>
          </a:ln>
        </p:spPr>
        <p:style>
          <a:lnRef idx="2">
            <a:schemeClr val="dk1"/>
          </a:lnRef>
          <a:fillRef idx="0">
            <a:schemeClr val="dk1"/>
          </a:fillRef>
          <a:effectRef idx="1">
            <a:schemeClr val="dk1"/>
          </a:effectRef>
          <a:fontRef idx="minor">
            <a:schemeClr val="tx1"/>
          </a:fontRef>
        </p:style>
        <p:txBody>
          <a:bodyPr>
            <a:spAutoFit/>
          </a:bodyPr>
          <a:lstStyle/>
          <a:p>
            <a:pPr>
              <a:lnSpc>
                <a:spcPct val="100000"/>
              </a:lnSpc>
              <a:spcBef>
                <a:spcPct val="20000"/>
              </a:spcBef>
              <a:spcAft>
                <a:spcPct val="0"/>
              </a:spcAft>
              <a:buClrTx/>
              <a:defRPr/>
            </a:pPr>
            <a:endParaRPr lang="zh-CN" altLang="en-US" sz="800">
              <a:ln>
                <a:solidFill>
                  <a:sysClr val="windowText" lastClr="000000"/>
                </a:solidFill>
              </a:ln>
              <a:solidFill>
                <a:srgbClr val="000000"/>
              </a:solidFill>
            </a:endParaRPr>
          </a:p>
        </p:txBody>
      </p:sp>
      <p:sp>
        <p:nvSpPr>
          <p:cNvPr id="107573" name="Line 53"/>
          <p:cNvSpPr>
            <a:spLocks noChangeShapeType="1"/>
          </p:cNvSpPr>
          <p:nvPr/>
        </p:nvSpPr>
        <p:spPr bwMode="auto">
          <a:xfrm>
            <a:off x="6589713" y="4581525"/>
            <a:ext cx="503237" cy="0"/>
          </a:xfrm>
          <a:prstGeom prst="line">
            <a:avLst/>
          </a:prstGeom>
          <a:ln>
            <a:headEnd/>
            <a:tailEnd/>
          </a:ln>
        </p:spPr>
        <p:style>
          <a:lnRef idx="2">
            <a:schemeClr val="dk1"/>
          </a:lnRef>
          <a:fillRef idx="0">
            <a:schemeClr val="dk1"/>
          </a:fillRef>
          <a:effectRef idx="1">
            <a:schemeClr val="dk1"/>
          </a:effectRef>
          <a:fontRef idx="minor">
            <a:schemeClr val="tx1"/>
          </a:fontRef>
        </p:style>
        <p:txBody>
          <a:bodyPr>
            <a:spAutoFit/>
          </a:bodyPr>
          <a:lstStyle/>
          <a:p>
            <a:pPr>
              <a:lnSpc>
                <a:spcPct val="100000"/>
              </a:lnSpc>
              <a:spcBef>
                <a:spcPct val="20000"/>
              </a:spcBef>
              <a:spcAft>
                <a:spcPct val="0"/>
              </a:spcAft>
              <a:buClrTx/>
              <a:defRPr/>
            </a:pPr>
            <a:endParaRPr lang="zh-CN" altLang="en-US" sz="800">
              <a:solidFill>
                <a:srgbClr val="000000"/>
              </a:solidFill>
            </a:endParaRPr>
          </a:p>
        </p:txBody>
      </p:sp>
      <p:sp>
        <p:nvSpPr>
          <p:cNvPr id="711690" name="Text Box 54"/>
          <p:cNvSpPr txBox="1">
            <a:spLocks noChangeArrowheads="1"/>
          </p:cNvSpPr>
          <p:nvPr/>
        </p:nvSpPr>
        <p:spPr bwMode="auto">
          <a:xfrm>
            <a:off x="663575" y="1236663"/>
            <a:ext cx="318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Aft>
                <a:spcPct val="0"/>
              </a:spcAft>
              <a:buClrTx/>
            </a:pPr>
            <a:r>
              <a:rPr kumimoji="0" lang="en-US" altLang="zh-CN" sz="2800">
                <a:solidFill>
                  <a:srgbClr val="0000FF"/>
                </a:solidFill>
                <a:latin typeface="Arial" pitchFamily="34" charset="0"/>
              </a:rPr>
              <a:t>1</a:t>
            </a:r>
            <a:r>
              <a:rPr kumimoji="0" lang="zh-CN" altLang="en-US" sz="2800">
                <a:solidFill>
                  <a:srgbClr val="0000FF"/>
                </a:solidFill>
                <a:latin typeface="Arial" pitchFamily="34" charset="0"/>
              </a:rPr>
              <a:t>、</a:t>
            </a:r>
            <a:r>
              <a:rPr kumimoji="0" lang="en-US" altLang="zh-CN" sz="2800">
                <a:solidFill>
                  <a:srgbClr val="0000FF"/>
                </a:solidFill>
                <a:latin typeface="Arial" pitchFamily="34" charset="0"/>
              </a:rPr>
              <a:t>38</a:t>
            </a:r>
            <a:r>
              <a:rPr kumimoji="0" lang="zh-CN" altLang="en-US" sz="2800">
                <a:solidFill>
                  <a:srgbClr val="0000FF"/>
                </a:solidFill>
                <a:latin typeface="Arial" pitchFamily="34" charset="0"/>
              </a:rPr>
              <a:t>译码器</a:t>
            </a:r>
          </a:p>
        </p:txBody>
      </p:sp>
    </p:spTree>
    <p:extLst>
      <p:ext uri="{BB962C8B-B14F-4D97-AF65-F5344CB8AC3E}">
        <p14:creationId xmlns:p14="http://schemas.microsoft.com/office/powerpoint/2010/main" val="1837459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569">
                                            <p:txEl>
                                              <p:pRg st="0" end="0"/>
                                            </p:txEl>
                                          </p:spTgt>
                                        </p:tgtEl>
                                        <p:attrNameLst>
                                          <p:attrName>style.visibility</p:attrName>
                                        </p:attrNameLst>
                                      </p:cBhvr>
                                      <p:to>
                                        <p:strVal val="visible"/>
                                      </p:to>
                                    </p:set>
                                    <p:animEffect transition="in" filter="blinds(horizontal)">
                                      <p:cBhvr>
                                        <p:cTn id="7" dur="500"/>
                                        <p:tgtEl>
                                          <p:spTgt spid="10756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7569">
                                            <p:txEl>
                                              <p:pRg st="1" end="1"/>
                                            </p:txEl>
                                          </p:spTgt>
                                        </p:tgtEl>
                                        <p:attrNameLst>
                                          <p:attrName>style.visibility</p:attrName>
                                        </p:attrNameLst>
                                      </p:cBhvr>
                                      <p:to>
                                        <p:strVal val="visible"/>
                                      </p:to>
                                    </p:set>
                                    <p:animEffect transition="in" filter="blinds(horizontal)">
                                      <p:cBhvr>
                                        <p:cTn id="10" dur="500"/>
                                        <p:tgtEl>
                                          <p:spTgt spid="10756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7569">
                                            <p:txEl>
                                              <p:pRg st="2" end="2"/>
                                            </p:txEl>
                                          </p:spTgt>
                                        </p:tgtEl>
                                        <p:attrNameLst>
                                          <p:attrName>style.visibility</p:attrName>
                                        </p:attrNameLst>
                                      </p:cBhvr>
                                      <p:to>
                                        <p:strVal val="visible"/>
                                      </p:to>
                                    </p:set>
                                    <p:animEffect transition="in" filter="blinds(horizontal)">
                                      <p:cBhvr>
                                        <p:cTn id="13" dur="500"/>
                                        <p:tgtEl>
                                          <p:spTgt spid="107569">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7572"/>
                                        </p:tgtEl>
                                        <p:attrNameLst>
                                          <p:attrName>style.visibility</p:attrName>
                                        </p:attrNameLst>
                                      </p:cBhvr>
                                      <p:to>
                                        <p:strVal val="visible"/>
                                      </p:to>
                                    </p:set>
                                    <p:animEffect transition="in" filter="blinds(horizontal)">
                                      <p:cBhvr>
                                        <p:cTn id="16" dur="500"/>
                                        <p:tgtEl>
                                          <p:spTgt spid="107572"/>
                                        </p:tgtEl>
                                      </p:cBhvr>
                                    </p:animEffect>
                                  </p:childTnLst>
                                </p:cTn>
                              </p:par>
                              <p:par>
                                <p:cTn id="17" presetID="3" presetClass="entr" presetSubtype="10" fill="hold" nodeType="withEffect">
                                  <p:stCondLst>
                                    <p:cond delay="0"/>
                                  </p:stCondLst>
                                  <p:childTnLst>
                                    <p:set>
                                      <p:cBhvr>
                                        <p:cTn id="18" dur="1" fill="hold">
                                          <p:stCondLst>
                                            <p:cond delay="0"/>
                                          </p:stCondLst>
                                        </p:cTn>
                                        <p:tgtEl>
                                          <p:spTgt spid="107571"/>
                                        </p:tgtEl>
                                        <p:attrNameLst>
                                          <p:attrName>style.visibility</p:attrName>
                                        </p:attrNameLst>
                                      </p:cBhvr>
                                      <p:to>
                                        <p:strVal val="visible"/>
                                      </p:to>
                                    </p:set>
                                    <p:animEffect transition="in" filter="blinds(horizontal)">
                                      <p:cBhvr>
                                        <p:cTn id="19" dur="500"/>
                                        <p:tgtEl>
                                          <p:spTgt spid="10757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7569">
                                            <p:txEl>
                                              <p:pRg st="4" end="4"/>
                                            </p:txEl>
                                          </p:spTgt>
                                        </p:tgtEl>
                                        <p:attrNameLst>
                                          <p:attrName>style.visibility</p:attrName>
                                        </p:attrNameLst>
                                      </p:cBhvr>
                                      <p:to>
                                        <p:strVal val="visible"/>
                                      </p:to>
                                    </p:set>
                                    <p:animEffect transition="in" filter="blinds(horizontal)">
                                      <p:cBhvr>
                                        <p:cTn id="24" dur="500"/>
                                        <p:tgtEl>
                                          <p:spTgt spid="107569">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7569">
                                            <p:txEl>
                                              <p:pRg st="5" end="5"/>
                                            </p:txEl>
                                          </p:spTgt>
                                        </p:tgtEl>
                                        <p:attrNameLst>
                                          <p:attrName>style.visibility</p:attrName>
                                        </p:attrNameLst>
                                      </p:cBhvr>
                                      <p:to>
                                        <p:strVal val="visible"/>
                                      </p:to>
                                    </p:set>
                                    <p:animEffect transition="in" filter="blinds(horizontal)">
                                      <p:cBhvr>
                                        <p:cTn id="29" dur="500"/>
                                        <p:tgtEl>
                                          <p:spTgt spid="107569">
                                            <p:txEl>
                                              <p:pRg st="5" end="5"/>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07570"/>
                                        </p:tgtEl>
                                        <p:attrNameLst>
                                          <p:attrName>style.visibility</p:attrName>
                                        </p:attrNameLst>
                                      </p:cBhvr>
                                      <p:to>
                                        <p:strVal val="visible"/>
                                      </p:to>
                                    </p:set>
                                    <p:animEffect transition="in" filter="blinds(horizontal)">
                                      <p:cBhvr>
                                        <p:cTn id="32" dur="500"/>
                                        <p:tgtEl>
                                          <p:spTgt spid="107570"/>
                                        </p:tgtEl>
                                      </p:cBhvr>
                                    </p:animEffect>
                                  </p:childTnLst>
                                </p:cTn>
                              </p:par>
                              <p:par>
                                <p:cTn id="33" presetID="3" presetClass="entr" presetSubtype="10" fill="hold" nodeType="withEffect">
                                  <p:stCondLst>
                                    <p:cond delay="0"/>
                                  </p:stCondLst>
                                  <p:childTnLst>
                                    <p:set>
                                      <p:cBhvr>
                                        <p:cTn id="34" dur="1" fill="hold">
                                          <p:stCondLst>
                                            <p:cond delay="0"/>
                                          </p:stCondLst>
                                        </p:cTn>
                                        <p:tgtEl>
                                          <p:spTgt spid="107573"/>
                                        </p:tgtEl>
                                        <p:attrNameLst>
                                          <p:attrName>style.visibility</p:attrName>
                                        </p:attrNameLst>
                                      </p:cBhvr>
                                      <p:to>
                                        <p:strVal val="visible"/>
                                      </p:to>
                                    </p:set>
                                    <p:animEffect transition="in" filter="blinds(horizontal)">
                                      <p:cBhvr>
                                        <p:cTn id="35" dur="500"/>
                                        <p:tgtEl>
                                          <p:spTgt spid="107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6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993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00808"/>
            <a:ext cx="6624735"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883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827621" y="116632"/>
            <a:ext cx="7776790" cy="5727700"/>
          </a:xfrm>
        </p:spPr>
        <p:txBody>
          <a:bodyPr/>
          <a:lstStyle/>
          <a:p>
            <a:pPr algn="just"/>
            <a:r>
              <a:rPr lang="zh-CN" altLang="en-US" sz="2800" dirty="0">
                <a:solidFill>
                  <a:srgbClr val="FF0000"/>
                </a:solidFill>
              </a:rPr>
              <a:t>例题</a:t>
            </a:r>
            <a:r>
              <a:rPr lang="en-US" altLang="zh-CN" sz="2800" dirty="0">
                <a:solidFill>
                  <a:srgbClr val="FF0000"/>
                </a:solidFill>
              </a:rPr>
              <a:t>4.3</a:t>
            </a:r>
          </a:p>
          <a:p>
            <a:pPr algn="just"/>
            <a:r>
              <a:rPr lang="zh-CN" altLang="en-US" sz="2800" dirty="0"/>
              <a:t>设</a:t>
            </a:r>
            <a:r>
              <a:rPr lang="en-US" altLang="zh-CN" sz="2800" dirty="0"/>
              <a:t>CPU</a:t>
            </a:r>
            <a:r>
              <a:rPr lang="zh-CN" altLang="en-US" sz="2800" dirty="0"/>
              <a:t>有</a:t>
            </a:r>
            <a:r>
              <a:rPr lang="en-US" altLang="zh-CN" sz="2800" dirty="0"/>
              <a:t>20</a:t>
            </a:r>
            <a:r>
              <a:rPr lang="zh-CN" altLang="en-US" sz="2800" dirty="0"/>
              <a:t>根地址线和</a:t>
            </a:r>
            <a:r>
              <a:rPr lang="en-US" altLang="zh-CN" sz="2800" dirty="0"/>
              <a:t>16</a:t>
            </a:r>
            <a:r>
              <a:rPr lang="zh-CN" altLang="en-US" sz="2800" dirty="0"/>
              <a:t>根数据线，并用</a:t>
            </a:r>
            <a:r>
              <a:rPr lang="en-US" altLang="zh-CN" sz="2800" dirty="0"/>
              <a:t>IO/M</a:t>
            </a:r>
            <a:r>
              <a:rPr lang="zh-CN" altLang="en-US" sz="2800" dirty="0"/>
              <a:t>作为访存控制信号，</a:t>
            </a:r>
            <a:r>
              <a:rPr lang="en-US" altLang="zh-CN" sz="2800" dirty="0"/>
              <a:t>RD</a:t>
            </a:r>
            <a:r>
              <a:rPr lang="zh-CN" altLang="en-US" sz="2800" dirty="0"/>
              <a:t>为读命令，</a:t>
            </a:r>
            <a:r>
              <a:rPr lang="en-US" altLang="zh-CN" sz="2800" dirty="0"/>
              <a:t>WR</a:t>
            </a:r>
            <a:r>
              <a:rPr lang="zh-CN" altLang="en-US" sz="2800" dirty="0"/>
              <a:t>为写命令。</a:t>
            </a:r>
            <a:r>
              <a:rPr lang="en-US" altLang="zh-CN" sz="2800" dirty="0"/>
              <a:t>CPU</a:t>
            </a:r>
            <a:r>
              <a:rPr lang="zh-CN" altLang="en-US" sz="2800" dirty="0"/>
              <a:t>可通过</a:t>
            </a:r>
            <a:r>
              <a:rPr lang="en-US" altLang="zh-CN" sz="2800" dirty="0"/>
              <a:t>BHE</a:t>
            </a:r>
            <a:r>
              <a:rPr lang="zh-CN" altLang="en-US" sz="2800" dirty="0"/>
              <a:t>和</a:t>
            </a:r>
            <a:r>
              <a:rPr lang="en-US" altLang="zh-CN" sz="2800" dirty="0"/>
              <a:t>A0</a:t>
            </a:r>
            <a:r>
              <a:rPr lang="zh-CN" altLang="en-US" sz="2800" dirty="0"/>
              <a:t>来控制字节或字两种形式访存（如下表所示）。</a:t>
            </a:r>
            <a:endParaRPr lang="en-US" altLang="zh-CN" sz="2800" dirty="0"/>
          </a:p>
          <a:p>
            <a:pPr algn="just"/>
            <a:r>
              <a:rPr lang="en-US" altLang="zh-CN" sz="2800" dirty="0"/>
              <a:t>ROM</a:t>
            </a:r>
            <a:r>
              <a:rPr lang="zh-CN" altLang="en-US" sz="2800" dirty="0"/>
              <a:t>芯片有</a:t>
            </a:r>
            <a:r>
              <a:rPr lang="en-US" altLang="zh-CN" sz="2800" dirty="0"/>
              <a:t>64K*8</a:t>
            </a:r>
            <a:r>
              <a:rPr lang="zh-CN" altLang="en-US" sz="2800" dirty="0"/>
              <a:t>位、</a:t>
            </a:r>
            <a:r>
              <a:rPr lang="en-US" altLang="zh-CN" sz="2800" dirty="0"/>
              <a:t>32K*8</a:t>
            </a:r>
            <a:r>
              <a:rPr lang="zh-CN" altLang="en-US" sz="2800" dirty="0"/>
              <a:t>位、</a:t>
            </a:r>
            <a:r>
              <a:rPr lang="en-US" altLang="zh-CN" sz="2800" dirty="0"/>
              <a:t>32K*16</a:t>
            </a:r>
            <a:r>
              <a:rPr lang="zh-CN" altLang="en-US" sz="2800" dirty="0"/>
              <a:t>位，</a:t>
            </a:r>
            <a:endParaRPr lang="en-US" altLang="zh-CN" sz="2800" dirty="0"/>
          </a:p>
          <a:p>
            <a:pPr algn="just"/>
            <a:r>
              <a:rPr lang="en-US" altLang="zh-CN" sz="2800" dirty="0"/>
              <a:t>RAM</a:t>
            </a:r>
            <a:r>
              <a:rPr lang="zh-CN" altLang="en-US" sz="2800" dirty="0"/>
              <a:t>芯片有</a:t>
            </a:r>
            <a:r>
              <a:rPr lang="en-US" altLang="zh-CN" sz="2800" dirty="0"/>
              <a:t>64K*8</a:t>
            </a:r>
            <a:r>
              <a:rPr lang="zh-CN" altLang="en-US" sz="2800" dirty="0"/>
              <a:t>位、</a:t>
            </a:r>
            <a:r>
              <a:rPr lang="en-US" altLang="zh-CN" sz="2800" dirty="0"/>
              <a:t>32K*8</a:t>
            </a:r>
            <a:r>
              <a:rPr lang="zh-CN" altLang="en-US" sz="2800" dirty="0"/>
              <a:t>位、</a:t>
            </a:r>
            <a:r>
              <a:rPr lang="en-US" altLang="zh-CN" sz="2800" dirty="0"/>
              <a:t>32K*16</a:t>
            </a:r>
            <a:r>
              <a:rPr lang="zh-CN" altLang="en-US" sz="2800" dirty="0"/>
              <a:t>位，请问：</a:t>
            </a:r>
          </a:p>
          <a:p>
            <a:pPr algn="just"/>
            <a:r>
              <a:rPr lang="en-US" altLang="zh-CN" sz="2800" dirty="0"/>
              <a:t>1. CPU</a:t>
            </a:r>
            <a:r>
              <a:rPr lang="zh-CN" altLang="en-US" sz="2800" dirty="0"/>
              <a:t>按字节和字访问的地址范围各是多少？</a:t>
            </a:r>
          </a:p>
          <a:p>
            <a:pPr algn="just"/>
            <a:r>
              <a:rPr lang="en-US" altLang="zh-CN" sz="2800" dirty="0"/>
              <a:t>2. CPU</a:t>
            </a:r>
            <a:r>
              <a:rPr lang="zh-CN" altLang="en-US" sz="2800" dirty="0"/>
              <a:t>按字节访问时需分奇偶体，且</a:t>
            </a:r>
            <a:r>
              <a:rPr lang="zh-CN" altLang="en-US" sz="2800" b="1" dirty="0">
                <a:solidFill>
                  <a:srgbClr val="FF0000"/>
                </a:solidFill>
              </a:rPr>
              <a:t>最大</a:t>
            </a:r>
            <a:r>
              <a:rPr lang="en-US" altLang="zh-CN" sz="2800" dirty="0"/>
              <a:t>64KB</a:t>
            </a:r>
            <a:r>
              <a:rPr lang="zh-CN" altLang="en-US" sz="2800" dirty="0"/>
              <a:t>为系统程序区，与其相邻的</a:t>
            </a:r>
            <a:r>
              <a:rPr lang="en-US" altLang="zh-CN" sz="2800" dirty="0"/>
              <a:t>64KB</a:t>
            </a:r>
            <a:r>
              <a:rPr lang="zh-CN" altLang="en-US" sz="2800" dirty="0"/>
              <a:t>为用户程序区，写出每片存储芯片所对应的二进制地址码</a:t>
            </a:r>
            <a:r>
              <a:rPr lang="en-US" altLang="zh-CN" sz="2800" dirty="0"/>
              <a:t>.</a:t>
            </a:r>
          </a:p>
          <a:p>
            <a:pPr algn="just"/>
            <a:r>
              <a:rPr lang="en-US" altLang="zh-CN" sz="2800" dirty="0"/>
              <a:t>3. </a:t>
            </a:r>
            <a:r>
              <a:rPr lang="zh-CN" altLang="en-US" sz="2800" dirty="0"/>
              <a:t>画出上述地址范围的</a:t>
            </a:r>
            <a:r>
              <a:rPr lang="en-US" altLang="zh-CN" sz="2800" dirty="0"/>
              <a:t>CPU</a:t>
            </a:r>
            <a:r>
              <a:rPr lang="zh-CN" altLang="en-US" sz="2800" dirty="0"/>
              <a:t>与芯片的连接图。</a:t>
            </a:r>
          </a:p>
        </p:txBody>
      </p:sp>
      <p:cxnSp>
        <p:nvCxnSpPr>
          <p:cNvPr id="3" name="直接连接符 2"/>
          <p:cNvCxnSpPr/>
          <p:nvPr/>
        </p:nvCxnSpPr>
        <p:spPr>
          <a:xfrm>
            <a:off x="8210536" y="692696"/>
            <a:ext cx="216024"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5" name="直接连接符 4"/>
          <p:cNvCxnSpPr/>
          <p:nvPr/>
        </p:nvCxnSpPr>
        <p:spPr>
          <a:xfrm>
            <a:off x="4593332" y="1124744"/>
            <a:ext cx="432048"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7" name="直接连接符 6"/>
          <p:cNvCxnSpPr/>
          <p:nvPr/>
        </p:nvCxnSpPr>
        <p:spPr>
          <a:xfrm>
            <a:off x="6941244" y="1124744"/>
            <a:ext cx="432048"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371221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0658">
                                            <p:txEl>
                                              <p:pRg st="0" end="0"/>
                                            </p:txEl>
                                          </p:spTgt>
                                        </p:tgtEl>
                                        <p:attrNameLst>
                                          <p:attrName>style.visibility</p:attrName>
                                        </p:attrNameLst>
                                      </p:cBhvr>
                                      <p:to>
                                        <p:strVal val="visible"/>
                                      </p:to>
                                    </p:set>
                                    <p:animEffect transition="in" filter="box(in)">
                                      <p:cBhvr>
                                        <p:cTn id="7" dur="500"/>
                                        <p:tgtEl>
                                          <p:spTgt spid="706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0658">
                                            <p:txEl>
                                              <p:pRg st="1" end="1"/>
                                            </p:txEl>
                                          </p:spTgt>
                                        </p:tgtEl>
                                        <p:attrNameLst>
                                          <p:attrName>style.visibility</p:attrName>
                                        </p:attrNameLst>
                                      </p:cBhvr>
                                      <p:to>
                                        <p:strVal val="visible"/>
                                      </p:to>
                                    </p:set>
                                    <p:animEffect transition="in" filter="box(in)">
                                      <p:cBhvr>
                                        <p:cTn id="12" dur="500"/>
                                        <p:tgtEl>
                                          <p:spTgt spid="706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0658">
                                            <p:txEl>
                                              <p:pRg st="2" end="2"/>
                                            </p:txEl>
                                          </p:spTgt>
                                        </p:tgtEl>
                                        <p:attrNameLst>
                                          <p:attrName>style.visibility</p:attrName>
                                        </p:attrNameLst>
                                      </p:cBhvr>
                                      <p:to>
                                        <p:strVal val="visible"/>
                                      </p:to>
                                    </p:set>
                                    <p:animEffect transition="in" filter="box(in)">
                                      <p:cBhvr>
                                        <p:cTn id="17" dur="500"/>
                                        <p:tgtEl>
                                          <p:spTgt spid="706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0658">
                                            <p:txEl>
                                              <p:pRg st="3" end="3"/>
                                            </p:txEl>
                                          </p:spTgt>
                                        </p:tgtEl>
                                        <p:attrNameLst>
                                          <p:attrName>style.visibility</p:attrName>
                                        </p:attrNameLst>
                                      </p:cBhvr>
                                      <p:to>
                                        <p:strVal val="visible"/>
                                      </p:to>
                                    </p:set>
                                    <p:animEffect transition="in" filter="box(in)">
                                      <p:cBhvr>
                                        <p:cTn id="22" dur="500"/>
                                        <p:tgtEl>
                                          <p:spTgt spid="7065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0658">
                                            <p:txEl>
                                              <p:pRg st="4" end="4"/>
                                            </p:txEl>
                                          </p:spTgt>
                                        </p:tgtEl>
                                        <p:attrNameLst>
                                          <p:attrName>style.visibility</p:attrName>
                                        </p:attrNameLst>
                                      </p:cBhvr>
                                      <p:to>
                                        <p:strVal val="visible"/>
                                      </p:to>
                                    </p:set>
                                    <p:animEffect transition="in" filter="box(in)">
                                      <p:cBhvr>
                                        <p:cTn id="27" dur="500"/>
                                        <p:tgtEl>
                                          <p:spTgt spid="7065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70658">
                                            <p:txEl>
                                              <p:pRg st="5" end="5"/>
                                            </p:txEl>
                                          </p:spTgt>
                                        </p:tgtEl>
                                        <p:attrNameLst>
                                          <p:attrName>style.visibility</p:attrName>
                                        </p:attrNameLst>
                                      </p:cBhvr>
                                      <p:to>
                                        <p:strVal val="visible"/>
                                      </p:to>
                                    </p:set>
                                    <p:animEffect transition="in" filter="box(in)">
                                      <p:cBhvr>
                                        <p:cTn id="32" dur="500"/>
                                        <p:tgtEl>
                                          <p:spTgt spid="706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70658">
                                            <p:txEl>
                                              <p:pRg st="6" end="6"/>
                                            </p:txEl>
                                          </p:spTgt>
                                        </p:tgtEl>
                                        <p:attrNameLst>
                                          <p:attrName>style.visibility</p:attrName>
                                        </p:attrNameLst>
                                      </p:cBhvr>
                                      <p:to>
                                        <p:strVal val="visible"/>
                                      </p:to>
                                    </p:set>
                                    <p:animEffect transition="in" filter="box(in)">
                                      <p:cBhvr>
                                        <p:cTn id="37" dur="500"/>
                                        <p:tgtEl>
                                          <p:spTgt spid="706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Group 2"/>
          <p:cNvGraphicFramePr>
            <a:graphicFrameLocks noGrp="1"/>
          </p:cNvGraphicFramePr>
          <p:nvPr/>
        </p:nvGraphicFramePr>
        <p:xfrm>
          <a:off x="1524000" y="1397000"/>
          <a:ext cx="6096000" cy="4064000"/>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812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a:ln>
                            <a:noFill/>
                          </a:ln>
                          <a:solidFill>
                            <a:schemeClr val="tx1"/>
                          </a:solidFill>
                          <a:effectLst/>
                          <a:latin typeface="Tahoma" pitchFamily="34" charset="0"/>
                          <a:ea typeface="宋体" charset="-122"/>
                        </a:rPr>
                        <a:t>BHE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a:ln>
                            <a:noFill/>
                          </a:ln>
                          <a:solidFill>
                            <a:schemeClr val="tx1"/>
                          </a:solidFill>
                          <a:effectLst/>
                          <a:latin typeface="Tahoma" pitchFamily="34" charset="0"/>
                          <a:ea typeface="宋体" charset="-122"/>
                        </a:rPr>
                        <a:t>A0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a:ln>
                            <a:noFill/>
                          </a:ln>
                          <a:solidFill>
                            <a:schemeClr val="tx1"/>
                          </a:solidFill>
                          <a:effectLst/>
                          <a:latin typeface="Tahoma" pitchFamily="34" charset="0"/>
                          <a:ea typeface="宋体" charset="-122"/>
                        </a:rPr>
                        <a:t>访问形式</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2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a:ln>
                            <a:noFill/>
                          </a:ln>
                          <a:solidFill>
                            <a:schemeClr val="tx1"/>
                          </a:solidFill>
                          <a:effectLst/>
                          <a:latin typeface="Tahoma" pitchFamily="34" charset="0"/>
                          <a:ea typeface="宋体" charset="-122"/>
                        </a:rPr>
                        <a:t>0</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a:ln>
                            <a:noFill/>
                          </a:ln>
                          <a:solidFill>
                            <a:schemeClr val="tx1"/>
                          </a:solidFill>
                          <a:effectLst/>
                          <a:latin typeface="Tahoma" pitchFamily="34" charset="0"/>
                          <a:ea typeface="宋体" charset="-122"/>
                        </a:rPr>
                        <a:t>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a:ln>
                            <a:noFill/>
                          </a:ln>
                          <a:solidFill>
                            <a:schemeClr val="tx1"/>
                          </a:solidFill>
                          <a:effectLst/>
                          <a:latin typeface="Tahoma" pitchFamily="34" charset="0"/>
                          <a:ea typeface="宋体" charset="-122"/>
                        </a:rPr>
                        <a:t>字</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2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a:ln>
                            <a:noFill/>
                          </a:ln>
                          <a:solidFill>
                            <a:schemeClr val="tx1"/>
                          </a:solidFill>
                          <a:effectLst/>
                          <a:latin typeface="Tahoma" pitchFamily="34" charset="0"/>
                          <a:ea typeface="宋体" charset="-122"/>
                        </a:rPr>
                        <a:t>0</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a:ln>
                            <a:noFill/>
                          </a:ln>
                          <a:solidFill>
                            <a:schemeClr val="tx1"/>
                          </a:solidFill>
                          <a:effectLst/>
                          <a:latin typeface="Tahoma" pitchFamily="34" charset="0"/>
                          <a:ea typeface="宋体" charset="-122"/>
                        </a:rPr>
                        <a:t>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a:ln>
                            <a:noFill/>
                          </a:ln>
                          <a:solidFill>
                            <a:schemeClr val="tx1"/>
                          </a:solidFill>
                          <a:effectLst/>
                          <a:latin typeface="Tahoma" pitchFamily="34" charset="0"/>
                          <a:ea typeface="宋体" charset="-122"/>
                        </a:rPr>
                        <a:t>奇字节</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2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a:ln>
                            <a:noFill/>
                          </a:ln>
                          <a:solidFill>
                            <a:schemeClr val="tx1"/>
                          </a:solidFill>
                          <a:effectLst/>
                          <a:latin typeface="Tahoma" pitchFamily="34" charset="0"/>
                          <a:ea typeface="宋体" charset="-122"/>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a:ln>
                            <a:noFill/>
                          </a:ln>
                          <a:solidFill>
                            <a:schemeClr val="tx1"/>
                          </a:solidFill>
                          <a:effectLst/>
                          <a:latin typeface="Tahoma" pitchFamily="34" charset="0"/>
                          <a:ea typeface="宋体" charset="-122"/>
                        </a:rPr>
                        <a:t>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a:ln>
                            <a:noFill/>
                          </a:ln>
                          <a:solidFill>
                            <a:schemeClr val="tx1"/>
                          </a:solidFill>
                          <a:effectLst/>
                          <a:latin typeface="Tahoma" pitchFamily="34" charset="0"/>
                          <a:ea typeface="宋体" charset="-122"/>
                        </a:rPr>
                        <a:t>偶字节</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12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a:ln>
                            <a:noFill/>
                          </a:ln>
                          <a:solidFill>
                            <a:schemeClr val="tx1"/>
                          </a:solidFill>
                          <a:effectLst/>
                          <a:latin typeface="Tahoma" pitchFamily="34" charset="0"/>
                          <a:ea typeface="宋体" charset="-122"/>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a:ln>
                            <a:noFill/>
                          </a:ln>
                          <a:solidFill>
                            <a:schemeClr val="tx1"/>
                          </a:solidFill>
                          <a:effectLst/>
                          <a:latin typeface="Tahoma" pitchFamily="34" charset="0"/>
                          <a:ea typeface="宋体" charset="-122"/>
                        </a:rPr>
                        <a:t>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a:ln>
                            <a:noFill/>
                          </a:ln>
                          <a:solidFill>
                            <a:schemeClr val="tx1"/>
                          </a:solidFill>
                          <a:effectLst/>
                          <a:latin typeface="Tahoma" pitchFamily="34" charset="0"/>
                          <a:ea typeface="宋体" charset="-122"/>
                        </a:rPr>
                        <a:t>不访问</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51382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a:xfrm>
            <a:off x="611560" y="692696"/>
            <a:ext cx="8424936" cy="5976664"/>
          </a:xfrm>
        </p:spPr>
        <p:txBody>
          <a:bodyPr/>
          <a:lstStyle/>
          <a:p>
            <a:pPr>
              <a:lnSpc>
                <a:spcPct val="90000"/>
              </a:lnSpc>
            </a:pPr>
            <a:r>
              <a:rPr lang="zh-CN" altLang="en-US" sz="2800" dirty="0"/>
              <a:t>解答：</a:t>
            </a:r>
            <a:endParaRPr lang="en-US" altLang="zh-CN" sz="2800" dirty="0"/>
          </a:p>
          <a:p>
            <a:pPr>
              <a:lnSpc>
                <a:spcPct val="90000"/>
              </a:lnSpc>
            </a:pPr>
            <a:r>
              <a:rPr lang="en-US" altLang="zh-CN" sz="2800" dirty="0"/>
              <a:t>1. CPU</a:t>
            </a:r>
            <a:r>
              <a:rPr lang="zh-CN" altLang="en-US" sz="2800" dirty="0"/>
              <a:t>按</a:t>
            </a:r>
            <a:r>
              <a:rPr lang="zh-CN" altLang="en-US" sz="2800" dirty="0">
                <a:solidFill>
                  <a:srgbClr val="FF0000"/>
                </a:solidFill>
              </a:rPr>
              <a:t>字节</a:t>
            </a:r>
            <a:r>
              <a:rPr lang="zh-CN" altLang="en-US" sz="2800" dirty="0"/>
              <a:t>访问：因为有</a:t>
            </a:r>
            <a:r>
              <a:rPr lang="en-US" altLang="zh-CN" sz="2800" dirty="0"/>
              <a:t>20</a:t>
            </a:r>
            <a:r>
              <a:rPr lang="zh-CN" altLang="en-US" sz="2800" dirty="0"/>
              <a:t>根地址线，所以地址范围为：</a:t>
            </a:r>
            <a:r>
              <a:rPr lang="en-US" altLang="zh-CN" sz="2800" dirty="0"/>
              <a:t>2</a:t>
            </a:r>
            <a:r>
              <a:rPr lang="en-US" altLang="zh-CN" sz="2800" baseline="30000" dirty="0"/>
              <a:t>20</a:t>
            </a:r>
            <a:r>
              <a:rPr lang="en-US" altLang="zh-CN" sz="2800" dirty="0"/>
              <a:t>=1M;</a:t>
            </a:r>
          </a:p>
          <a:p>
            <a:pPr marL="0" indent="0">
              <a:lnSpc>
                <a:spcPct val="90000"/>
              </a:lnSpc>
              <a:buNone/>
            </a:pPr>
            <a:r>
              <a:rPr lang="en-US" altLang="zh-CN" sz="2800" dirty="0">
                <a:solidFill>
                  <a:srgbClr val="000000"/>
                </a:solidFill>
              </a:rPr>
              <a:t>       CPU</a:t>
            </a:r>
            <a:r>
              <a:rPr lang="zh-CN" altLang="en-US" sz="2800" dirty="0">
                <a:solidFill>
                  <a:srgbClr val="000000"/>
                </a:solidFill>
              </a:rPr>
              <a:t>按</a:t>
            </a:r>
            <a:r>
              <a:rPr lang="zh-CN" altLang="en-US" sz="2800" dirty="0">
                <a:solidFill>
                  <a:srgbClr val="FF0000"/>
                </a:solidFill>
              </a:rPr>
              <a:t>字</a:t>
            </a:r>
            <a:r>
              <a:rPr lang="zh-CN" altLang="en-US" sz="2800" dirty="0">
                <a:solidFill>
                  <a:srgbClr val="000000"/>
                </a:solidFill>
              </a:rPr>
              <a:t>访问：因为有</a:t>
            </a:r>
            <a:r>
              <a:rPr lang="en-US" altLang="zh-CN" sz="2800" dirty="0">
                <a:solidFill>
                  <a:srgbClr val="000000"/>
                </a:solidFill>
              </a:rPr>
              <a:t>20</a:t>
            </a:r>
            <a:r>
              <a:rPr lang="zh-CN" altLang="en-US" sz="2800" dirty="0">
                <a:solidFill>
                  <a:srgbClr val="000000"/>
                </a:solidFill>
              </a:rPr>
              <a:t>根地址线，</a:t>
            </a:r>
            <a:r>
              <a:rPr lang="en-US" altLang="zh-CN" sz="2800" dirty="0">
                <a:solidFill>
                  <a:srgbClr val="000000"/>
                </a:solidFill>
              </a:rPr>
              <a:t>16</a:t>
            </a:r>
            <a:r>
              <a:rPr lang="zh-CN" altLang="en-US" sz="2800" dirty="0">
                <a:solidFill>
                  <a:srgbClr val="000000"/>
                </a:solidFill>
              </a:rPr>
              <a:t>根数</a:t>
            </a:r>
            <a:endParaRPr lang="en-US" altLang="zh-CN" sz="2800" dirty="0">
              <a:solidFill>
                <a:srgbClr val="000000"/>
              </a:solidFill>
            </a:endParaRPr>
          </a:p>
          <a:p>
            <a:pPr marL="0" indent="0">
              <a:lnSpc>
                <a:spcPct val="90000"/>
              </a:lnSpc>
              <a:buNone/>
            </a:pPr>
            <a:r>
              <a:rPr lang="zh-CN" altLang="en-US" sz="2800" dirty="0">
                <a:solidFill>
                  <a:srgbClr val="000000"/>
                </a:solidFill>
              </a:rPr>
              <a:t>    据线（表明字长为</a:t>
            </a:r>
            <a:r>
              <a:rPr lang="en-US" altLang="zh-CN" sz="2800" dirty="0">
                <a:solidFill>
                  <a:srgbClr val="000000"/>
                </a:solidFill>
              </a:rPr>
              <a:t>16</a:t>
            </a:r>
            <a:r>
              <a:rPr lang="zh-CN" altLang="en-US" sz="2800" dirty="0">
                <a:solidFill>
                  <a:srgbClr val="000000"/>
                </a:solidFill>
              </a:rPr>
              <a:t>位</a:t>
            </a:r>
            <a:r>
              <a:rPr lang="en-US" altLang="zh-CN" sz="2800" dirty="0">
                <a:solidFill>
                  <a:srgbClr val="000000"/>
                </a:solidFill>
              </a:rPr>
              <a:t>=2B</a:t>
            </a:r>
            <a:r>
              <a:rPr lang="zh-CN" altLang="en-US" sz="2800" dirty="0">
                <a:solidFill>
                  <a:srgbClr val="000000"/>
                </a:solidFill>
              </a:rPr>
              <a:t>）</a:t>
            </a:r>
            <a:r>
              <a:rPr lang="en-US" altLang="zh-CN" sz="2800" dirty="0">
                <a:solidFill>
                  <a:srgbClr val="000000"/>
                </a:solidFill>
              </a:rPr>
              <a:t>.</a:t>
            </a:r>
            <a:r>
              <a:rPr lang="zh-CN" altLang="en-US" sz="2800" dirty="0">
                <a:solidFill>
                  <a:srgbClr val="000000"/>
                </a:solidFill>
              </a:rPr>
              <a:t>所以地址范围为</a:t>
            </a:r>
            <a:r>
              <a:rPr lang="en-US" altLang="zh-CN" sz="2800" dirty="0">
                <a:solidFill>
                  <a:srgbClr val="000000"/>
                </a:solidFill>
              </a:rPr>
              <a:t>:2</a:t>
            </a:r>
            <a:r>
              <a:rPr lang="en-US" altLang="zh-CN" sz="2800" baseline="30000" dirty="0">
                <a:solidFill>
                  <a:srgbClr val="000000"/>
                </a:solidFill>
              </a:rPr>
              <a:t>20</a:t>
            </a:r>
            <a:r>
              <a:rPr lang="en-US" altLang="zh-CN" sz="2800" dirty="0">
                <a:solidFill>
                  <a:srgbClr val="000000"/>
                </a:solidFill>
              </a:rPr>
              <a:t>/2=512K;</a:t>
            </a:r>
            <a:r>
              <a:rPr lang="en-US" altLang="zh-CN" sz="2800" dirty="0"/>
              <a:t> </a:t>
            </a:r>
            <a:endParaRPr lang="zh-CN" altLang="en-US" sz="2800" dirty="0"/>
          </a:p>
          <a:p>
            <a:pPr>
              <a:lnSpc>
                <a:spcPct val="90000"/>
              </a:lnSpc>
            </a:pPr>
            <a:r>
              <a:rPr lang="en-US" altLang="zh-CN" sz="2800" dirty="0"/>
              <a:t>2. </a:t>
            </a:r>
            <a:r>
              <a:rPr lang="zh-CN" altLang="en-US" sz="2800" dirty="0"/>
              <a:t>芯片选择分析：</a:t>
            </a:r>
            <a:endParaRPr lang="en-US" altLang="zh-CN" sz="2800" dirty="0"/>
          </a:p>
          <a:p>
            <a:pPr marL="0" indent="0">
              <a:lnSpc>
                <a:spcPct val="90000"/>
              </a:lnSpc>
              <a:buNone/>
            </a:pPr>
            <a:r>
              <a:rPr lang="zh-CN" altLang="en-US" sz="2800" dirty="0">
                <a:latin typeface="宋体"/>
                <a:ea typeface="宋体"/>
              </a:rPr>
              <a:t>①</a:t>
            </a:r>
            <a:r>
              <a:rPr lang="zh-CN" altLang="en-US" sz="2800" dirty="0"/>
              <a:t>若选</a:t>
            </a:r>
            <a:r>
              <a:rPr lang="en-US" altLang="zh-CN" sz="2800" dirty="0">
                <a:solidFill>
                  <a:srgbClr val="000000"/>
                </a:solidFill>
              </a:rPr>
              <a:t>64K*8</a:t>
            </a:r>
            <a:r>
              <a:rPr lang="zh-CN" altLang="en-US" sz="2800" dirty="0">
                <a:solidFill>
                  <a:srgbClr val="000000"/>
                </a:solidFill>
              </a:rPr>
              <a:t>位，按字节访问不能体现奇偶（因为就一个存储体）</a:t>
            </a:r>
            <a:endParaRPr lang="en-US" altLang="zh-CN" sz="2800" dirty="0">
              <a:solidFill>
                <a:srgbClr val="000000"/>
              </a:solidFill>
            </a:endParaRPr>
          </a:p>
          <a:p>
            <a:pPr marL="0" indent="0">
              <a:lnSpc>
                <a:spcPct val="90000"/>
              </a:lnSpc>
              <a:buNone/>
            </a:pPr>
            <a:r>
              <a:rPr lang="zh-CN" altLang="zh-CN" sz="2800" dirty="0">
                <a:solidFill>
                  <a:srgbClr val="000000"/>
                </a:solidFill>
                <a:latin typeface="宋体"/>
                <a:ea typeface="宋体"/>
              </a:rPr>
              <a:t>②</a:t>
            </a:r>
            <a:r>
              <a:rPr lang="zh-CN" altLang="en-US" sz="2800" dirty="0">
                <a:solidFill>
                  <a:srgbClr val="000000"/>
                </a:solidFill>
                <a:latin typeface="宋体"/>
                <a:ea typeface="宋体"/>
              </a:rPr>
              <a:t>若选择</a:t>
            </a:r>
            <a:r>
              <a:rPr lang="en-US" altLang="zh-CN" sz="2800" dirty="0">
                <a:solidFill>
                  <a:srgbClr val="000000"/>
                </a:solidFill>
              </a:rPr>
              <a:t>32K*16</a:t>
            </a:r>
            <a:r>
              <a:rPr lang="zh-CN" altLang="en-US" sz="2800" dirty="0">
                <a:solidFill>
                  <a:srgbClr val="000000"/>
                </a:solidFill>
              </a:rPr>
              <a:t>位，能按字访问，不能按字节访问。</a:t>
            </a:r>
            <a:endParaRPr lang="en-US" altLang="zh-CN" sz="2800" dirty="0"/>
          </a:p>
          <a:p>
            <a:pPr marL="0" indent="0">
              <a:lnSpc>
                <a:spcPct val="90000"/>
              </a:lnSpc>
              <a:buNone/>
            </a:pPr>
            <a:r>
              <a:rPr lang="zh-CN" altLang="en-US" sz="2800" dirty="0"/>
              <a:t> 因此，</a:t>
            </a:r>
            <a:r>
              <a:rPr lang="en-US" altLang="zh-CN" sz="2800" dirty="0"/>
              <a:t>ROM</a:t>
            </a:r>
            <a:r>
              <a:rPr lang="zh-CN" altLang="en-US" sz="2800" dirty="0"/>
              <a:t>，</a:t>
            </a:r>
            <a:r>
              <a:rPr lang="en-US" altLang="zh-CN" sz="2800" dirty="0"/>
              <a:t>RAM</a:t>
            </a:r>
            <a:r>
              <a:rPr lang="zh-CN" altLang="en-US" sz="2800" dirty="0"/>
              <a:t>都选择</a:t>
            </a:r>
            <a:r>
              <a:rPr lang="en-US" altLang="zh-CN" sz="2800" dirty="0">
                <a:solidFill>
                  <a:srgbClr val="000000"/>
                </a:solidFill>
              </a:rPr>
              <a:t>32K*8</a:t>
            </a:r>
            <a:r>
              <a:rPr lang="zh-CN" altLang="en-US" sz="2800" dirty="0">
                <a:solidFill>
                  <a:srgbClr val="000000"/>
                </a:solidFill>
              </a:rPr>
              <a:t>位</a:t>
            </a:r>
            <a:r>
              <a:rPr lang="zh-CN" altLang="en-US" sz="2800" dirty="0"/>
              <a:t>芯片。</a:t>
            </a:r>
            <a:endParaRPr lang="en-US" altLang="zh-CN" sz="2800" dirty="0"/>
          </a:p>
          <a:p>
            <a:pPr marL="0" indent="0">
              <a:lnSpc>
                <a:spcPct val="90000"/>
              </a:lnSpc>
              <a:buNone/>
            </a:pPr>
            <a:r>
              <a:rPr lang="en-US" altLang="zh-CN" sz="2800" dirty="0"/>
              <a:t>64KB</a:t>
            </a:r>
            <a:r>
              <a:rPr lang="zh-CN" altLang="en-US" sz="2800" dirty="0">
                <a:solidFill>
                  <a:srgbClr val="FF0000"/>
                </a:solidFill>
              </a:rPr>
              <a:t>系统程序区</a:t>
            </a:r>
            <a:r>
              <a:rPr lang="zh-CN" altLang="en-US" sz="2800" dirty="0"/>
              <a:t>由</a:t>
            </a:r>
            <a:r>
              <a:rPr lang="en-US" altLang="zh-CN" sz="2800" dirty="0"/>
              <a:t>2</a:t>
            </a:r>
            <a:r>
              <a:rPr lang="zh-CN" altLang="en-US" sz="2800" dirty="0"/>
              <a:t>片</a:t>
            </a:r>
            <a:r>
              <a:rPr lang="en-US" altLang="zh-CN" sz="2800" dirty="0">
                <a:solidFill>
                  <a:srgbClr val="000000"/>
                </a:solidFill>
              </a:rPr>
              <a:t>32K*8</a:t>
            </a:r>
            <a:r>
              <a:rPr lang="zh-CN" altLang="en-US" sz="2800" dirty="0">
                <a:solidFill>
                  <a:srgbClr val="000000"/>
                </a:solidFill>
              </a:rPr>
              <a:t>位</a:t>
            </a:r>
            <a:r>
              <a:rPr lang="en-US" altLang="zh-CN" sz="2800" dirty="0">
                <a:solidFill>
                  <a:srgbClr val="FF0000"/>
                </a:solidFill>
              </a:rPr>
              <a:t>ROM</a:t>
            </a:r>
            <a:r>
              <a:rPr lang="zh-CN" altLang="en-US" sz="2800" dirty="0">
                <a:solidFill>
                  <a:srgbClr val="000000"/>
                </a:solidFill>
              </a:rPr>
              <a:t>构成（字扩展）</a:t>
            </a:r>
            <a:endParaRPr lang="en-US" altLang="zh-CN" sz="2800" dirty="0">
              <a:solidFill>
                <a:srgbClr val="000000"/>
              </a:solidFill>
            </a:endParaRPr>
          </a:p>
          <a:p>
            <a:pPr marL="0" lvl="0" indent="0">
              <a:lnSpc>
                <a:spcPct val="90000"/>
              </a:lnSpc>
              <a:buClr>
                <a:srgbClr val="3333CC"/>
              </a:buClr>
              <a:buNone/>
            </a:pPr>
            <a:r>
              <a:rPr lang="en-US" altLang="zh-CN" sz="2800" dirty="0">
                <a:solidFill>
                  <a:srgbClr val="000000"/>
                </a:solidFill>
              </a:rPr>
              <a:t>64KB</a:t>
            </a:r>
            <a:r>
              <a:rPr lang="zh-CN" altLang="en-US" sz="2800" dirty="0">
                <a:solidFill>
                  <a:srgbClr val="0033CC"/>
                </a:solidFill>
              </a:rPr>
              <a:t>用户程序区</a:t>
            </a:r>
            <a:r>
              <a:rPr lang="zh-CN" altLang="en-US" sz="2800" dirty="0">
                <a:solidFill>
                  <a:srgbClr val="000000"/>
                </a:solidFill>
              </a:rPr>
              <a:t>由</a:t>
            </a:r>
            <a:r>
              <a:rPr lang="en-US" altLang="zh-CN" sz="2800" dirty="0">
                <a:solidFill>
                  <a:srgbClr val="000000"/>
                </a:solidFill>
              </a:rPr>
              <a:t>2</a:t>
            </a:r>
            <a:r>
              <a:rPr lang="zh-CN" altLang="en-US" sz="2800" dirty="0">
                <a:solidFill>
                  <a:srgbClr val="000000"/>
                </a:solidFill>
              </a:rPr>
              <a:t>片</a:t>
            </a:r>
            <a:r>
              <a:rPr lang="en-US" altLang="zh-CN" sz="2800" dirty="0">
                <a:solidFill>
                  <a:srgbClr val="000000"/>
                </a:solidFill>
              </a:rPr>
              <a:t>32K*8</a:t>
            </a:r>
            <a:r>
              <a:rPr lang="zh-CN" altLang="en-US" sz="2800" dirty="0">
                <a:solidFill>
                  <a:srgbClr val="000000"/>
                </a:solidFill>
              </a:rPr>
              <a:t>位</a:t>
            </a:r>
            <a:r>
              <a:rPr lang="en-US" altLang="zh-CN" sz="2800" dirty="0">
                <a:solidFill>
                  <a:srgbClr val="0033CC"/>
                </a:solidFill>
              </a:rPr>
              <a:t>RAM</a:t>
            </a:r>
            <a:r>
              <a:rPr lang="zh-CN" altLang="en-US" sz="2800" dirty="0">
                <a:solidFill>
                  <a:srgbClr val="000000"/>
                </a:solidFill>
              </a:rPr>
              <a:t>构成（字扩展）</a:t>
            </a:r>
            <a:endParaRPr lang="en-US" altLang="zh-CN" sz="2800" dirty="0">
              <a:solidFill>
                <a:srgbClr val="000000"/>
              </a:solidFill>
            </a:endParaRPr>
          </a:p>
          <a:p>
            <a:pPr marL="0" indent="0">
              <a:lnSpc>
                <a:spcPct val="90000"/>
              </a:lnSpc>
              <a:buNone/>
            </a:pPr>
            <a:endParaRPr lang="zh-CN" altLang="en-US" sz="2800" dirty="0"/>
          </a:p>
        </p:txBody>
      </p:sp>
    </p:spTree>
    <p:extLst>
      <p:ext uri="{BB962C8B-B14F-4D97-AF65-F5344CB8AC3E}">
        <p14:creationId xmlns:p14="http://schemas.microsoft.com/office/powerpoint/2010/main" val="3776426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6">
                                            <p:txEl>
                                              <p:pRg st="0" end="0"/>
                                            </p:txEl>
                                          </p:spTgt>
                                        </p:tgtEl>
                                        <p:attrNameLst>
                                          <p:attrName>style.visibility</p:attrName>
                                        </p:attrNameLst>
                                      </p:cBhvr>
                                      <p:to>
                                        <p:strVal val="visible"/>
                                      </p:to>
                                    </p:set>
                                    <p:animEffect transition="in" filter="blinds(horizontal)">
                                      <p:cBhvr>
                                        <p:cTn id="7" dur="500"/>
                                        <p:tgtEl>
                                          <p:spTgt spid="727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706">
                                            <p:txEl>
                                              <p:pRg st="1" end="1"/>
                                            </p:txEl>
                                          </p:spTgt>
                                        </p:tgtEl>
                                        <p:attrNameLst>
                                          <p:attrName>style.visibility</p:attrName>
                                        </p:attrNameLst>
                                      </p:cBhvr>
                                      <p:to>
                                        <p:strVal val="visible"/>
                                      </p:to>
                                    </p:set>
                                    <p:animEffect transition="in" filter="blinds(horizontal)">
                                      <p:cBhvr>
                                        <p:cTn id="12" dur="500"/>
                                        <p:tgtEl>
                                          <p:spTgt spid="727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706">
                                            <p:txEl>
                                              <p:pRg st="2" end="2"/>
                                            </p:txEl>
                                          </p:spTgt>
                                        </p:tgtEl>
                                        <p:attrNameLst>
                                          <p:attrName>style.visibility</p:attrName>
                                        </p:attrNameLst>
                                      </p:cBhvr>
                                      <p:to>
                                        <p:strVal val="visible"/>
                                      </p:to>
                                    </p:set>
                                    <p:animEffect transition="in" filter="blinds(horizontal)">
                                      <p:cBhvr>
                                        <p:cTn id="17" dur="500"/>
                                        <p:tgtEl>
                                          <p:spTgt spid="727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2706">
                                            <p:txEl>
                                              <p:pRg st="3" end="3"/>
                                            </p:txEl>
                                          </p:spTgt>
                                        </p:tgtEl>
                                        <p:attrNameLst>
                                          <p:attrName>style.visibility</p:attrName>
                                        </p:attrNameLst>
                                      </p:cBhvr>
                                      <p:to>
                                        <p:strVal val="visible"/>
                                      </p:to>
                                    </p:set>
                                    <p:animEffect transition="in" filter="blinds(horizontal)">
                                      <p:cBhvr>
                                        <p:cTn id="22" dur="500"/>
                                        <p:tgtEl>
                                          <p:spTgt spid="7270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2706">
                                            <p:txEl>
                                              <p:pRg st="4" end="4"/>
                                            </p:txEl>
                                          </p:spTgt>
                                        </p:tgtEl>
                                        <p:attrNameLst>
                                          <p:attrName>style.visibility</p:attrName>
                                        </p:attrNameLst>
                                      </p:cBhvr>
                                      <p:to>
                                        <p:strVal val="visible"/>
                                      </p:to>
                                    </p:set>
                                    <p:animEffect transition="in" filter="blinds(horizontal)">
                                      <p:cBhvr>
                                        <p:cTn id="27" dur="500"/>
                                        <p:tgtEl>
                                          <p:spTgt spid="7270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2706">
                                            <p:txEl>
                                              <p:pRg st="5" end="5"/>
                                            </p:txEl>
                                          </p:spTgt>
                                        </p:tgtEl>
                                        <p:attrNameLst>
                                          <p:attrName>style.visibility</p:attrName>
                                        </p:attrNameLst>
                                      </p:cBhvr>
                                      <p:to>
                                        <p:strVal val="visible"/>
                                      </p:to>
                                    </p:set>
                                    <p:animEffect transition="in" filter="blinds(horizontal)">
                                      <p:cBhvr>
                                        <p:cTn id="32" dur="500"/>
                                        <p:tgtEl>
                                          <p:spTgt spid="7270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2706">
                                            <p:txEl>
                                              <p:pRg st="6" end="6"/>
                                            </p:txEl>
                                          </p:spTgt>
                                        </p:tgtEl>
                                        <p:attrNameLst>
                                          <p:attrName>style.visibility</p:attrName>
                                        </p:attrNameLst>
                                      </p:cBhvr>
                                      <p:to>
                                        <p:strVal val="visible"/>
                                      </p:to>
                                    </p:set>
                                    <p:animEffect transition="in" filter="blinds(horizontal)">
                                      <p:cBhvr>
                                        <p:cTn id="37" dur="500"/>
                                        <p:tgtEl>
                                          <p:spTgt spid="7270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2706">
                                            <p:txEl>
                                              <p:pRg st="7" end="7"/>
                                            </p:txEl>
                                          </p:spTgt>
                                        </p:tgtEl>
                                        <p:attrNameLst>
                                          <p:attrName>style.visibility</p:attrName>
                                        </p:attrNameLst>
                                      </p:cBhvr>
                                      <p:to>
                                        <p:strVal val="visible"/>
                                      </p:to>
                                    </p:set>
                                    <p:animEffect transition="in" filter="blinds(horizontal)">
                                      <p:cBhvr>
                                        <p:cTn id="42" dur="500"/>
                                        <p:tgtEl>
                                          <p:spTgt spid="7270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2706">
                                            <p:txEl>
                                              <p:pRg st="8" end="8"/>
                                            </p:txEl>
                                          </p:spTgt>
                                        </p:tgtEl>
                                        <p:attrNameLst>
                                          <p:attrName>style.visibility</p:attrName>
                                        </p:attrNameLst>
                                      </p:cBhvr>
                                      <p:to>
                                        <p:strVal val="visible"/>
                                      </p:to>
                                    </p:set>
                                    <p:animEffect transition="in" filter="blinds(horizontal)">
                                      <p:cBhvr>
                                        <p:cTn id="47" dur="500"/>
                                        <p:tgtEl>
                                          <p:spTgt spid="7270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2706">
                                            <p:txEl>
                                              <p:pRg st="9" end="9"/>
                                            </p:txEl>
                                          </p:spTgt>
                                        </p:tgtEl>
                                        <p:attrNameLst>
                                          <p:attrName>style.visibility</p:attrName>
                                        </p:attrNameLst>
                                      </p:cBhvr>
                                      <p:to>
                                        <p:strVal val="visible"/>
                                      </p:to>
                                    </p:set>
                                    <p:animEffect transition="in" filter="blinds(horizontal)">
                                      <p:cBhvr>
                                        <p:cTn id="52" dur="500"/>
                                        <p:tgtEl>
                                          <p:spTgt spid="7270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548680"/>
            <a:ext cx="7793037" cy="422920"/>
          </a:xfrm>
        </p:spPr>
        <p:txBody>
          <a:bodyPr/>
          <a:lstStyle/>
          <a:p>
            <a:r>
              <a:rPr lang="en-US" altLang="zh-CN" sz="2400" b="1" dirty="0">
                <a:solidFill>
                  <a:schemeClr val="tx1"/>
                </a:solidFill>
              </a:rPr>
              <a:t>4</a:t>
            </a:r>
            <a:r>
              <a:rPr lang="zh-CN" altLang="en-US" sz="2400" b="1" dirty="0">
                <a:solidFill>
                  <a:schemeClr val="tx1"/>
                </a:solidFill>
              </a:rPr>
              <a:t>根地址线，最大</a:t>
            </a:r>
            <a:r>
              <a:rPr lang="en-US" altLang="zh-CN" sz="2400" b="1" dirty="0">
                <a:solidFill>
                  <a:schemeClr val="tx1"/>
                </a:solidFill>
              </a:rPr>
              <a:t>8B</a:t>
            </a:r>
            <a:r>
              <a:rPr lang="zh-CN" altLang="en-US" sz="2400" b="1" dirty="0">
                <a:solidFill>
                  <a:schemeClr val="tx1"/>
                </a:solidFill>
              </a:rPr>
              <a:t>系统区，与其相邻的</a:t>
            </a:r>
            <a:r>
              <a:rPr lang="en-US" altLang="zh-CN" sz="2400" b="1" dirty="0">
                <a:solidFill>
                  <a:schemeClr val="tx1"/>
                </a:solidFill>
              </a:rPr>
              <a:t>8B</a:t>
            </a:r>
            <a:r>
              <a:rPr lang="zh-CN" altLang="en-US" sz="2400" b="1" dirty="0">
                <a:solidFill>
                  <a:schemeClr val="tx1"/>
                </a:solidFill>
              </a:rPr>
              <a:t>程序区。按字节访问</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129379994"/>
              </p:ext>
            </p:extLst>
          </p:nvPr>
        </p:nvGraphicFramePr>
        <p:xfrm>
          <a:off x="1907704" y="1268760"/>
          <a:ext cx="3168352" cy="5430520"/>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tblGrid>
              <a:tr h="370840">
                <a:tc>
                  <a:txBody>
                    <a:bodyPr/>
                    <a:lstStyle/>
                    <a:p>
                      <a:r>
                        <a:rPr lang="en-US" altLang="zh-CN" b="1" dirty="0">
                          <a:solidFill>
                            <a:schemeClr val="tx1"/>
                          </a:solidFill>
                        </a:rPr>
                        <a:t>A3  A2A1A0</a:t>
                      </a:r>
                      <a:endParaRPr lang="zh-CN" altLang="en-US" b="1" dirty="0">
                        <a:solidFill>
                          <a:schemeClr val="tx1"/>
                        </a:solidFill>
                      </a:endParaRPr>
                    </a:p>
                  </a:txBody>
                  <a:tcPr/>
                </a:tc>
                <a:tc>
                  <a:txBody>
                    <a:bodyPr/>
                    <a:lstStyle/>
                    <a:p>
                      <a:endParaRPr lang="zh-CN" altLang="en-US" dirty="0"/>
                    </a:p>
                  </a:txBody>
                  <a:tcPr/>
                </a:tc>
                <a:extLst>
                  <a:ext uri="{0D108BD9-81ED-4DB2-BD59-A6C34878D82A}">
                    <a16:rowId xmlns:a16="http://schemas.microsoft.com/office/drawing/2014/main" val="10000"/>
                  </a:ext>
                </a:extLst>
              </a:tr>
              <a:tr h="370840">
                <a:tc>
                  <a:txBody>
                    <a:bodyPr/>
                    <a:lstStyle/>
                    <a:p>
                      <a:r>
                        <a:rPr lang="en-US" altLang="zh-CN" sz="2000" b="1" dirty="0">
                          <a:solidFill>
                            <a:srgbClr val="FF00FF"/>
                          </a:solidFill>
                        </a:rPr>
                        <a:t>1   111</a:t>
                      </a:r>
                    </a:p>
                    <a:p>
                      <a:r>
                        <a:rPr lang="en-US" altLang="zh-CN" sz="2000" b="1" dirty="0">
                          <a:solidFill>
                            <a:srgbClr val="FF00FF"/>
                          </a:solidFill>
                        </a:rPr>
                        <a:t>1   110</a:t>
                      </a:r>
                    </a:p>
                    <a:p>
                      <a:r>
                        <a:rPr lang="en-US" altLang="zh-CN" sz="2000" b="1" dirty="0">
                          <a:solidFill>
                            <a:srgbClr val="FF00FF"/>
                          </a:solidFill>
                        </a:rPr>
                        <a:t>1   101</a:t>
                      </a:r>
                    </a:p>
                    <a:p>
                      <a:r>
                        <a:rPr lang="en-US" altLang="zh-CN" sz="2000" b="1" dirty="0">
                          <a:solidFill>
                            <a:srgbClr val="FF00FF"/>
                          </a:solidFill>
                        </a:rPr>
                        <a:t>1   100</a:t>
                      </a:r>
                    </a:p>
                    <a:p>
                      <a:r>
                        <a:rPr lang="en-US" altLang="zh-CN" sz="2000" b="1" dirty="0">
                          <a:solidFill>
                            <a:srgbClr val="FF00FF"/>
                          </a:solidFill>
                        </a:rPr>
                        <a:t>1   011</a:t>
                      </a:r>
                    </a:p>
                    <a:p>
                      <a:r>
                        <a:rPr lang="en-US" altLang="zh-CN" sz="2000" b="1" dirty="0">
                          <a:solidFill>
                            <a:srgbClr val="FF00FF"/>
                          </a:solidFill>
                        </a:rPr>
                        <a:t>1   010</a:t>
                      </a:r>
                    </a:p>
                    <a:p>
                      <a:r>
                        <a:rPr lang="en-US" altLang="zh-CN" sz="2000" b="1" dirty="0">
                          <a:solidFill>
                            <a:srgbClr val="FF00FF"/>
                          </a:solidFill>
                        </a:rPr>
                        <a:t>1   001</a:t>
                      </a:r>
                    </a:p>
                    <a:p>
                      <a:r>
                        <a:rPr lang="en-US" altLang="zh-CN" sz="2000" b="1" dirty="0">
                          <a:solidFill>
                            <a:srgbClr val="FF00FF"/>
                          </a:solidFill>
                        </a:rPr>
                        <a:t>1   000</a:t>
                      </a:r>
                      <a:endParaRPr lang="zh-CN" altLang="en-US" sz="2000" b="1" dirty="0">
                        <a:solidFill>
                          <a:srgbClr val="FF00FF"/>
                        </a:solidFill>
                      </a:endParaRPr>
                    </a:p>
                  </a:txBody>
                  <a:tcPr/>
                </a:tc>
                <a:tc>
                  <a:txBody>
                    <a:bodyPr/>
                    <a:lstStyle/>
                    <a:p>
                      <a:r>
                        <a:rPr lang="zh-CN" altLang="en-US" sz="2000" b="1" dirty="0">
                          <a:solidFill>
                            <a:srgbClr val="FF00FF"/>
                          </a:solidFill>
                        </a:rPr>
                        <a:t>系统区</a:t>
                      </a:r>
                    </a:p>
                  </a:txBody>
                  <a:tcPr/>
                </a:tc>
                <a:extLst>
                  <a:ext uri="{0D108BD9-81ED-4DB2-BD59-A6C34878D82A}">
                    <a16:rowId xmlns:a16="http://schemas.microsoft.com/office/drawing/2014/main" val="10001"/>
                  </a:ext>
                </a:extLst>
              </a:tr>
              <a:tr h="370840">
                <a:tc>
                  <a:txBody>
                    <a:bodyPr/>
                    <a:lstStyle/>
                    <a:p>
                      <a:r>
                        <a:rPr lang="en-US" altLang="zh-CN" sz="2000" b="1" dirty="0">
                          <a:solidFill>
                            <a:srgbClr val="0033CC"/>
                          </a:solidFill>
                        </a:rPr>
                        <a:t>0   111</a:t>
                      </a:r>
                    </a:p>
                    <a:p>
                      <a:r>
                        <a:rPr lang="en-US" altLang="zh-CN" sz="2000" b="1" dirty="0">
                          <a:solidFill>
                            <a:srgbClr val="0033CC"/>
                          </a:solidFill>
                        </a:rPr>
                        <a:t>0   110</a:t>
                      </a:r>
                    </a:p>
                    <a:p>
                      <a:r>
                        <a:rPr lang="en-US" altLang="zh-CN" sz="2000" b="1" dirty="0">
                          <a:solidFill>
                            <a:srgbClr val="0033CC"/>
                          </a:solidFill>
                        </a:rPr>
                        <a:t>0   101</a:t>
                      </a:r>
                    </a:p>
                    <a:p>
                      <a:r>
                        <a:rPr lang="en-US" altLang="zh-CN" sz="2000" b="1" dirty="0">
                          <a:solidFill>
                            <a:srgbClr val="0033CC"/>
                          </a:solidFill>
                        </a:rPr>
                        <a:t>0   100</a:t>
                      </a:r>
                    </a:p>
                    <a:p>
                      <a:r>
                        <a:rPr lang="en-US" altLang="zh-CN" sz="2000" b="1" dirty="0">
                          <a:solidFill>
                            <a:srgbClr val="0033CC"/>
                          </a:solidFill>
                        </a:rPr>
                        <a:t>0   011</a:t>
                      </a:r>
                    </a:p>
                    <a:p>
                      <a:r>
                        <a:rPr lang="en-US" altLang="zh-CN" sz="2000" b="1" dirty="0">
                          <a:solidFill>
                            <a:srgbClr val="0033CC"/>
                          </a:solidFill>
                        </a:rPr>
                        <a:t>0   010</a:t>
                      </a:r>
                    </a:p>
                    <a:p>
                      <a:r>
                        <a:rPr lang="en-US" altLang="zh-CN" sz="2000" b="1" dirty="0">
                          <a:solidFill>
                            <a:srgbClr val="0033CC"/>
                          </a:solidFill>
                        </a:rPr>
                        <a:t>0   001</a:t>
                      </a:r>
                    </a:p>
                    <a:p>
                      <a:r>
                        <a:rPr lang="en-US" altLang="zh-CN" sz="2000" b="1" dirty="0">
                          <a:solidFill>
                            <a:srgbClr val="0033CC"/>
                          </a:solidFill>
                        </a:rPr>
                        <a:t>0   000</a:t>
                      </a:r>
                      <a:endParaRPr lang="zh-CN" altLang="en-US" sz="2000" b="1" dirty="0">
                        <a:solidFill>
                          <a:srgbClr val="0033CC"/>
                        </a:solidFill>
                      </a:endParaRPr>
                    </a:p>
                  </a:txBody>
                  <a:tcPr/>
                </a:tc>
                <a:tc>
                  <a:txBody>
                    <a:bodyPr/>
                    <a:lstStyle/>
                    <a:p>
                      <a:r>
                        <a:rPr lang="zh-CN" altLang="en-US" sz="2000" b="1" dirty="0">
                          <a:solidFill>
                            <a:srgbClr val="0033CC"/>
                          </a:solidFill>
                        </a:rPr>
                        <a:t>程序区</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41788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395288" y="260350"/>
            <a:ext cx="8569325" cy="6409010"/>
          </a:xfrm>
          <a:solidFill>
            <a:schemeClr val="bg1"/>
          </a:solidFill>
        </p:spPr>
        <p:txBody>
          <a:bodyPr/>
          <a:lstStyle/>
          <a:p>
            <a:r>
              <a:rPr lang="en-US" altLang="zh-CN" dirty="0"/>
              <a:t>3.</a:t>
            </a:r>
            <a:r>
              <a:rPr lang="zh-CN" altLang="en-US" dirty="0"/>
              <a:t>计算主存地址空间的分配</a:t>
            </a:r>
          </a:p>
          <a:p>
            <a:r>
              <a:rPr lang="en-US" altLang="zh-CN" dirty="0"/>
              <a:t>64K*8</a:t>
            </a:r>
            <a:r>
              <a:rPr lang="zh-CN" altLang="en-US" dirty="0"/>
              <a:t>位的</a:t>
            </a:r>
            <a:r>
              <a:rPr lang="zh-CN" altLang="en-US" b="1" dirty="0">
                <a:solidFill>
                  <a:schemeClr val="hlink"/>
                </a:solidFill>
              </a:rPr>
              <a:t>系统程序区</a:t>
            </a:r>
            <a:r>
              <a:rPr lang="en-US" altLang="zh-CN" b="1" dirty="0">
                <a:solidFill>
                  <a:schemeClr val="hlink"/>
                </a:solidFill>
              </a:rPr>
              <a:t>:64K=2</a:t>
            </a:r>
            <a:r>
              <a:rPr lang="en-US" altLang="zh-CN" b="1" baseline="30000" dirty="0">
                <a:solidFill>
                  <a:schemeClr val="hlink"/>
                </a:solidFill>
              </a:rPr>
              <a:t>16</a:t>
            </a:r>
            <a:endParaRPr lang="zh-CN" altLang="en-US" b="1" baseline="30000" dirty="0">
              <a:solidFill>
                <a:schemeClr val="hlink"/>
              </a:solidFill>
            </a:endParaRPr>
          </a:p>
          <a:p>
            <a:pPr marL="0" indent="0">
              <a:buNone/>
            </a:pPr>
            <a:r>
              <a:rPr lang="en-US" altLang="zh-CN" dirty="0"/>
              <a:t>A19~</a:t>
            </a:r>
            <a:r>
              <a:rPr lang="en-US" altLang="zh-CN" b="1" dirty="0">
                <a:solidFill>
                  <a:schemeClr val="hlink"/>
                </a:solidFill>
              </a:rPr>
              <a:t>A16</a:t>
            </a:r>
            <a:r>
              <a:rPr lang="en-US" altLang="zh-CN" dirty="0"/>
              <a:t>    A15~A12    A11~      A1  </a:t>
            </a:r>
            <a:r>
              <a:rPr lang="en-US" altLang="zh-CN" b="1" dirty="0">
                <a:solidFill>
                  <a:schemeClr val="hlink"/>
                </a:solidFill>
              </a:rPr>
              <a:t>A0</a:t>
            </a:r>
          </a:p>
          <a:p>
            <a:pPr marL="0" indent="0">
              <a:buNone/>
            </a:pPr>
            <a:r>
              <a:rPr lang="en-US" altLang="zh-CN" b="1" dirty="0"/>
              <a:t>1 1 1</a:t>
            </a:r>
            <a:r>
              <a:rPr lang="en-US" altLang="zh-CN" dirty="0"/>
              <a:t> 1       1 1 1 1       </a:t>
            </a:r>
            <a:r>
              <a:rPr lang="en-US" altLang="zh-CN" dirty="0">
                <a:latin typeface="Arial"/>
              </a:rPr>
              <a:t>…</a:t>
            </a:r>
            <a:r>
              <a:rPr lang="en-US" altLang="zh-CN" dirty="0"/>
              <a:t>     </a:t>
            </a:r>
            <a:r>
              <a:rPr lang="en-US" altLang="zh-CN" dirty="0">
                <a:latin typeface="Arial"/>
              </a:rPr>
              <a:t>……</a:t>
            </a:r>
            <a:r>
              <a:rPr lang="en-US" altLang="zh-CN" dirty="0"/>
              <a:t>1    </a:t>
            </a:r>
            <a:r>
              <a:rPr lang="en-US" altLang="zh-CN" b="1" dirty="0">
                <a:solidFill>
                  <a:schemeClr val="hlink"/>
                </a:solidFill>
              </a:rPr>
              <a:t>1</a:t>
            </a:r>
          </a:p>
          <a:p>
            <a:pPr marL="0" indent="0">
              <a:buNone/>
            </a:pPr>
            <a:r>
              <a:rPr lang="en-US" altLang="zh-CN" b="1" dirty="0"/>
              <a:t>1 1 1</a:t>
            </a:r>
            <a:r>
              <a:rPr lang="en-US" altLang="zh-CN" dirty="0"/>
              <a:t> 1       0 0 0 0       </a:t>
            </a:r>
            <a:r>
              <a:rPr lang="en-US" altLang="zh-CN" dirty="0">
                <a:latin typeface="Arial"/>
              </a:rPr>
              <a:t>…</a:t>
            </a:r>
            <a:r>
              <a:rPr lang="en-US" altLang="zh-CN" dirty="0"/>
              <a:t>     </a:t>
            </a:r>
            <a:r>
              <a:rPr lang="en-US" altLang="zh-CN" dirty="0">
                <a:latin typeface="Arial"/>
              </a:rPr>
              <a:t>……</a:t>
            </a:r>
            <a:r>
              <a:rPr lang="en-US" altLang="zh-CN" dirty="0"/>
              <a:t>0    </a:t>
            </a:r>
            <a:r>
              <a:rPr lang="en-US" altLang="zh-CN" b="1" dirty="0">
                <a:solidFill>
                  <a:schemeClr val="hlink"/>
                </a:solidFill>
              </a:rPr>
              <a:t>1</a:t>
            </a:r>
          </a:p>
          <a:p>
            <a:r>
              <a:rPr lang="zh-CN" altLang="en-US" dirty="0"/>
              <a:t>对应</a:t>
            </a:r>
            <a:r>
              <a:rPr lang="en-US" altLang="zh-CN" dirty="0"/>
              <a:t>32K</a:t>
            </a:r>
            <a:r>
              <a:rPr lang="zh-CN" altLang="en-US" dirty="0"/>
              <a:t>的</a:t>
            </a:r>
            <a:r>
              <a:rPr lang="zh-CN" altLang="en-US" b="1" dirty="0">
                <a:solidFill>
                  <a:srgbClr val="FF0000"/>
                </a:solidFill>
              </a:rPr>
              <a:t>奇</a:t>
            </a:r>
            <a:r>
              <a:rPr lang="zh-CN" altLang="en-US" dirty="0"/>
              <a:t>字节存储体</a:t>
            </a:r>
          </a:p>
          <a:p>
            <a:pPr marL="0" indent="0">
              <a:buNone/>
            </a:pPr>
            <a:r>
              <a:rPr lang="en-US" altLang="zh-CN" dirty="0"/>
              <a:t>A19~</a:t>
            </a:r>
            <a:r>
              <a:rPr lang="en-US" altLang="zh-CN" b="1" dirty="0">
                <a:solidFill>
                  <a:schemeClr val="hlink"/>
                </a:solidFill>
              </a:rPr>
              <a:t>A16</a:t>
            </a:r>
            <a:r>
              <a:rPr lang="en-US" altLang="zh-CN" dirty="0"/>
              <a:t>    A15~A12    A11~      A1  </a:t>
            </a:r>
            <a:r>
              <a:rPr lang="en-US" altLang="zh-CN" b="1" dirty="0">
                <a:solidFill>
                  <a:schemeClr val="hlink"/>
                </a:solidFill>
              </a:rPr>
              <a:t>A0</a:t>
            </a:r>
            <a:endParaRPr lang="en-US" altLang="zh-CN" dirty="0"/>
          </a:p>
          <a:p>
            <a:pPr marL="0" indent="0">
              <a:buNone/>
            </a:pPr>
            <a:r>
              <a:rPr lang="en-US" altLang="zh-CN" b="1" dirty="0"/>
              <a:t>1 1 1</a:t>
            </a:r>
            <a:r>
              <a:rPr lang="en-US" altLang="zh-CN" dirty="0"/>
              <a:t> 1       1 1 1 1       </a:t>
            </a:r>
            <a:r>
              <a:rPr lang="en-US" altLang="zh-CN" dirty="0">
                <a:latin typeface="Arial"/>
              </a:rPr>
              <a:t>…</a:t>
            </a:r>
            <a:r>
              <a:rPr lang="en-US" altLang="zh-CN" dirty="0"/>
              <a:t>     </a:t>
            </a:r>
            <a:r>
              <a:rPr lang="en-US" altLang="zh-CN" dirty="0">
                <a:latin typeface="Arial"/>
              </a:rPr>
              <a:t>……</a:t>
            </a:r>
            <a:r>
              <a:rPr lang="en-US" altLang="zh-CN" dirty="0"/>
              <a:t>1    </a:t>
            </a:r>
            <a:r>
              <a:rPr lang="en-US" altLang="zh-CN" b="1" dirty="0">
                <a:solidFill>
                  <a:srgbClr val="0033CC"/>
                </a:solidFill>
              </a:rPr>
              <a:t>0</a:t>
            </a:r>
          </a:p>
          <a:p>
            <a:pPr marL="0" indent="0">
              <a:buNone/>
            </a:pPr>
            <a:r>
              <a:rPr lang="en-US" altLang="zh-CN" b="1" dirty="0"/>
              <a:t>1 1 1</a:t>
            </a:r>
            <a:r>
              <a:rPr lang="en-US" altLang="zh-CN" dirty="0"/>
              <a:t> 1       0 0 0 0       </a:t>
            </a:r>
            <a:r>
              <a:rPr lang="en-US" altLang="zh-CN" dirty="0">
                <a:latin typeface="Arial"/>
              </a:rPr>
              <a:t>…</a:t>
            </a:r>
            <a:r>
              <a:rPr lang="en-US" altLang="zh-CN" dirty="0"/>
              <a:t>     </a:t>
            </a:r>
            <a:r>
              <a:rPr lang="en-US" altLang="zh-CN" dirty="0">
                <a:latin typeface="Arial"/>
              </a:rPr>
              <a:t>……</a:t>
            </a:r>
            <a:r>
              <a:rPr lang="en-US" altLang="zh-CN" dirty="0"/>
              <a:t>0    </a:t>
            </a:r>
            <a:r>
              <a:rPr lang="en-US" altLang="zh-CN" b="1" dirty="0">
                <a:solidFill>
                  <a:srgbClr val="0033CC"/>
                </a:solidFill>
              </a:rPr>
              <a:t>0</a:t>
            </a:r>
          </a:p>
          <a:p>
            <a:r>
              <a:rPr lang="zh-CN" altLang="en-US" dirty="0"/>
              <a:t>对应</a:t>
            </a:r>
            <a:r>
              <a:rPr lang="en-US" altLang="zh-CN" dirty="0"/>
              <a:t>32K</a:t>
            </a:r>
            <a:r>
              <a:rPr lang="zh-CN" altLang="en-US" dirty="0"/>
              <a:t>的</a:t>
            </a:r>
            <a:r>
              <a:rPr lang="zh-CN" altLang="en-US" b="1" dirty="0">
                <a:solidFill>
                  <a:srgbClr val="0033CC"/>
                </a:solidFill>
              </a:rPr>
              <a:t>偶</a:t>
            </a:r>
            <a:r>
              <a:rPr lang="zh-CN" altLang="en-US" dirty="0"/>
              <a:t>字节存储体</a:t>
            </a:r>
          </a:p>
          <a:p>
            <a:r>
              <a:rPr lang="zh-CN" altLang="en-US" dirty="0"/>
              <a:t>由</a:t>
            </a:r>
            <a:r>
              <a:rPr lang="en-US" altLang="zh-CN" dirty="0"/>
              <a:t>2</a:t>
            </a:r>
            <a:r>
              <a:rPr lang="zh-CN" altLang="en-US" dirty="0"/>
              <a:t>片</a:t>
            </a:r>
            <a:r>
              <a:rPr lang="en-US" altLang="zh-CN" dirty="0"/>
              <a:t>32K*8</a:t>
            </a:r>
            <a:r>
              <a:rPr lang="zh-CN" altLang="en-US" dirty="0"/>
              <a:t>位</a:t>
            </a:r>
            <a:r>
              <a:rPr lang="en-US" altLang="zh-CN" dirty="0"/>
              <a:t>ROM</a:t>
            </a:r>
            <a:r>
              <a:rPr lang="zh-CN" altLang="en-US" dirty="0"/>
              <a:t>构成系统程序区</a:t>
            </a:r>
            <a:r>
              <a:rPr lang="en-US" altLang="zh-CN" dirty="0"/>
              <a:t>64KB</a:t>
            </a:r>
            <a:endParaRPr lang="zh-CN" altLang="en-US" dirty="0"/>
          </a:p>
        </p:txBody>
      </p:sp>
    </p:spTree>
    <p:extLst>
      <p:ext uri="{BB962C8B-B14F-4D97-AF65-F5344CB8AC3E}">
        <p14:creationId xmlns:p14="http://schemas.microsoft.com/office/powerpoint/2010/main" val="2220195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30">
                                            <p:bg/>
                                          </p:spTgt>
                                        </p:tgtEl>
                                        <p:attrNameLst>
                                          <p:attrName>style.visibility</p:attrName>
                                        </p:attrNameLst>
                                      </p:cBhvr>
                                      <p:to>
                                        <p:strVal val="visible"/>
                                      </p:to>
                                    </p:set>
                                    <p:animEffect transition="in" filter="blinds(horizontal)">
                                      <p:cBhvr>
                                        <p:cTn id="7" dur="500"/>
                                        <p:tgtEl>
                                          <p:spTgt spid="73730">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730">
                                            <p:txEl>
                                              <p:pRg st="0" end="0"/>
                                            </p:txEl>
                                          </p:spTgt>
                                        </p:tgtEl>
                                        <p:attrNameLst>
                                          <p:attrName>style.visibility</p:attrName>
                                        </p:attrNameLst>
                                      </p:cBhvr>
                                      <p:to>
                                        <p:strVal val="visible"/>
                                      </p:to>
                                    </p:set>
                                    <p:animEffect transition="in" filter="blinds(horizontal)">
                                      <p:cBhvr>
                                        <p:cTn id="12" dur="500"/>
                                        <p:tgtEl>
                                          <p:spTgt spid="737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730">
                                            <p:txEl>
                                              <p:pRg st="1" end="1"/>
                                            </p:txEl>
                                          </p:spTgt>
                                        </p:tgtEl>
                                        <p:attrNameLst>
                                          <p:attrName>style.visibility</p:attrName>
                                        </p:attrNameLst>
                                      </p:cBhvr>
                                      <p:to>
                                        <p:strVal val="visible"/>
                                      </p:to>
                                    </p:set>
                                    <p:animEffect transition="in" filter="blinds(horizontal)">
                                      <p:cBhvr>
                                        <p:cTn id="17" dur="500"/>
                                        <p:tgtEl>
                                          <p:spTgt spid="7373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3730">
                                            <p:txEl>
                                              <p:pRg st="2" end="2"/>
                                            </p:txEl>
                                          </p:spTgt>
                                        </p:tgtEl>
                                        <p:attrNameLst>
                                          <p:attrName>style.visibility</p:attrName>
                                        </p:attrNameLst>
                                      </p:cBhvr>
                                      <p:to>
                                        <p:strVal val="visible"/>
                                      </p:to>
                                    </p:set>
                                    <p:animEffect transition="in" filter="blinds(horizontal)">
                                      <p:cBhvr>
                                        <p:cTn id="22" dur="500"/>
                                        <p:tgtEl>
                                          <p:spTgt spid="7373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3730">
                                            <p:txEl>
                                              <p:pRg st="3" end="3"/>
                                            </p:txEl>
                                          </p:spTgt>
                                        </p:tgtEl>
                                        <p:attrNameLst>
                                          <p:attrName>style.visibility</p:attrName>
                                        </p:attrNameLst>
                                      </p:cBhvr>
                                      <p:to>
                                        <p:strVal val="visible"/>
                                      </p:to>
                                    </p:set>
                                    <p:animEffect transition="in" filter="blinds(horizontal)">
                                      <p:cBhvr>
                                        <p:cTn id="27" dur="500"/>
                                        <p:tgtEl>
                                          <p:spTgt spid="73730">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730">
                                            <p:txEl>
                                              <p:pRg st="4" end="4"/>
                                            </p:txEl>
                                          </p:spTgt>
                                        </p:tgtEl>
                                        <p:attrNameLst>
                                          <p:attrName>style.visibility</p:attrName>
                                        </p:attrNameLst>
                                      </p:cBhvr>
                                      <p:to>
                                        <p:strVal val="visible"/>
                                      </p:to>
                                    </p:set>
                                    <p:animEffect transition="in" filter="blinds(horizontal)">
                                      <p:cBhvr>
                                        <p:cTn id="32" dur="500"/>
                                        <p:tgtEl>
                                          <p:spTgt spid="73730">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3730">
                                            <p:txEl>
                                              <p:pRg st="5" end="5"/>
                                            </p:txEl>
                                          </p:spTgt>
                                        </p:tgtEl>
                                        <p:attrNameLst>
                                          <p:attrName>style.visibility</p:attrName>
                                        </p:attrNameLst>
                                      </p:cBhvr>
                                      <p:to>
                                        <p:strVal val="visible"/>
                                      </p:to>
                                    </p:set>
                                    <p:animEffect transition="in" filter="blinds(horizontal)">
                                      <p:cBhvr>
                                        <p:cTn id="37" dur="500"/>
                                        <p:tgtEl>
                                          <p:spTgt spid="73730">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3730">
                                            <p:txEl>
                                              <p:pRg st="6" end="6"/>
                                            </p:txEl>
                                          </p:spTgt>
                                        </p:tgtEl>
                                        <p:attrNameLst>
                                          <p:attrName>style.visibility</p:attrName>
                                        </p:attrNameLst>
                                      </p:cBhvr>
                                      <p:to>
                                        <p:strVal val="visible"/>
                                      </p:to>
                                    </p:set>
                                    <p:animEffect transition="in" filter="blinds(horizontal)">
                                      <p:cBhvr>
                                        <p:cTn id="42" dur="500"/>
                                        <p:tgtEl>
                                          <p:spTgt spid="73730">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3730">
                                            <p:txEl>
                                              <p:pRg st="7" end="7"/>
                                            </p:txEl>
                                          </p:spTgt>
                                        </p:tgtEl>
                                        <p:attrNameLst>
                                          <p:attrName>style.visibility</p:attrName>
                                        </p:attrNameLst>
                                      </p:cBhvr>
                                      <p:to>
                                        <p:strVal val="visible"/>
                                      </p:to>
                                    </p:set>
                                    <p:animEffect transition="in" filter="blinds(horizontal)">
                                      <p:cBhvr>
                                        <p:cTn id="47" dur="500"/>
                                        <p:tgtEl>
                                          <p:spTgt spid="73730">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3730">
                                            <p:txEl>
                                              <p:pRg st="8" end="8"/>
                                            </p:txEl>
                                          </p:spTgt>
                                        </p:tgtEl>
                                        <p:attrNameLst>
                                          <p:attrName>style.visibility</p:attrName>
                                        </p:attrNameLst>
                                      </p:cBhvr>
                                      <p:to>
                                        <p:strVal val="visible"/>
                                      </p:to>
                                    </p:set>
                                    <p:animEffect transition="in" filter="blinds(horizontal)">
                                      <p:cBhvr>
                                        <p:cTn id="52" dur="500"/>
                                        <p:tgtEl>
                                          <p:spTgt spid="73730">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3730">
                                            <p:txEl>
                                              <p:pRg st="9" end="9"/>
                                            </p:txEl>
                                          </p:spTgt>
                                        </p:tgtEl>
                                        <p:attrNameLst>
                                          <p:attrName>style.visibility</p:attrName>
                                        </p:attrNameLst>
                                      </p:cBhvr>
                                      <p:to>
                                        <p:strVal val="visible"/>
                                      </p:to>
                                    </p:set>
                                    <p:animEffect transition="in" filter="blinds(horizontal)">
                                      <p:cBhvr>
                                        <p:cTn id="57" dur="500"/>
                                        <p:tgtEl>
                                          <p:spTgt spid="73730">
                                            <p:txEl>
                                              <p:pRg st="9" end="9"/>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3730">
                                            <p:txEl>
                                              <p:pRg st="10" end="10"/>
                                            </p:txEl>
                                          </p:spTgt>
                                        </p:tgtEl>
                                        <p:attrNameLst>
                                          <p:attrName>style.visibility</p:attrName>
                                        </p:attrNameLst>
                                      </p:cBhvr>
                                      <p:to>
                                        <p:strVal val="visible"/>
                                      </p:to>
                                    </p:set>
                                    <p:animEffect transition="in" filter="blinds(horizontal)">
                                      <p:cBhvr>
                                        <p:cTn id="62" dur="500"/>
                                        <p:tgtEl>
                                          <p:spTgt spid="7373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a:xfrm>
            <a:off x="611188" y="404813"/>
            <a:ext cx="8343900" cy="5727700"/>
          </a:xfrm>
          <a:solidFill>
            <a:schemeClr val="bg1"/>
          </a:solidFill>
        </p:spPr>
        <p:txBody>
          <a:bodyPr/>
          <a:lstStyle/>
          <a:p>
            <a:r>
              <a:rPr lang="en-US" altLang="zh-CN" dirty="0"/>
              <a:t>64K*8</a:t>
            </a:r>
            <a:r>
              <a:rPr lang="zh-CN" altLang="en-US" dirty="0"/>
              <a:t>位的</a:t>
            </a:r>
            <a:r>
              <a:rPr lang="zh-CN" altLang="en-US" b="1" dirty="0">
                <a:solidFill>
                  <a:schemeClr val="hlink"/>
                </a:solidFill>
              </a:rPr>
              <a:t>用户程序区</a:t>
            </a:r>
          </a:p>
          <a:p>
            <a:pPr marL="0" indent="0">
              <a:buNone/>
            </a:pPr>
            <a:r>
              <a:rPr lang="en-US" altLang="zh-CN" dirty="0"/>
              <a:t>A19~</a:t>
            </a:r>
            <a:r>
              <a:rPr lang="en-US" altLang="zh-CN" b="1" dirty="0">
                <a:solidFill>
                  <a:schemeClr val="hlink"/>
                </a:solidFill>
              </a:rPr>
              <a:t>A16</a:t>
            </a:r>
            <a:r>
              <a:rPr lang="en-US" altLang="zh-CN" dirty="0"/>
              <a:t>    A15~A12    A11~      A1 </a:t>
            </a:r>
            <a:r>
              <a:rPr lang="en-US" altLang="zh-CN" b="1" dirty="0">
                <a:solidFill>
                  <a:schemeClr val="hlink"/>
                </a:solidFill>
              </a:rPr>
              <a:t> A0</a:t>
            </a:r>
          </a:p>
          <a:p>
            <a:pPr marL="0" indent="0">
              <a:buNone/>
            </a:pPr>
            <a:r>
              <a:rPr lang="en-US" altLang="zh-CN" b="1" dirty="0"/>
              <a:t>1 1 1</a:t>
            </a:r>
            <a:r>
              <a:rPr lang="en-US" altLang="zh-CN" dirty="0"/>
              <a:t> 0       1 1 1 1       </a:t>
            </a:r>
            <a:r>
              <a:rPr lang="en-US" altLang="zh-CN" dirty="0">
                <a:latin typeface="Arial"/>
              </a:rPr>
              <a:t>…</a:t>
            </a:r>
            <a:r>
              <a:rPr lang="en-US" altLang="zh-CN" dirty="0"/>
              <a:t>     </a:t>
            </a:r>
            <a:r>
              <a:rPr lang="en-US" altLang="zh-CN" dirty="0">
                <a:latin typeface="Arial"/>
              </a:rPr>
              <a:t>……</a:t>
            </a:r>
            <a:r>
              <a:rPr lang="en-US" altLang="zh-CN" dirty="0"/>
              <a:t>1    </a:t>
            </a:r>
            <a:r>
              <a:rPr lang="en-US" altLang="zh-CN" b="1" dirty="0">
                <a:solidFill>
                  <a:schemeClr val="hlink"/>
                </a:solidFill>
              </a:rPr>
              <a:t>1</a:t>
            </a:r>
          </a:p>
          <a:p>
            <a:pPr marL="0" indent="0">
              <a:buNone/>
            </a:pPr>
            <a:r>
              <a:rPr lang="en-US" altLang="zh-CN" b="1" dirty="0"/>
              <a:t>1 1 1</a:t>
            </a:r>
            <a:r>
              <a:rPr lang="en-US" altLang="zh-CN" dirty="0"/>
              <a:t> 0       0 0 0 0       </a:t>
            </a:r>
            <a:r>
              <a:rPr lang="en-US" altLang="zh-CN" dirty="0">
                <a:latin typeface="Arial"/>
              </a:rPr>
              <a:t>…</a:t>
            </a:r>
            <a:r>
              <a:rPr lang="en-US" altLang="zh-CN" dirty="0"/>
              <a:t>     </a:t>
            </a:r>
            <a:r>
              <a:rPr lang="en-US" altLang="zh-CN" dirty="0">
                <a:latin typeface="Arial"/>
              </a:rPr>
              <a:t>……</a:t>
            </a:r>
            <a:r>
              <a:rPr lang="en-US" altLang="zh-CN" dirty="0"/>
              <a:t>0    </a:t>
            </a:r>
            <a:r>
              <a:rPr lang="en-US" altLang="zh-CN" b="1" dirty="0">
                <a:solidFill>
                  <a:schemeClr val="hlink"/>
                </a:solidFill>
              </a:rPr>
              <a:t>1</a:t>
            </a:r>
          </a:p>
          <a:p>
            <a:r>
              <a:rPr lang="zh-CN" altLang="en-US" dirty="0"/>
              <a:t>对应</a:t>
            </a:r>
            <a:r>
              <a:rPr lang="en-US" altLang="zh-CN" dirty="0"/>
              <a:t>32K</a:t>
            </a:r>
            <a:r>
              <a:rPr lang="zh-CN" altLang="en-US" dirty="0"/>
              <a:t>的</a:t>
            </a:r>
            <a:r>
              <a:rPr lang="zh-CN" altLang="en-US" b="1" dirty="0">
                <a:solidFill>
                  <a:srgbClr val="FF0000"/>
                </a:solidFill>
              </a:rPr>
              <a:t>奇</a:t>
            </a:r>
            <a:r>
              <a:rPr lang="zh-CN" altLang="en-US" dirty="0"/>
              <a:t>字节存储体</a:t>
            </a:r>
          </a:p>
          <a:p>
            <a:pPr marL="0" indent="0">
              <a:buNone/>
            </a:pPr>
            <a:r>
              <a:rPr lang="en-US" altLang="zh-CN" dirty="0"/>
              <a:t>A19~</a:t>
            </a:r>
            <a:r>
              <a:rPr lang="en-US" altLang="zh-CN" b="1" dirty="0">
                <a:solidFill>
                  <a:schemeClr val="hlink"/>
                </a:solidFill>
              </a:rPr>
              <a:t>A16</a:t>
            </a:r>
            <a:r>
              <a:rPr lang="en-US" altLang="zh-CN" dirty="0"/>
              <a:t>    A15~A12    A11~      A1 </a:t>
            </a:r>
            <a:r>
              <a:rPr lang="en-US" altLang="zh-CN" b="1" dirty="0">
                <a:solidFill>
                  <a:schemeClr val="hlink"/>
                </a:solidFill>
              </a:rPr>
              <a:t> A0</a:t>
            </a:r>
          </a:p>
          <a:p>
            <a:pPr marL="0" indent="0">
              <a:buNone/>
            </a:pPr>
            <a:r>
              <a:rPr lang="en-US" altLang="zh-CN" b="1" dirty="0"/>
              <a:t>1 1 1</a:t>
            </a:r>
            <a:r>
              <a:rPr lang="en-US" altLang="zh-CN" dirty="0"/>
              <a:t> 0       1 1 1 1       </a:t>
            </a:r>
            <a:r>
              <a:rPr lang="en-US" altLang="zh-CN" dirty="0">
                <a:latin typeface="Arial"/>
              </a:rPr>
              <a:t>…</a:t>
            </a:r>
            <a:r>
              <a:rPr lang="en-US" altLang="zh-CN" dirty="0"/>
              <a:t>     </a:t>
            </a:r>
            <a:r>
              <a:rPr lang="en-US" altLang="zh-CN" dirty="0">
                <a:latin typeface="Arial"/>
              </a:rPr>
              <a:t>……</a:t>
            </a:r>
            <a:r>
              <a:rPr lang="en-US" altLang="zh-CN" dirty="0"/>
              <a:t>1    </a:t>
            </a:r>
            <a:r>
              <a:rPr lang="en-US" altLang="zh-CN" b="1" dirty="0">
                <a:solidFill>
                  <a:srgbClr val="0033CC"/>
                </a:solidFill>
              </a:rPr>
              <a:t>0</a:t>
            </a:r>
          </a:p>
          <a:p>
            <a:pPr marL="0" indent="0">
              <a:buNone/>
            </a:pPr>
            <a:r>
              <a:rPr lang="en-US" altLang="zh-CN" b="1" dirty="0"/>
              <a:t>1 1 1</a:t>
            </a:r>
            <a:r>
              <a:rPr lang="en-US" altLang="zh-CN" dirty="0"/>
              <a:t> 0       0 0 0 0       </a:t>
            </a:r>
            <a:r>
              <a:rPr lang="en-US" altLang="zh-CN" dirty="0">
                <a:latin typeface="Arial"/>
              </a:rPr>
              <a:t>…</a:t>
            </a:r>
            <a:r>
              <a:rPr lang="en-US" altLang="zh-CN" dirty="0"/>
              <a:t>     </a:t>
            </a:r>
            <a:r>
              <a:rPr lang="en-US" altLang="zh-CN" dirty="0">
                <a:latin typeface="Arial"/>
              </a:rPr>
              <a:t>……</a:t>
            </a:r>
            <a:r>
              <a:rPr lang="en-US" altLang="zh-CN" dirty="0"/>
              <a:t>0    </a:t>
            </a:r>
            <a:r>
              <a:rPr lang="en-US" altLang="zh-CN" b="1" dirty="0">
                <a:solidFill>
                  <a:srgbClr val="0033CC"/>
                </a:solidFill>
              </a:rPr>
              <a:t>0</a:t>
            </a:r>
          </a:p>
          <a:p>
            <a:r>
              <a:rPr lang="zh-CN" altLang="en-US" dirty="0"/>
              <a:t>对应</a:t>
            </a:r>
            <a:r>
              <a:rPr lang="en-US" altLang="zh-CN" dirty="0"/>
              <a:t>32K</a:t>
            </a:r>
            <a:r>
              <a:rPr lang="zh-CN" altLang="en-US" dirty="0"/>
              <a:t>的</a:t>
            </a:r>
            <a:r>
              <a:rPr lang="zh-CN" altLang="en-US" b="1" dirty="0">
                <a:solidFill>
                  <a:srgbClr val="0033CC"/>
                </a:solidFill>
              </a:rPr>
              <a:t>偶</a:t>
            </a:r>
            <a:r>
              <a:rPr lang="zh-CN" altLang="en-US" dirty="0"/>
              <a:t>字节存储体</a:t>
            </a:r>
          </a:p>
          <a:p>
            <a:r>
              <a:rPr lang="zh-CN" altLang="en-US" dirty="0"/>
              <a:t>由</a:t>
            </a:r>
            <a:r>
              <a:rPr lang="en-US" altLang="zh-CN" dirty="0"/>
              <a:t>2</a:t>
            </a:r>
            <a:r>
              <a:rPr lang="zh-CN" altLang="en-US" dirty="0"/>
              <a:t>片</a:t>
            </a:r>
            <a:r>
              <a:rPr lang="en-US" altLang="zh-CN" dirty="0"/>
              <a:t>32K*8</a:t>
            </a:r>
            <a:r>
              <a:rPr lang="zh-CN" altLang="en-US" dirty="0"/>
              <a:t>位的</a:t>
            </a:r>
            <a:r>
              <a:rPr lang="en-US" altLang="zh-CN" dirty="0"/>
              <a:t>RAM</a:t>
            </a:r>
            <a:r>
              <a:rPr lang="zh-CN" altLang="en-US" dirty="0"/>
              <a:t>构成用户区的</a:t>
            </a:r>
            <a:r>
              <a:rPr lang="en-US" altLang="zh-CN" dirty="0"/>
              <a:t>64KB</a:t>
            </a:r>
            <a:r>
              <a:rPr lang="zh-CN" altLang="en-US" dirty="0"/>
              <a:t>。</a:t>
            </a:r>
          </a:p>
        </p:txBody>
      </p:sp>
    </p:spTree>
    <p:extLst>
      <p:ext uri="{BB962C8B-B14F-4D97-AF65-F5344CB8AC3E}">
        <p14:creationId xmlns:p14="http://schemas.microsoft.com/office/powerpoint/2010/main" val="1149640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body" idx="1"/>
          </p:nvPr>
        </p:nvSpPr>
        <p:spPr>
          <a:xfrm>
            <a:off x="323528" y="620688"/>
            <a:ext cx="8137152" cy="5583237"/>
          </a:xfrm>
          <a:solidFill>
            <a:schemeClr val="bg1"/>
          </a:solidFill>
        </p:spPr>
        <p:txBody>
          <a:bodyPr/>
          <a:lstStyle/>
          <a:p>
            <a:r>
              <a:rPr lang="zh-CN" altLang="en-US" dirty="0"/>
              <a:t>系统程序区、用户程序区存储体的选择</a:t>
            </a:r>
          </a:p>
          <a:p>
            <a:r>
              <a:rPr lang="zh-CN" altLang="en-US" dirty="0"/>
              <a:t>系统程序区：</a:t>
            </a:r>
          </a:p>
          <a:p>
            <a:pPr marL="0" indent="0">
              <a:buNone/>
            </a:pPr>
            <a:r>
              <a:rPr lang="en-US" altLang="zh-CN" dirty="0"/>
              <a:t>   64KB=32KB</a:t>
            </a:r>
            <a:r>
              <a:rPr lang="zh-CN" altLang="en-US" dirty="0"/>
              <a:t>奇存储体</a:t>
            </a:r>
            <a:r>
              <a:rPr lang="en-US" altLang="zh-CN" dirty="0"/>
              <a:t>+32KB</a:t>
            </a:r>
            <a:r>
              <a:rPr lang="zh-CN" altLang="en-US" dirty="0"/>
              <a:t>偶存储体</a:t>
            </a:r>
          </a:p>
          <a:p>
            <a:r>
              <a:rPr lang="zh-CN" altLang="en-US" dirty="0"/>
              <a:t>用户程序区：</a:t>
            </a:r>
          </a:p>
          <a:p>
            <a:pPr marL="0" indent="0">
              <a:buNone/>
            </a:pPr>
            <a:r>
              <a:rPr lang="en-US" altLang="zh-CN" dirty="0"/>
              <a:t>    64KB=32KB</a:t>
            </a:r>
            <a:r>
              <a:rPr lang="zh-CN" altLang="en-US" dirty="0"/>
              <a:t>奇存储体</a:t>
            </a:r>
            <a:r>
              <a:rPr lang="en-US" altLang="zh-CN" dirty="0"/>
              <a:t>+32KB</a:t>
            </a:r>
            <a:r>
              <a:rPr lang="zh-CN" altLang="en-US" dirty="0"/>
              <a:t>偶存储体</a:t>
            </a:r>
          </a:p>
          <a:p>
            <a:pPr marL="0" indent="0">
              <a:buNone/>
            </a:pPr>
            <a:r>
              <a:rPr lang="zh-CN" altLang="en-US" dirty="0"/>
              <a:t>根据已知条件：</a:t>
            </a:r>
            <a:endParaRPr lang="en-US" altLang="zh-CN" dirty="0"/>
          </a:p>
          <a:p>
            <a:pPr marL="0" indent="0">
              <a:buNone/>
            </a:pPr>
            <a:r>
              <a:rPr lang="zh-CN" altLang="en-US" dirty="0"/>
              <a:t>使用</a:t>
            </a:r>
            <a:r>
              <a:rPr lang="en-US" altLang="zh-CN" dirty="0"/>
              <a:t>1</a:t>
            </a:r>
            <a:r>
              <a:rPr lang="zh-CN" altLang="en-US" dirty="0"/>
              <a:t>个</a:t>
            </a:r>
            <a:r>
              <a:rPr lang="en-US" altLang="zh-CN" dirty="0"/>
              <a:t>3-8</a:t>
            </a:r>
            <a:r>
              <a:rPr lang="zh-CN" altLang="en-US" dirty="0"/>
              <a:t>线译码器产生系统区、用户区的奇偶存储体所需的片选信号</a:t>
            </a:r>
          </a:p>
        </p:txBody>
      </p:sp>
    </p:spTree>
    <p:extLst>
      <p:ext uri="{BB962C8B-B14F-4D97-AF65-F5344CB8AC3E}">
        <p14:creationId xmlns:p14="http://schemas.microsoft.com/office/powerpoint/2010/main" val="1438501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78">
                                            <p:bg/>
                                          </p:spTgt>
                                        </p:tgtEl>
                                        <p:attrNameLst>
                                          <p:attrName>style.visibility</p:attrName>
                                        </p:attrNameLst>
                                      </p:cBhvr>
                                      <p:to>
                                        <p:strVal val="visible"/>
                                      </p:to>
                                    </p:set>
                                    <p:animEffect transition="in" filter="blinds(horizontal)">
                                      <p:cBhvr>
                                        <p:cTn id="7" dur="500"/>
                                        <p:tgtEl>
                                          <p:spTgt spid="75778">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78">
                                            <p:txEl>
                                              <p:pRg st="0" end="0"/>
                                            </p:txEl>
                                          </p:spTgt>
                                        </p:tgtEl>
                                        <p:attrNameLst>
                                          <p:attrName>style.visibility</p:attrName>
                                        </p:attrNameLst>
                                      </p:cBhvr>
                                      <p:to>
                                        <p:strVal val="visible"/>
                                      </p:to>
                                    </p:set>
                                    <p:animEffect transition="in" filter="blinds(horizontal)">
                                      <p:cBhvr>
                                        <p:cTn id="12" dur="500"/>
                                        <p:tgtEl>
                                          <p:spTgt spid="7577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778">
                                            <p:txEl>
                                              <p:pRg st="1" end="1"/>
                                            </p:txEl>
                                          </p:spTgt>
                                        </p:tgtEl>
                                        <p:attrNameLst>
                                          <p:attrName>style.visibility</p:attrName>
                                        </p:attrNameLst>
                                      </p:cBhvr>
                                      <p:to>
                                        <p:strVal val="visible"/>
                                      </p:to>
                                    </p:set>
                                    <p:animEffect transition="in" filter="blinds(horizontal)">
                                      <p:cBhvr>
                                        <p:cTn id="17" dur="500"/>
                                        <p:tgtEl>
                                          <p:spTgt spid="7577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5778">
                                            <p:txEl>
                                              <p:pRg st="2" end="2"/>
                                            </p:txEl>
                                          </p:spTgt>
                                        </p:tgtEl>
                                        <p:attrNameLst>
                                          <p:attrName>style.visibility</p:attrName>
                                        </p:attrNameLst>
                                      </p:cBhvr>
                                      <p:to>
                                        <p:strVal val="visible"/>
                                      </p:to>
                                    </p:set>
                                    <p:animEffect transition="in" filter="blinds(horizontal)">
                                      <p:cBhvr>
                                        <p:cTn id="22" dur="500"/>
                                        <p:tgtEl>
                                          <p:spTgt spid="7577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5778">
                                            <p:txEl>
                                              <p:pRg st="3" end="3"/>
                                            </p:txEl>
                                          </p:spTgt>
                                        </p:tgtEl>
                                        <p:attrNameLst>
                                          <p:attrName>style.visibility</p:attrName>
                                        </p:attrNameLst>
                                      </p:cBhvr>
                                      <p:to>
                                        <p:strVal val="visible"/>
                                      </p:to>
                                    </p:set>
                                    <p:animEffect transition="in" filter="blinds(horizontal)">
                                      <p:cBhvr>
                                        <p:cTn id="27" dur="500"/>
                                        <p:tgtEl>
                                          <p:spTgt spid="7577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5778">
                                            <p:txEl>
                                              <p:pRg st="4" end="4"/>
                                            </p:txEl>
                                          </p:spTgt>
                                        </p:tgtEl>
                                        <p:attrNameLst>
                                          <p:attrName>style.visibility</p:attrName>
                                        </p:attrNameLst>
                                      </p:cBhvr>
                                      <p:to>
                                        <p:strVal val="visible"/>
                                      </p:to>
                                    </p:set>
                                    <p:animEffect transition="in" filter="blinds(horizontal)">
                                      <p:cBhvr>
                                        <p:cTn id="32" dur="500"/>
                                        <p:tgtEl>
                                          <p:spTgt spid="75778">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5778">
                                            <p:txEl>
                                              <p:pRg st="5" end="5"/>
                                            </p:txEl>
                                          </p:spTgt>
                                        </p:tgtEl>
                                        <p:attrNameLst>
                                          <p:attrName>style.visibility</p:attrName>
                                        </p:attrNameLst>
                                      </p:cBhvr>
                                      <p:to>
                                        <p:strVal val="visible"/>
                                      </p:to>
                                    </p:set>
                                    <p:animEffect transition="in" filter="blinds(horizontal)">
                                      <p:cBhvr>
                                        <p:cTn id="37" dur="500"/>
                                        <p:tgtEl>
                                          <p:spTgt spid="7577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5778">
                                            <p:txEl>
                                              <p:pRg st="6" end="6"/>
                                            </p:txEl>
                                          </p:spTgt>
                                        </p:tgtEl>
                                        <p:attrNameLst>
                                          <p:attrName>style.visibility</p:attrName>
                                        </p:attrNameLst>
                                      </p:cBhvr>
                                      <p:to>
                                        <p:strVal val="visible"/>
                                      </p:to>
                                    </p:set>
                                    <p:animEffect transition="in" filter="blinds(horizontal)">
                                      <p:cBhvr>
                                        <p:cTn id="42" dur="500"/>
                                        <p:tgtEl>
                                          <p:spTgt spid="7577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8A8FCC43-9157-4795-9CB2-25C258C8AB3A}" type="slidenum">
              <a:rPr lang="en-US" altLang="zh-CN" sz="1200" smtClean="0">
                <a:latin typeface="楷体_GB2312" pitchFamily="49" charset="-122"/>
                <a:ea typeface="楷体_GB2312" pitchFamily="49" charset="-122"/>
              </a:rPr>
              <a:pPr eaLnBrk="1" hangingPunct="1">
                <a:spcBef>
                  <a:spcPct val="0"/>
                </a:spcBef>
                <a:buClrTx/>
                <a:buFontTx/>
                <a:buNone/>
              </a:pPr>
              <a:t>3</a:t>
            </a:fld>
            <a:endParaRPr lang="en-US" altLang="zh-CN" sz="1200">
              <a:latin typeface="楷体_GB2312" pitchFamily="49" charset="-122"/>
              <a:ea typeface="楷体_GB2312" pitchFamily="49" charset="-122"/>
            </a:endParaRPr>
          </a:p>
        </p:txBody>
      </p:sp>
      <p:sp>
        <p:nvSpPr>
          <p:cNvPr id="5123" name="Rectangle 2"/>
          <p:cNvSpPr>
            <a:spLocks noGrp="1" noChangeArrowheads="1"/>
          </p:cNvSpPr>
          <p:nvPr>
            <p:ph type="title"/>
          </p:nvPr>
        </p:nvSpPr>
        <p:spPr/>
        <p:txBody>
          <a:bodyPr/>
          <a:lstStyle/>
          <a:p>
            <a:pPr eaLnBrk="1" hangingPunct="1"/>
            <a:r>
              <a:rPr lang="zh-CN" altLang="en-US" sz="3200"/>
              <a:t>第一章 概论</a:t>
            </a:r>
          </a:p>
        </p:txBody>
      </p:sp>
      <p:sp>
        <p:nvSpPr>
          <p:cNvPr id="4100" name="Rectangle 3"/>
          <p:cNvSpPr>
            <a:spLocks noGrp="1" noChangeArrowheads="1"/>
          </p:cNvSpPr>
          <p:nvPr>
            <p:ph type="body" idx="1"/>
          </p:nvPr>
        </p:nvSpPr>
        <p:spPr/>
        <p:txBody>
          <a:bodyPr/>
          <a:lstStyle/>
          <a:p>
            <a:pPr>
              <a:lnSpc>
                <a:spcPct val="125000"/>
              </a:lnSpc>
              <a:spcBef>
                <a:spcPts val="600"/>
              </a:spcBef>
              <a:spcAft>
                <a:spcPts val="0"/>
              </a:spcAft>
              <a:defRPr/>
            </a:pPr>
            <a:r>
              <a:rPr lang="zh-CN" altLang="zh-CN" sz="2000" b="1" dirty="0">
                <a:latin typeface="楷体" pitchFamily="49" charset="-122"/>
                <a:ea typeface="楷体" pitchFamily="49" charset="-122"/>
              </a:rPr>
              <a:t>冯</a:t>
            </a:r>
            <a:r>
              <a:rPr lang="en-US" altLang="zh-CN" sz="2000" b="1" dirty="0">
                <a:latin typeface="楷体" pitchFamily="49" charset="-122"/>
                <a:ea typeface="楷体" pitchFamily="49" charset="-122"/>
              </a:rPr>
              <a:t>·</a:t>
            </a:r>
            <a:r>
              <a:rPr lang="zh-CN" altLang="zh-CN" sz="2000" b="1" dirty="0">
                <a:latin typeface="楷体" pitchFamily="49" charset="-122"/>
                <a:ea typeface="楷体" pitchFamily="49" charset="-122"/>
              </a:rPr>
              <a:t>诺依曼计算机的特点是：</a:t>
            </a:r>
          </a:p>
          <a:p>
            <a:pPr lvl="1">
              <a:lnSpc>
                <a:spcPct val="125000"/>
              </a:lnSpc>
              <a:spcBef>
                <a:spcPts val="600"/>
              </a:spcBef>
              <a:spcAft>
                <a:spcPts val="0"/>
              </a:spcAft>
              <a:defRPr/>
            </a:pPr>
            <a:r>
              <a:rPr lang="zh-CN" altLang="zh-CN" sz="2000" b="1" dirty="0">
                <a:latin typeface="楷体" pitchFamily="49" charset="-122"/>
                <a:ea typeface="楷体" pitchFamily="49" charset="-122"/>
                <a:cs typeface="+mn-cs"/>
              </a:rPr>
              <a:t>计算机由运算器、存储器、控制器和输入设备、输出设备</a:t>
            </a:r>
            <a:r>
              <a:rPr lang="zh-CN" altLang="en-US" sz="2000" b="1" dirty="0">
                <a:latin typeface="楷体" pitchFamily="49" charset="-122"/>
                <a:ea typeface="楷体" pitchFamily="49" charset="-122"/>
                <a:cs typeface="+mn-cs"/>
              </a:rPr>
              <a:t>等</a:t>
            </a:r>
            <a:r>
              <a:rPr lang="zh-CN" altLang="zh-CN" sz="2000" b="1" dirty="0">
                <a:latin typeface="楷体" pitchFamily="49" charset="-122"/>
                <a:ea typeface="楷体" pitchFamily="49" charset="-122"/>
                <a:cs typeface="+mn-cs"/>
              </a:rPr>
              <a:t>五大部件组成。</a:t>
            </a:r>
          </a:p>
          <a:p>
            <a:pPr lvl="1">
              <a:lnSpc>
                <a:spcPct val="125000"/>
              </a:lnSpc>
              <a:spcBef>
                <a:spcPts val="600"/>
              </a:spcBef>
              <a:spcAft>
                <a:spcPts val="0"/>
              </a:spcAft>
              <a:defRPr/>
            </a:pPr>
            <a:r>
              <a:rPr lang="zh-CN" altLang="zh-CN" sz="2000" b="1" dirty="0">
                <a:latin typeface="楷体" pitchFamily="49" charset="-122"/>
                <a:ea typeface="楷体" pitchFamily="49" charset="-122"/>
                <a:cs typeface="+mn-cs"/>
              </a:rPr>
              <a:t>指令和数据以同等的地位存放于存储器内，并可以按地址寻访。</a:t>
            </a:r>
          </a:p>
          <a:p>
            <a:pPr lvl="1">
              <a:lnSpc>
                <a:spcPct val="125000"/>
              </a:lnSpc>
              <a:spcBef>
                <a:spcPts val="600"/>
              </a:spcBef>
              <a:spcAft>
                <a:spcPts val="0"/>
              </a:spcAft>
              <a:defRPr/>
            </a:pPr>
            <a:r>
              <a:rPr lang="zh-CN" altLang="zh-CN" sz="2000" b="1" dirty="0">
                <a:latin typeface="楷体" pitchFamily="49" charset="-122"/>
                <a:ea typeface="楷体" pitchFamily="49" charset="-122"/>
                <a:cs typeface="+mn-cs"/>
              </a:rPr>
              <a:t>指令和数据均可以用二进制代码表示。</a:t>
            </a:r>
          </a:p>
          <a:p>
            <a:pPr lvl="1">
              <a:lnSpc>
                <a:spcPct val="125000"/>
              </a:lnSpc>
              <a:spcBef>
                <a:spcPts val="600"/>
              </a:spcBef>
              <a:spcAft>
                <a:spcPts val="0"/>
              </a:spcAft>
              <a:defRPr/>
            </a:pPr>
            <a:r>
              <a:rPr lang="zh-CN" altLang="zh-CN" sz="2000" b="1" dirty="0">
                <a:latin typeface="楷体" pitchFamily="49" charset="-122"/>
                <a:ea typeface="楷体" pitchFamily="49" charset="-122"/>
                <a:cs typeface="+mn-cs"/>
              </a:rPr>
              <a:t>指令由操作码和地址码组成，操作码用来表示操作的性质，地址码用来表示操作数所在存储器中的位置。</a:t>
            </a:r>
          </a:p>
          <a:p>
            <a:pPr lvl="1">
              <a:lnSpc>
                <a:spcPct val="125000"/>
              </a:lnSpc>
              <a:spcBef>
                <a:spcPts val="600"/>
              </a:spcBef>
              <a:spcAft>
                <a:spcPts val="0"/>
              </a:spcAft>
              <a:defRPr/>
            </a:pPr>
            <a:r>
              <a:rPr lang="zh-CN" altLang="zh-CN" sz="2000" b="1" dirty="0">
                <a:latin typeface="楷体" pitchFamily="49" charset="-122"/>
                <a:ea typeface="楷体" pitchFamily="49" charset="-122"/>
                <a:cs typeface="+mn-cs"/>
              </a:rPr>
              <a:t>指令在存储器内按顺序存放。通常，指令是顺序执行的，在特定情况下，可根据运算结果或根据设定的条件改变执行顺序。</a:t>
            </a:r>
          </a:p>
          <a:p>
            <a:pPr lvl="1">
              <a:lnSpc>
                <a:spcPct val="125000"/>
              </a:lnSpc>
              <a:spcBef>
                <a:spcPts val="600"/>
              </a:spcBef>
              <a:spcAft>
                <a:spcPts val="0"/>
              </a:spcAft>
              <a:defRPr/>
            </a:pPr>
            <a:r>
              <a:rPr lang="zh-CN" altLang="en-US" sz="2000" b="1" dirty="0">
                <a:latin typeface="楷体" pitchFamily="49" charset="-122"/>
                <a:ea typeface="楷体" pitchFamily="49" charset="-122"/>
                <a:cs typeface="+mn-cs"/>
              </a:rPr>
              <a:t>计算机</a:t>
            </a:r>
            <a:r>
              <a:rPr lang="zh-CN" altLang="zh-CN" sz="2000" b="1" dirty="0">
                <a:latin typeface="楷体" pitchFamily="49" charset="-122"/>
                <a:ea typeface="楷体" pitchFamily="49" charset="-122"/>
                <a:cs typeface="+mn-cs"/>
              </a:rPr>
              <a:t>以运算器为中心，输入输出设备与存储器的数据传送通过运算器。</a:t>
            </a:r>
          </a:p>
          <a:p>
            <a:pPr eaLnBrk="1" hangingPunct="1">
              <a:lnSpc>
                <a:spcPct val="120000"/>
              </a:lnSpc>
              <a:defRPr/>
            </a:pPr>
            <a:endParaRPr lang="zh-CN" altLang="en-US" sz="2400" b="1" dirty="0">
              <a:latin typeface="楷体" pitchFamily="49" charset="-122"/>
              <a:ea typeface="楷体"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body" idx="1"/>
          </p:nvPr>
        </p:nvSpPr>
        <p:spPr>
          <a:xfrm>
            <a:off x="971550" y="908050"/>
            <a:ext cx="7772400" cy="4824413"/>
          </a:xfrm>
        </p:spPr>
        <p:txBody>
          <a:bodyPr/>
          <a:lstStyle/>
          <a:p>
            <a:pPr>
              <a:lnSpc>
                <a:spcPct val="90000"/>
              </a:lnSpc>
            </a:pPr>
            <a:r>
              <a:rPr lang="en-US" altLang="zh-CN" dirty="0"/>
              <a:t>BHE</a:t>
            </a:r>
            <a:r>
              <a:rPr lang="zh-CN" altLang="en-US" dirty="0"/>
              <a:t>，</a:t>
            </a:r>
            <a:r>
              <a:rPr lang="en-US" altLang="zh-CN" dirty="0"/>
              <a:t>A0</a:t>
            </a:r>
            <a:r>
              <a:rPr lang="zh-CN" altLang="en-US" dirty="0"/>
              <a:t>控制奇偶访问，作为</a:t>
            </a:r>
            <a:r>
              <a:rPr lang="en-US" altLang="zh-CN" dirty="0"/>
              <a:t>3-8</a:t>
            </a:r>
            <a:r>
              <a:rPr lang="zh-CN" altLang="en-US" dirty="0"/>
              <a:t>译码器</a:t>
            </a:r>
          </a:p>
          <a:p>
            <a:pPr marL="0" indent="0">
              <a:lnSpc>
                <a:spcPct val="90000"/>
              </a:lnSpc>
              <a:buNone/>
            </a:pPr>
            <a:r>
              <a:rPr lang="zh-CN" altLang="en-US" dirty="0"/>
              <a:t>的输入端</a:t>
            </a:r>
            <a:r>
              <a:rPr lang="en-US" altLang="zh-CN" dirty="0"/>
              <a:t>B</a:t>
            </a:r>
            <a:r>
              <a:rPr lang="zh-CN" altLang="en-US" dirty="0"/>
              <a:t>、</a:t>
            </a:r>
            <a:r>
              <a:rPr lang="en-US" altLang="zh-CN" dirty="0"/>
              <a:t>A</a:t>
            </a:r>
            <a:r>
              <a:rPr lang="zh-CN" altLang="en-US" dirty="0"/>
              <a:t>，选择奇偶存储体；</a:t>
            </a:r>
            <a:endParaRPr lang="en-US" altLang="zh-CN" dirty="0"/>
          </a:p>
          <a:p>
            <a:pPr lvl="0">
              <a:lnSpc>
                <a:spcPct val="90000"/>
              </a:lnSpc>
              <a:buClr>
                <a:srgbClr val="3333CC"/>
              </a:buClr>
            </a:pPr>
            <a:r>
              <a:rPr lang="zh-CN" altLang="en-US" dirty="0">
                <a:solidFill>
                  <a:srgbClr val="000000"/>
                </a:solidFill>
              </a:rPr>
              <a:t>分配</a:t>
            </a:r>
            <a:r>
              <a:rPr lang="en-US" altLang="zh-CN" dirty="0">
                <a:solidFill>
                  <a:srgbClr val="000000"/>
                </a:solidFill>
              </a:rPr>
              <a:t>CPU</a:t>
            </a:r>
            <a:r>
              <a:rPr lang="zh-CN" altLang="en-US" dirty="0">
                <a:solidFill>
                  <a:srgbClr val="000000"/>
                </a:solidFill>
              </a:rPr>
              <a:t>地址线：</a:t>
            </a:r>
          </a:p>
          <a:p>
            <a:pPr lvl="0">
              <a:lnSpc>
                <a:spcPct val="90000"/>
              </a:lnSpc>
              <a:buClr>
                <a:srgbClr val="3333CC"/>
              </a:buClr>
            </a:pPr>
            <a:r>
              <a:rPr lang="en-US" altLang="zh-CN" dirty="0">
                <a:solidFill>
                  <a:srgbClr val="000000"/>
                </a:solidFill>
              </a:rPr>
              <a:t>A15~A1</a:t>
            </a:r>
            <a:r>
              <a:rPr lang="zh-CN" altLang="en-US" dirty="0">
                <a:solidFill>
                  <a:srgbClr val="000000"/>
                </a:solidFill>
              </a:rPr>
              <a:t>与</a:t>
            </a:r>
            <a:r>
              <a:rPr lang="en-US" altLang="zh-CN" dirty="0">
                <a:solidFill>
                  <a:srgbClr val="000000"/>
                </a:solidFill>
              </a:rPr>
              <a:t>32K</a:t>
            </a:r>
            <a:r>
              <a:rPr lang="zh-CN" altLang="en-US" dirty="0">
                <a:solidFill>
                  <a:srgbClr val="000000"/>
                </a:solidFill>
              </a:rPr>
              <a:t>的</a:t>
            </a:r>
            <a:r>
              <a:rPr lang="en-US" altLang="zh-CN" dirty="0">
                <a:solidFill>
                  <a:srgbClr val="000000"/>
                </a:solidFill>
              </a:rPr>
              <a:t>ROM</a:t>
            </a:r>
            <a:r>
              <a:rPr lang="zh-CN" altLang="en-US" dirty="0">
                <a:solidFill>
                  <a:srgbClr val="000000"/>
                </a:solidFill>
              </a:rPr>
              <a:t>，</a:t>
            </a:r>
            <a:r>
              <a:rPr lang="en-US" altLang="zh-CN" dirty="0">
                <a:solidFill>
                  <a:srgbClr val="000000"/>
                </a:solidFill>
              </a:rPr>
              <a:t>RAM</a:t>
            </a:r>
            <a:r>
              <a:rPr lang="zh-CN" altLang="en-US" dirty="0">
                <a:solidFill>
                  <a:srgbClr val="000000"/>
                </a:solidFill>
              </a:rPr>
              <a:t>存储芯片内部地址线连接；</a:t>
            </a:r>
            <a:endParaRPr lang="zh-CN" altLang="en-US" dirty="0"/>
          </a:p>
          <a:p>
            <a:pPr>
              <a:lnSpc>
                <a:spcPct val="90000"/>
              </a:lnSpc>
            </a:pPr>
            <a:r>
              <a:rPr lang="en-US" altLang="zh-CN" dirty="0"/>
              <a:t>A16</a:t>
            </a:r>
            <a:r>
              <a:rPr lang="zh-CN" altLang="en-US" dirty="0"/>
              <a:t>作为</a:t>
            </a:r>
            <a:r>
              <a:rPr lang="en-US" altLang="zh-CN" dirty="0"/>
              <a:t>3-8</a:t>
            </a:r>
            <a:r>
              <a:rPr lang="zh-CN" altLang="en-US" dirty="0"/>
              <a:t>译码器输入端</a:t>
            </a:r>
            <a:r>
              <a:rPr lang="en-US" altLang="zh-CN" dirty="0"/>
              <a:t>C</a:t>
            </a:r>
            <a:r>
              <a:rPr lang="zh-CN" altLang="en-US" dirty="0"/>
              <a:t>，选择程序、用户区的存储区；</a:t>
            </a:r>
            <a:r>
              <a:rPr lang="en-US" altLang="zh-CN" b="1" dirty="0">
                <a:solidFill>
                  <a:schemeClr val="hlink"/>
                </a:solidFill>
              </a:rPr>
              <a:t> </a:t>
            </a:r>
            <a:endParaRPr lang="zh-CN" altLang="en-US" b="1" dirty="0">
              <a:solidFill>
                <a:schemeClr val="hlink"/>
              </a:solidFill>
            </a:endParaRPr>
          </a:p>
          <a:p>
            <a:pPr>
              <a:lnSpc>
                <a:spcPct val="90000"/>
              </a:lnSpc>
            </a:pPr>
            <a:r>
              <a:rPr lang="en-US" altLang="zh-CN" dirty="0"/>
              <a:t>A19</a:t>
            </a:r>
            <a:r>
              <a:rPr lang="zh-CN" altLang="en-US" dirty="0"/>
              <a:t>，</a:t>
            </a:r>
            <a:r>
              <a:rPr lang="en-US" altLang="zh-CN" dirty="0"/>
              <a:t>A18</a:t>
            </a:r>
            <a:r>
              <a:rPr lang="zh-CN" altLang="en-US" dirty="0"/>
              <a:t>，</a:t>
            </a:r>
            <a:r>
              <a:rPr lang="en-US" altLang="zh-CN" dirty="0"/>
              <a:t>A17</a:t>
            </a:r>
            <a:r>
              <a:rPr lang="zh-CN" altLang="en-US" dirty="0"/>
              <a:t>控制使能端</a:t>
            </a:r>
            <a:r>
              <a:rPr lang="en-US" altLang="zh-CN" dirty="0"/>
              <a:t>G1</a:t>
            </a:r>
            <a:r>
              <a:rPr lang="zh-CN" altLang="en-US" dirty="0"/>
              <a:t>，</a:t>
            </a:r>
            <a:endParaRPr lang="en-US" altLang="zh-CN" dirty="0"/>
          </a:p>
          <a:p>
            <a:pPr>
              <a:lnSpc>
                <a:spcPct val="90000"/>
              </a:lnSpc>
            </a:pPr>
            <a:r>
              <a:rPr lang="en-US" altLang="zh-CN" dirty="0"/>
              <a:t>IO/M</a:t>
            </a:r>
            <a:r>
              <a:rPr lang="zh-CN" altLang="en-US" dirty="0"/>
              <a:t>控制使能</a:t>
            </a:r>
            <a:r>
              <a:rPr lang="en-US" altLang="zh-CN" dirty="0"/>
              <a:t>G</a:t>
            </a:r>
            <a:r>
              <a:rPr lang="en-US" altLang="zh-CN" baseline="-25000" dirty="0"/>
              <a:t>2A</a:t>
            </a:r>
            <a:r>
              <a:rPr lang="zh-CN" altLang="en-US" dirty="0"/>
              <a:t>，</a:t>
            </a:r>
            <a:r>
              <a:rPr lang="en-US" altLang="zh-CN" dirty="0"/>
              <a:t>G</a:t>
            </a:r>
            <a:r>
              <a:rPr lang="en-US" altLang="zh-CN" baseline="-25000" dirty="0"/>
              <a:t>2B</a:t>
            </a:r>
          </a:p>
        </p:txBody>
      </p:sp>
      <p:cxnSp>
        <p:nvCxnSpPr>
          <p:cNvPr id="3" name="直接连接符 2"/>
          <p:cNvCxnSpPr/>
          <p:nvPr/>
        </p:nvCxnSpPr>
        <p:spPr>
          <a:xfrm>
            <a:off x="2051720" y="5039196"/>
            <a:ext cx="28803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7" name="直接连接符 6"/>
          <p:cNvCxnSpPr/>
          <p:nvPr/>
        </p:nvCxnSpPr>
        <p:spPr>
          <a:xfrm>
            <a:off x="3923928" y="5039196"/>
            <a:ext cx="414040" cy="0"/>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a:xfrm>
            <a:off x="4860032" y="5039196"/>
            <a:ext cx="432048"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81339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6802">
                                            <p:txEl>
                                              <p:pRg st="0" end="0"/>
                                            </p:txEl>
                                          </p:spTgt>
                                        </p:tgtEl>
                                        <p:attrNameLst>
                                          <p:attrName>style.visibility</p:attrName>
                                        </p:attrNameLst>
                                      </p:cBhvr>
                                      <p:to>
                                        <p:strVal val="visible"/>
                                      </p:to>
                                    </p:set>
                                    <p:animEffect transition="in" filter="box(in)">
                                      <p:cBhvr>
                                        <p:cTn id="7" dur="500"/>
                                        <p:tgtEl>
                                          <p:spTgt spid="768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6802">
                                            <p:txEl>
                                              <p:pRg st="1" end="1"/>
                                            </p:txEl>
                                          </p:spTgt>
                                        </p:tgtEl>
                                        <p:attrNameLst>
                                          <p:attrName>style.visibility</p:attrName>
                                        </p:attrNameLst>
                                      </p:cBhvr>
                                      <p:to>
                                        <p:strVal val="visible"/>
                                      </p:to>
                                    </p:set>
                                    <p:animEffect transition="in" filter="box(in)">
                                      <p:cBhvr>
                                        <p:cTn id="12" dur="500"/>
                                        <p:tgtEl>
                                          <p:spTgt spid="768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6802">
                                            <p:txEl>
                                              <p:pRg st="2" end="2"/>
                                            </p:txEl>
                                          </p:spTgt>
                                        </p:tgtEl>
                                        <p:attrNameLst>
                                          <p:attrName>style.visibility</p:attrName>
                                        </p:attrNameLst>
                                      </p:cBhvr>
                                      <p:to>
                                        <p:strVal val="visible"/>
                                      </p:to>
                                    </p:set>
                                    <p:animEffect transition="in" filter="box(in)">
                                      <p:cBhvr>
                                        <p:cTn id="17" dur="500"/>
                                        <p:tgtEl>
                                          <p:spTgt spid="768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6802">
                                            <p:txEl>
                                              <p:pRg st="3" end="3"/>
                                            </p:txEl>
                                          </p:spTgt>
                                        </p:tgtEl>
                                        <p:attrNameLst>
                                          <p:attrName>style.visibility</p:attrName>
                                        </p:attrNameLst>
                                      </p:cBhvr>
                                      <p:to>
                                        <p:strVal val="visible"/>
                                      </p:to>
                                    </p:set>
                                    <p:animEffect transition="in" filter="box(in)">
                                      <p:cBhvr>
                                        <p:cTn id="22" dur="500"/>
                                        <p:tgtEl>
                                          <p:spTgt spid="7680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6802">
                                            <p:txEl>
                                              <p:pRg st="4" end="4"/>
                                            </p:txEl>
                                          </p:spTgt>
                                        </p:tgtEl>
                                        <p:attrNameLst>
                                          <p:attrName>style.visibility</p:attrName>
                                        </p:attrNameLst>
                                      </p:cBhvr>
                                      <p:to>
                                        <p:strVal val="visible"/>
                                      </p:to>
                                    </p:set>
                                    <p:animEffect transition="in" filter="box(in)">
                                      <p:cBhvr>
                                        <p:cTn id="27" dur="500"/>
                                        <p:tgtEl>
                                          <p:spTgt spid="7680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76802">
                                            <p:txEl>
                                              <p:pRg st="5" end="5"/>
                                            </p:txEl>
                                          </p:spTgt>
                                        </p:tgtEl>
                                        <p:attrNameLst>
                                          <p:attrName>style.visibility</p:attrName>
                                        </p:attrNameLst>
                                      </p:cBhvr>
                                      <p:to>
                                        <p:strVal val="visible"/>
                                      </p:to>
                                    </p:set>
                                    <p:animEffect transition="in" filter="box(in)">
                                      <p:cBhvr>
                                        <p:cTn id="32" dur="500"/>
                                        <p:tgtEl>
                                          <p:spTgt spid="768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76802">
                                            <p:txEl>
                                              <p:pRg st="6" end="6"/>
                                            </p:txEl>
                                          </p:spTgt>
                                        </p:tgtEl>
                                        <p:attrNameLst>
                                          <p:attrName>style.visibility</p:attrName>
                                        </p:attrNameLst>
                                      </p:cBhvr>
                                      <p:to>
                                        <p:strVal val="visible"/>
                                      </p:to>
                                    </p:set>
                                    <p:animEffect transition="in" filter="box(in)">
                                      <p:cBhvr>
                                        <p:cTn id="37" dur="500"/>
                                        <p:tgtEl>
                                          <p:spTgt spid="7680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116632"/>
            <a:ext cx="7793037" cy="144016"/>
          </a:xfrm>
        </p:spPr>
        <p:txBody>
          <a:bodyPr/>
          <a:lstStyle/>
          <a:p>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813006329"/>
              </p:ext>
            </p:extLst>
          </p:nvPr>
        </p:nvGraphicFramePr>
        <p:xfrm>
          <a:off x="1042988" y="549275"/>
          <a:ext cx="6481341" cy="4754880"/>
        </p:xfrm>
        <a:graphic>
          <a:graphicData uri="http://schemas.openxmlformats.org/drawingml/2006/table">
            <a:tbl>
              <a:tblPr firstRow="1" bandRow="1">
                <a:tableStyleId>{5C22544A-7EE6-4342-B048-85BDC9FD1C3A}</a:tableStyleId>
              </a:tblPr>
              <a:tblGrid>
                <a:gridCol w="1734731">
                  <a:extLst>
                    <a:ext uri="{9D8B030D-6E8A-4147-A177-3AD203B41FA5}">
                      <a16:colId xmlns:a16="http://schemas.microsoft.com/office/drawing/2014/main" val="20000"/>
                    </a:ext>
                  </a:extLst>
                </a:gridCol>
                <a:gridCol w="3306449">
                  <a:extLst>
                    <a:ext uri="{9D8B030D-6E8A-4147-A177-3AD203B41FA5}">
                      <a16:colId xmlns:a16="http://schemas.microsoft.com/office/drawing/2014/main" val="20001"/>
                    </a:ext>
                  </a:extLst>
                </a:gridCol>
                <a:gridCol w="1440161">
                  <a:extLst>
                    <a:ext uri="{9D8B030D-6E8A-4147-A177-3AD203B41FA5}">
                      <a16:colId xmlns:a16="http://schemas.microsoft.com/office/drawing/2014/main" val="20002"/>
                    </a:ext>
                  </a:extLst>
                </a:gridCol>
              </a:tblGrid>
              <a:tr h="370840">
                <a:tc>
                  <a:txBody>
                    <a:bodyPr/>
                    <a:lstStyle/>
                    <a:p>
                      <a:r>
                        <a:rPr lang="en-US" altLang="zh-CN" sz="2400" b="1" dirty="0">
                          <a:solidFill>
                            <a:schemeClr val="tx1"/>
                          </a:solidFill>
                        </a:rPr>
                        <a:t>3-8</a:t>
                      </a:r>
                      <a:r>
                        <a:rPr lang="zh-CN" altLang="en-US" sz="2400" b="1" dirty="0">
                          <a:solidFill>
                            <a:schemeClr val="tx1"/>
                          </a:solidFill>
                        </a:rPr>
                        <a:t>译码器输入端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2400" b="1" dirty="0">
                          <a:solidFill>
                            <a:schemeClr val="tx1"/>
                          </a:solidFill>
                        </a:rPr>
                        <a:t> C          B          A</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endParaRPr lang="zh-CN" alt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2400" b="1" dirty="0"/>
                        <a:t>A16     BHE      A0   Y</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zh-CN" altLang="en-US" sz="2400" b="1" dirty="0"/>
                        <a:t>访问形式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zh-CN" altLang="en-US" sz="2400" b="1" dirty="0">
                          <a:solidFill>
                            <a:srgbClr val="0033CC"/>
                          </a:solidFill>
                        </a:rPr>
                        <a:t>程序区</a:t>
                      </a:r>
                      <a:endParaRPr lang="en-US" altLang="zh-CN" sz="2400" b="1" dirty="0">
                        <a:solidFill>
                          <a:srgbClr val="0033CC"/>
                        </a:solidFill>
                      </a:endParaRPr>
                    </a:p>
                    <a:p>
                      <a:r>
                        <a:rPr lang="en-US" altLang="zh-CN" sz="2400" b="1" dirty="0">
                          <a:solidFill>
                            <a:srgbClr val="0033CC"/>
                          </a:solidFill>
                        </a:rPr>
                        <a:t>A16=0</a:t>
                      </a:r>
                    </a:p>
                    <a:p>
                      <a:endParaRPr lang="en-US" altLang="zh-CN" sz="2400" b="1" dirty="0">
                        <a:solidFill>
                          <a:srgbClr val="0033CC"/>
                        </a:solidFill>
                      </a:endParaRPr>
                    </a:p>
                    <a:p>
                      <a:endParaRPr lang="en-US" altLang="zh-CN" sz="2400" b="1" dirty="0">
                        <a:solidFill>
                          <a:srgbClr val="0033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2400" b="1" dirty="0">
                          <a:solidFill>
                            <a:srgbClr val="0033CC"/>
                          </a:solidFill>
                        </a:rPr>
                        <a:t>0           0          0</a:t>
                      </a:r>
                      <a:r>
                        <a:rPr lang="zh-CN" altLang="en-US" sz="2400" b="1" dirty="0">
                          <a:solidFill>
                            <a:srgbClr val="0033CC"/>
                          </a:solidFill>
                        </a:rPr>
                        <a:t>（</a:t>
                      </a:r>
                      <a:r>
                        <a:rPr lang="en-US" altLang="zh-CN" sz="2400" b="1" dirty="0">
                          <a:solidFill>
                            <a:srgbClr val="0033CC"/>
                          </a:solidFill>
                        </a:rPr>
                        <a:t>0</a:t>
                      </a:r>
                      <a:r>
                        <a:rPr lang="zh-CN" altLang="en-US" sz="2400" b="1" dirty="0">
                          <a:solidFill>
                            <a:srgbClr val="0033CC"/>
                          </a:solidFill>
                        </a:rPr>
                        <a:t>）</a:t>
                      </a:r>
                      <a:endParaRPr lang="en-US" altLang="zh-CN" sz="2400" b="1" dirty="0">
                        <a:solidFill>
                          <a:srgbClr val="0033CC"/>
                        </a:solidFill>
                      </a:endParaRPr>
                    </a:p>
                    <a:p>
                      <a:r>
                        <a:rPr lang="en-US" altLang="zh-CN" sz="2400" b="1" dirty="0">
                          <a:solidFill>
                            <a:srgbClr val="0033CC"/>
                          </a:solidFill>
                        </a:rPr>
                        <a:t>0           0          1</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a:t>
                      </a:r>
                      <a:endParaRPr lang="en-US" altLang="zh-CN" sz="2400" b="1" dirty="0">
                        <a:solidFill>
                          <a:srgbClr val="0033CC"/>
                        </a:solidFill>
                      </a:endParaRPr>
                    </a:p>
                    <a:p>
                      <a:r>
                        <a:rPr lang="en-US" altLang="zh-CN" sz="2400" b="1" dirty="0">
                          <a:solidFill>
                            <a:srgbClr val="0033CC"/>
                          </a:solidFill>
                        </a:rPr>
                        <a:t>0           1          0</a:t>
                      </a:r>
                      <a:r>
                        <a:rPr lang="zh-CN" altLang="en-US" sz="2400" b="1" dirty="0">
                          <a:solidFill>
                            <a:srgbClr val="0033CC"/>
                          </a:solidFill>
                        </a:rPr>
                        <a:t>（</a:t>
                      </a:r>
                      <a:r>
                        <a:rPr lang="en-US" altLang="zh-CN" sz="2400" b="1" dirty="0">
                          <a:solidFill>
                            <a:srgbClr val="0033CC"/>
                          </a:solidFill>
                        </a:rPr>
                        <a:t>2</a:t>
                      </a:r>
                      <a:r>
                        <a:rPr lang="zh-CN" altLang="en-US" sz="2400" b="1" dirty="0">
                          <a:solidFill>
                            <a:srgbClr val="0033CC"/>
                          </a:solidFill>
                        </a:rPr>
                        <a:t>）</a:t>
                      </a:r>
                      <a:endParaRPr lang="en-US" altLang="zh-CN" sz="2400" b="1" dirty="0">
                        <a:solidFill>
                          <a:srgbClr val="0033CC"/>
                        </a:solidFill>
                      </a:endParaRPr>
                    </a:p>
                    <a:p>
                      <a:r>
                        <a:rPr lang="en-US" altLang="zh-CN" sz="2400" b="1" dirty="0">
                          <a:solidFill>
                            <a:srgbClr val="FF0000"/>
                          </a:solidFill>
                        </a:rPr>
                        <a:t>0           1          1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zh-CN" altLang="en-US" sz="2400" b="1" dirty="0">
                          <a:solidFill>
                            <a:srgbClr val="0033CC"/>
                          </a:solidFill>
                        </a:rPr>
                        <a:t>字</a:t>
                      </a:r>
                      <a:endParaRPr lang="en-US" altLang="zh-CN" sz="2400" b="1" dirty="0">
                        <a:solidFill>
                          <a:srgbClr val="0033CC"/>
                        </a:solidFill>
                      </a:endParaRPr>
                    </a:p>
                    <a:p>
                      <a:r>
                        <a:rPr lang="zh-CN" altLang="en-US" sz="2400" b="1" dirty="0">
                          <a:solidFill>
                            <a:srgbClr val="0033CC"/>
                          </a:solidFill>
                        </a:rPr>
                        <a:t>奇字节</a:t>
                      </a:r>
                      <a:endParaRPr lang="en-US" altLang="zh-CN" sz="2400" b="1" dirty="0">
                        <a:solidFill>
                          <a:srgbClr val="0033CC"/>
                        </a:solidFill>
                      </a:endParaRPr>
                    </a:p>
                    <a:p>
                      <a:r>
                        <a:rPr lang="zh-CN" altLang="en-US" sz="2400" b="1" dirty="0">
                          <a:solidFill>
                            <a:srgbClr val="0033CC"/>
                          </a:solidFill>
                        </a:rPr>
                        <a:t>偶字节</a:t>
                      </a:r>
                      <a:endParaRPr lang="en-US" altLang="zh-CN" sz="2400" b="1" dirty="0">
                        <a:solidFill>
                          <a:srgbClr val="0033CC"/>
                        </a:solidFill>
                      </a:endParaRPr>
                    </a:p>
                    <a:p>
                      <a:r>
                        <a:rPr lang="zh-CN" altLang="en-US" sz="2400" b="1" dirty="0">
                          <a:solidFill>
                            <a:srgbClr val="FF0000"/>
                          </a:solidFill>
                        </a:rPr>
                        <a:t>不访问</a:t>
                      </a:r>
                      <a:endParaRPr lang="en-US" altLang="zh-CN"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FF"/>
                          </a:solidFill>
                          <a:effectLst/>
                          <a:uLnTx/>
                          <a:uFillTx/>
                          <a:latin typeface="+mn-lt"/>
                          <a:ea typeface="+mn-ea"/>
                          <a:cs typeface="+mn-cs"/>
                        </a:rPr>
                        <a:t>系统区</a:t>
                      </a:r>
                      <a:endParaRPr kumimoji="0" lang="en-US" altLang="zh-CN" sz="2400" b="1" i="0" u="none" strike="noStrike" kern="1200" cap="none" spc="0" normalizeH="0" baseline="0" noProof="0" dirty="0">
                        <a:ln>
                          <a:noFill/>
                        </a:ln>
                        <a:solidFill>
                          <a:srgbClr val="FF00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FF"/>
                          </a:solidFill>
                          <a:effectLst/>
                          <a:uLnTx/>
                          <a:uFillTx/>
                          <a:latin typeface="+mn-lt"/>
                          <a:ea typeface="+mn-ea"/>
                          <a:cs typeface="+mn-cs"/>
                        </a:rPr>
                        <a:t>A16=1</a:t>
                      </a:r>
                      <a:endParaRPr kumimoji="0" lang="zh-CN" altLang="en-US" sz="2400" b="1" i="0" u="none" strike="noStrike" kern="1200" cap="none" spc="0" normalizeH="0" baseline="0" noProof="0" dirty="0">
                        <a:ln>
                          <a:noFill/>
                        </a:ln>
                        <a:solidFill>
                          <a:srgbClr val="FF00FF"/>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FF"/>
                          </a:solidFill>
                          <a:effectLst/>
                          <a:uLnTx/>
                          <a:uFillTx/>
                          <a:latin typeface="+mn-lt"/>
                          <a:ea typeface="+mn-ea"/>
                          <a:cs typeface="+mn-cs"/>
                        </a:rPr>
                        <a:t>1           0          0</a:t>
                      </a:r>
                      <a:r>
                        <a:rPr kumimoji="0" lang="zh-CN" altLang="en-US" sz="2400" b="1" i="0" u="none" strike="noStrike" kern="1200" cap="none" spc="0" normalizeH="0" baseline="0" noProof="0" dirty="0">
                          <a:ln>
                            <a:noFill/>
                          </a:ln>
                          <a:solidFill>
                            <a:srgbClr val="FF00FF"/>
                          </a:solidFill>
                          <a:effectLst/>
                          <a:uLnTx/>
                          <a:uFillTx/>
                          <a:latin typeface="+mn-lt"/>
                          <a:ea typeface="+mn-ea"/>
                          <a:cs typeface="+mn-cs"/>
                        </a:rPr>
                        <a:t>（</a:t>
                      </a:r>
                      <a:r>
                        <a:rPr kumimoji="0" lang="en-US" altLang="zh-CN" sz="2400" b="1" i="0" u="none" strike="noStrike" kern="1200" cap="none" spc="0" normalizeH="0" baseline="0" noProof="0" dirty="0">
                          <a:ln>
                            <a:noFill/>
                          </a:ln>
                          <a:solidFill>
                            <a:srgbClr val="FF00FF"/>
                          </a:solidFill>
                          <a:effectLst/>
                          <a:uLnTx/>
                          <a:uFillTx/>
                          <a:latin typeface="+mn-lt"/>
                          <a:ea typeface="+mn-ea"/>
                          <a:cs typeface="+mn-cs"/>
                        </a:rPr>
                        <a:t>4</a:t>
                      </a:r>
                      <a:r>
                        <a:rPr kumimoji="0" lang="zh-CN" altLang="en-US" sz="2400" b="1" i="0" u="none" strike="noStrike" kern="1200" cap="none" spc="0" normalizeH="0" baseline="0" noProof="0" dirty="0">
                          <a:ln>
                            <a:noFill/>
                          </a:ln>
                          <a:solidFill>
                            <a:srgbClr val="FF00FF"/>
                          </a:solidFill>
                          <a:effectLst/>
                          <a:uLnTx/>
                          <a:uFillTx/>
                          <a:latin typeface="+mn-lt"/>
                          <a:ea typeface="+mn-ea"/>
                          <a:cs typeface="+mn-cs"/>
                        </a:rPr>
                        <a:t>）</a:t>
                      </a:r>
                      <a:endParaRPr kumimoji="0" lang="en-US" altLang="zh-CN" sz="2400" b="1" i="0" u="none" strike="noStrike" kern="1200" cap="none" spc="0" normalizeH="0" baseline="0" noProof="0" dirty="0">
                        <a:ln>
                          <a:noFill/>
                        </a:ln>
                        <a:solidFill>
                          <a:srgbClr val="FF00FF"/>
                        </a:solidFill>
                        <a:effectLst/>
                        <a:uLnTx/>
                        <a:uFillTx/>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lain"/>
                        <a:tabLst/>
                        <a:defRPr/>
                      </a:pPr>
                      <a:r>
                        <a:rPr kumimoji="0" lang="en-US" altLang="zh-CN" sz="2400" b="1" i="0" u="none" strike="noStrike" kern="1200" cap="none" spc="0" normalizeH="0" baseline="0" noProof="0" dirty="0">
                          <a:ln>
                            <a:noFill/>
                          </a:ln>
                          <a:solidFill>
                            <a:srgbClr val="FF00FF"/>
                          </a:solidFill>
                          <a:effectLst/>
                          <a:uLnTx/>
                          <a:uFillTx/>
                          <a:latin typeface="+mn-lt"/>
                          <a:ea typeface="+mn-ea"/>
                          <a:cs typeface="+mn-cs"/>
                        </a:rPr>
                        <a:t>         0          1</a:t>
                      </a:r>
                      <a:r>
                        <a:rPr kumimoji="0" lang="zh-CN" altLang="en-US" sz="2400" b="1" i="0" u="none" strike="noStrike" kern="1200" cap="none" spc="0" normalizeH="0" baseline="0" noProof="0" dirty="0">
                          <a:ln>
                            <a:noFill/>
                          </a:ln>
                          <a:solidFill>
                            <a:srgbClr val="FF00FF"/>
                          </a:solidFill>
                          <a:effectLst/>
                          <a:uLnTx/>
                          <a:uFillTx/>
                          <a:latin typeface="+mn-lt"/>
                          <a:ea typeface="+mn-ea"/>
                          <a:cs typeface="+mn-cs"/>
                        </a:rPr>
                        <a:t>（</a:t>
                      </a:r>
                      <a:r>
                        <a:rPr kumimoji="0" lang="en-US" altLang="zh-CN" sz="2400" b="1" i="0" u="none" strike="noStrike" kern="1200" cap="none" spc="0" normalizeH="0" baseline="0" noProof="0" dirty="0">
                          <a:ln>
                            <a:noFill/>
                          </a:ln>
                          <a:solidFill>
                            <a:srgbClr val="FF00FF"/>
                          </a:solidFill>
                          <a:effectLst/>
                          <a:uLnTx/>
                          <a:uFillTx/>
                          <a:latin typeface="+mn-lt"/>
                          <a:ea typeface="+mn-ea"/>
                          <a:cs typeface="+mn-cs"/>
                        </a:rPr>
                        <a:t>5</a:t>
                      </a:r>
                      <a:r>
                        <a:rPr kumimoji="0" lang="zh-CN" altLang="en-US" sz="2400" b="1" i="0" u="none" strike="noStrike" kern="1200" cap="none" spc="0" normalizeH="0" baseline="0" noProof="0" dirty="0">
                          <a:ln>
                            <a:noFill/>
                          </a:ln>
                          <a:solidFill>
                            <a:srgbClr val="FF00FF"/>
                          </a:solidFill>
                          <a:effectLst/>
                          <a:uLnTx/>
                          <a:uFillTx/>
                          <a:latin typeface="+mn-lt"/>
                          <a:ea typeface="+mn-ea"/>
                          <a:cs typeface="+mn-cs"/>
                        </a:rPr>
                        <a:t>）</a:t>
                      </a:r>
                      <a:endParaRPr kumimoji="0" lang="en-US" altLang="zh-CN" sz="2400" b="1" i="0" u="none" strike="noStrike" kern="1200" cap="none" spc="0" normalizeH="0" baseline="0" noProof="0" dirty="0">
                        <a:ln>
                          <a:noFill/>
                        </a:ln>
                        <a:solidFill>
                          <a:srgbClr val="FF00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FF"/>
                          </a:solidFill>
                          <a:effectLst/>
                          <a:uLnTx/>
                          <a:uFillTx/>
                          <a:latin typeface="+mn-lt"/>
                          <a:ea typeface="+mn-ea"/>
                          <a:cs typeface="+mn-cs"/>
                        </a:rPr>
                        <a:t>1           1          0</a:t>
                      </a:r>
                      <a:r>
                        <a:rPr kumimoji="0" lang="zh-CN" altLang="en-US" sz="2400" b="1" i="0" u="none" strike="noStrike" kern="1200" cap="none" spc="0" normalizeH="0" baseline="0" noProof="0" dirty="0">
                          <a:ln>
                            <a:noFill/>
                          </a:ln>
                          <a:solidFill>
                            <a:srgbClr val="FF00FF"/>
                          </a:solidFill>
                          <a:effectLst/>
                          <a:uLnTx/>
                          <a:uFillTx/>
                          <a:latin typeface="+mn-lt"/>
                          <a:ea typeface="+mn-ea"/>
                          <a:cs typeface="+mn-cs"/>
                        </a:rPr>
                        <a:t>（</a:t>
                      </a:r>
                      <a:r>
                        <a:rPr kumimoji="0" lang="en-US" altLang="zh-CN" sz="2400" b="1" i="0" u="none" strike="noStrike" kern="1200" cap="none" spc="0" normalizeH="0" baseline="0" noProof="0" dirty="0">
                          <a:ln>
                            <a:noFill/>
                          </a:ln>
                          <a:solidFill>
                            <a:srgbClr val="FF00FF"/>
                          </a:solidFill>
                          <a:effectLst/>
                          <a:uLnTx/>
                          <a:uFillTx/>
                          <a:latin typeface="+mn-lt"/>
                          <a:ea typeface="+mn-ea"/>
                          <a:cs typeface="+mn-cs"/>
                        </a:rPr>
                        <a:t>6</a:t>
                      </a:r>
                      <a:r>
                        <a:rPr kumimoji="0" lang="zh-CN" altLang="en-US" sz="2400" b="1" i="0" u="none" strike="noStrike" kern="1200" cap="none" spc="0" normalizeH="0" baseline="0" noProof="0" dirty="0">
                          <a:ln>
                            <a:noFill/>
                          </a:ln>
                          <a:solidFill>
                            <a:srgbClr val="FF00FF"/>
                          </a:solidFill>
                          <a:effectLst/>
                          <a:uLnTx/>
                          <a:uFillTx/>
                          <a:latin typeface="+mn-lt"/>
                          <a:ea typeface="+mn-ea"/>
                          <a:cs typeface="+mn-cs"/>
                        </a:rPr>
                        <a:t>）</a:t>
                      </a:r>
                      <a:endParaRPr kumimoji="0" lang="en-US" altLang="zh-CN" sz="2400" b="1" i="0" u="none" strike="noStrike" kern="1200" cap="none" spc="0" normalizeH="0" baseline="0" noProof="0" dirty="0">
                        <a:ln>
                          <a:noFill/>
                        </a:ln>
                        <a:solidFill>
                          <a:srgbClr val="FF00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cs"/>
                        </a:rPr>
                        <a:t>1           1          1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FF"/>
                          </a:solidFill>
                          <a:effectLst/>
                          <a:uLnTx/>
                          <a:uFillTx/>
                          <a:latin typeface="+mn-lt"/>
                          <a:ea typeface="+mn-ea"/>
                          <a:cs typeface="+mn-cs"/>
                        </a:rPr>
                        <a:t>字</a:t>
                      </a:r>
                      <a:endParaRPr kumimoji="0" lang="en-US" altLang="zh-CN" sz="2400" b="1" i="0" u="none" strike="noStrike" kern="1200" cap="none" spc="0" normalizeH="0" baseline="0" noProof="0" dirty="0">
                        <a:ln>
                          <a:noFill/>
                        </a:ln>
                        <a:solidFill>
                          <a:srgbClr val="FF00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FF"/>
                          </a:solidFill>
                          <a:effectLst/>
                          <a:uLnTx/>
                          <a:uFillTx/>
                          <a:latin typeface="+mn-lt"/>
                          <a:ea typeface="+mn-ea"/>
                          <a:cs typeface="+mn-cs"/>
                        </a:rPr>
                        <a:t>奇字节</a:t>
                      </a:r>
                      <a:endParaRPr kumimoji="0" lang="en-US" altLang="zh-CN" sz="2400" b="1" i="0" u="none" strike="noStrike" kern="1200" cap="none" spc="0" normalizeH="0" baseline="0" noProof="0" dirty="0">
                        <a:ln>
                          <a:noFill/>
                        </a:ln>
                        <a:solidFill>
                          <a:srgbClr val="FF00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FF"/>
                          </a:solidFill>
                          <a:effectLst/>
                          <a:uLnTx/>
                          <a:uFillTx/>
                          <a:latin typeface="+mn-lt"/>
                          <a:ea typeface="+mn-ea"/>
                          <a:cs typeface="+mn-cs"/>
                        </a:rPr>
                        <a:t>偶字节</a:t>
                      </a:r>
                      <a:endParaRPr kumimoji="0" lang="en-US" altLang="zh-CN" sz="2400" b="1" i="0" u="none" strike="noStrike" kern="1200" cap="none" spc="0" normalizeH="0" baseline="0" noProof="0" dirty="0">
                        <a:ln>
                          <a:noFill/>
                        </a:ln>
                        <a:solidFill>
                          <a:srgbClr val="FF00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不访问</a:t>
                      </a:r>
                      <a:endParaRPr kumimoji="0" lang="en-US" altLang="zh-CN" sz="2400" b="1" i="0" u="none" strike="noStrike" kern="1200" cap="none" spc="0" normalizeH="0" baseline="0" noProof="0" dirty="0">
                        <a:ln>
                          <a:noFill/>
                        </a:ln>
                        <a:solidFill>
                          <a:srgbClr val="FF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FF0000"/>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bl>
          </a:graphicData>
        </a:graphic>
      </p:graphicFrame>
      <p:cxnSp>
        <p:nvCxnSpPr>
          <p:cNvPr id="6" name="直接连接符 5"/>
          <p:cNvCxnSpPr/>
          <p:nvPr/>
        </p:nvCxnSpPr>
        <p:spPr>
          <a:xfrm>
            <a:off x="5712172" y="1496368"/>
            <a:ext cx="28803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05121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1"/>
          </p:nvPr>
        </p:nvSpPr>
        <p:spPr>
          <a:xfrm>
            <a:off x="1187624" y="404664"/>
            <a:ext cx="7772400" cy="5224463"/>
          </a:xfrm>
        </p:spPr>
        <p:txBody>
          <a:bodyPr/>
          <a:lstStyle/>
          <a:p>
            <a:pPr marL="0" indent="0">
              <a:buNone/>
            </a:pPr>
            <a:r>
              <a:rPr lang="zh-CN" altLang="en-US" sz="3400" b="1" dirty="0">
                <a:solidFill>
                  <a:srgbClr val="FF00FF"/>
                </a:solidFill>
              </a:rPr>
              <a:t>系统区：</a:t>
            </a:r>
            <a:endParaRPr lang="en-US" altLang="zh-CN" sz="3400" b="1" dirty="0">
              <a:solidFill>
                <a:srgbClr val="FF00FF"/>
              </a:solidFill>
            </a:endParaRPr>
          </a:p>
          <a:p>
            <a:r>
              <a:rPr lang="zh-CN" altLang="en-US" sz="3400" dirty="0"/>
              <a:t>译码器输出</a:t>
            </a:r>
            <a:r>
              <a:rPr lang="en-US" altLang="zh-CN" sz="3400" dirty="0"/>
              <a:t>Y4</a:t>
            </a:r>
            <a:r>
              <a:rPr lang="zh-CN" altLang="en-US" sz="3400" dirty="0"/>
              <a:t>有效时，同时选择</a:t>
            </a:r>
            <a:r>
              <a:rPr lang="en-US" altLang="zh-CN" sz="3400" dirty="0"/>
              <a:t>ROM1</a:t>
            </a:r>
            <a:r>
              <a:rPr lang="zh-CN" altLang="en-US" sz="3400" dirty="0"/>
              <a:t>，</a:t>
            </a:r>
            <a:r>
              <a:rPr lang="en-US" altLang="zh-CN" sz="3400" dirty="0"/>
              <a:t>ROM2</a:t>
            </a:r>
            <a:r>
              <a:rPr lang="zh-CN" altLang="en-US" sz="3400" dirty="0"/>
              <a:t>，</a:t>
            </a:r>
            <a:r>
              <a:rPr lang="en-US" altLang="zh-CN" sz="3400" dirty="0"/>
              <a:t>CPU</a:t>
            </a:r>
            <a:r>
              <a:rPr lang="zh-CN" altLang="en-US" sz="3400" dirty="0"/>
              <a:t>以字形式访问；</a:t>
            </a:r>
            <a:endParaRPr lang="en-US" altLang="zh-CN" sz="3400" dirty="0"/>
          </a:p>
          <a:p>
            <a:r>
              <a:rPr lang="en-US" altLang="zh-CN" sz="3400" dirty="0"/>
              <a:t>Y5</a:t>
            </a:r>
            <a:r>
              <a:rPr lang="zh-CN" altLang="en-US" sz="3400" dirty="0"/>
              <a:t>有效时访问</a:t>
            </a:r>
            <a:r>
              <a:rPr lang="en-US" altLang="zh-CN" sz="3400" dirty="0"/>
              <a:t>ROM1(</a:t>
            </a:r>
            <a:r>
              <a:rPr lang="zh-CN" altLang="en-US" sz="3400" dirty="0"/>
              <a:t>奇体</a:t>
            </a:r>
            <a:r>
              <a:rPr lang="en-US" altLang="zh-CN" sz="3400" dirty="0"/>
              <a:t>)</a:t>
            </a:r>
            <a:r>
              <a:rPr lang="zh-CN" altLang="en-US" sz="3400" dirty="0"/>
              <a:t>；字节形式</a:t>
            </a:r>
            <a:endParaRPr lang="en-US" altLang="zh-CN" sz="3400" dirty="0"/>
          </a:p>
          <a:p>
            <a:r>
              <a:rPr lang="en-US" altLang="zh-CN" sz="3400" dirty="0"/>
              <a:t>Y6</a:t>
            </a:r>
            <a:r>
              <a:rPr lang="zh-CN" altLang="en-US" sz="3400" dirty="0"/>
              <a:t>有效时访问</a:t>
            </a:r>
            <a:r>
              <a:rPr lang="en-US" altLang="zh-CN" sz="3400" dirty="0"/>
              <a:t>ROM2(</a:t>
            </a:r>
            <a:r>
              <a:rPr lang="zh-CN" altLang="en-US" sz="3400" dirty="0"/>
              <a:t>偶体</a:t>
            </a:r>
            <a:r>
              <a:rPr lang="en-US" altLang="zh-CN" sz="3400" dirty="0"/>
              <a:t>)</a:t>
            </a:r>
            <a:r>
              <a:rPr lang="zh-CN" altLang="en-US" sz="3400" dirty="0"/>
              <a:t>；字节形式</a:t>
            </a:r>
            <a:endParaRPr lang="en-US" altLang="zh-CN" sz="3400" dirty="0"/>
          </a:p>
          <a:p>
            <a:pPr marL="0" indent="0">
              <a:buNone/>
            </a:pPr>
            <a:r>
              <a:rPr lang="zh-CN" altLang="en-US" sz="3400" b="1" dirty="0">
                <a:solidFill>
                  <a:srgbClr val="0033CC"/>
                </a:solidFill>
              </a:rPr>
              <a:t>程序区：</a:t>
            </a:r>
          </a:p>
          <a:p>
            <a:r>
              <a:rPr lang="zh-CN" altLang="en-US" sz="3400" dirty="0"/>
              <a:t>译码器输出</a:t>
            </a:r>
            <a:r>
              <a:rPr lang="en-US" altLang="zh-CN" sz="3400" dirty="0"/>
              <a:t>Y0</a:t>
            </a:r>
            <a:r>
              <a:rPr lang="zh-CN" altLang="en-US" sz="3400" dirty="0"/>
              <a:t>有效时，同时选择</a:t>
            </a:r>
            <a:r>
              <a:rPr lang="en-US" altLang="zh-CN" sz="3400" dirty="0"/>
              <a:t>RAM1</a:t>
            </a:r>
            <a:r>
              <a:rPr lang="zh-CN" altLang="en-US" sz="3400" dirty="0"/>
              <a:t>，</a:t>
            </a:r>
            <a:r>
              <a:rPr lang="en-US" altLang="zh-CN" sz="3400" dirty="0"/>
              <a:t>RAM2</a:t>
            </a:r>
            <a:r>
              <a:rPr lang="zh-CN" altLang="en-US" sz="3400" dirty="0"/>
              <a:t>，</a:t>
            </a:r>
            <a:r>
              <a:rPr lang="en-US" altLang="zh-CN" sz="3400" dirty="0"/>
              <a:t>CPU</a:t>
            </a:r>
            <a:r>
              <a:rPr lang="zh-CN" altLang="en-US" sz="3400" dirty="0"/>
              <a:t>以字形式访问；</a:t>
            </a:r>
            <a:endParaRPr lang="en-US" altLang="zh-CN" sz="3400" dirty="0"/>
          </a:p>
          <a:p>
            <a:r>
              <a:rPr lang="en-US" altLang="zh-CN" sz="3400" dirty="0"/>
              <a:t>Y1</a:t>
            </a:r>
            <a:r>
              <a:rPr lang="zh-CN" altLang="en-US" sz="3400" dirty="0"/>
              <a:t>有效时访问</a:t>
            </a:r>
            <a:r>
              <a:rPr lang="en-US" altLang="zh-CN" sz="3400" dirty="0"/>
              <a:t>RAM1(</a:t>
            </a:r>
            <a:r>
              <a:rPr lang="zh-CN" altLang="en-US" sz="3400" dirty="0"/>
              <a:t>奇体</a:t>
            </a:r>
            <a:r>
              <a:rPr lang="en-US" altLang="zh-CN" sz="3400" dirty="0"/>
              <a:t>)</a:t>
            </a:r>
            <a:r>
              <a:rPr lang="zh-CN" altLang="en-US" sz="3400" dirty="0"/>
              <a:t>；字节形式</a:t>
            </a:r>
            <a:endParaRPr lang="en-US" altLang="zh-CN" sz="3400" dirty="0"/>
          </a:p>
          <a:p>
            <a:pPr lvl="0">
              <a:buClr>
                <a:srgbClr val="3333CC"/>
              </a:buClr>
            </a:pPr>
            <a:r>
              <a:rPr lang="en-US" altLang="zh-CN" sz="3400" dirty="0"/>
              <a:t>Y2</a:t>
            </a:r>
            <a:r>
              <a:rPr lang="zh-CN" altLang="en-US" sz="3400" dirty="0"/>
              <a:t>有效时访问</a:t>
            </a:r>
            <a:r>
              <a:rPr lang="en-US" altLang="zh-CN" sz="3400" dirty="0"/>
              <a:t>RAM2(</a:t>
            </a:r>
            <a:r>
              <a:rPr lang="zh-CN" altLang="en-US" sz="3400" dirty="0"/>
              <a:t>偶体</a:t>
            </a:r>
            <a:r>
              <a:rPr lang="en-US" altLang="zh-CN" sz="3400" dirty="0"/>
              <a:t>)</a:t>
            </a:r>
            <a:r>
              <a:rPr lang="zh-CN" altLang="en-US" sz="3400" dirty="0"/>
              <a:t>；</a:t>
            </a:r>
            <a:r>
              <a:rPr lang="zh-CN" altLang="en-US" sz="3400" dirty="0">
                <a:solidFill>
                  <a:srgbClr val="000000"/>
                </a:solidFill>
              </a:rPr>
              <a:t>字节形式</a:t>
            </a:r>
            <a:endParaRPr lang="en-US" altLang="zh-CN" sz="3400" dirty="0">
              <a:solidFill>
                <a:srgbClr val="000000"/>
              </a:solidFill>
            </a:endParaRPr>
          </a:p>
          <a:p>
            <a:endParaRPr lang="zh-CN" altLang="en-US" sz="3400" dirty="0"/>
          </a:p>
        </p:txBody>
      </p:sp>
      <p:cxnSp>
        <p:nvCxnSpPr>
          <p:cNvPr id="3" name="直接连接符 2"/>
          <p:cNvCxnSpPr/>
          <p:nvPr/>
        </p:nvCxnSpPr>
        <p:spPr>
          <a:xfrm>
            <a:off x="3779912" y="1124744"/>
            <a:ext cx="432048"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5" name="直接连接符 4"/>
          <p:cNvCxnSpPr/>
          <p:nvPr/>
        </p:nvCxnSpPr>
        <p:spPr>
          <a:xfrm>
            <a:off x="1619672" y="2276872"/>
            <a:ext cx="504056" cy="0"/>
          </a:xfrm>
          <a:prstGeom prst="line">
            <a:avLst/>
          </a:prstGeom>
        </p:spPr>
        <p:style>
          <a:lnRef idx="3">
            <a:schemeClr val="dk1"/>
          </a:lnRef>
          <a:fillRef idx="0">
            <a:schemeClr val="dk1"/>
          </a:fillRef>
          <a:effectRef idx="2">
            <a:schemeClr val="dk1"/>
          </a:effectRef>
          <a:fontRef idx="minor">
            <a:schemeClr val="tx1"/>
          </a:fontRef>
        </p:style>
      </p:cxnSp>
      <p:cxnSp>
        <p:nvCxnSpPr>
          <p:cNvPr id="7" name="直接连接符 6"/>
          <p:cNvCxnSpPr/>
          <p:nvPr/>
        </p:nvCxnSpPr>
        <p:spPr>
          <a:xfrm>
            <a:off x="1619672" y="2852936"/>
            <a:ext cx="504056" cy="0"/>
          </a:xfrm>
          <a:prstGeom prst="line">
            <a:avLst/>
          </a:prstGeom>
        </p:spPr>
        <p:style>
          <a:lnRef idx="3">
            <a:schemeClr val="dk1"/>
          </a:lnRef>
          <a:fillRef idx="0">
            <a:schemeClr val="dk1"/>
          </a:fillRef>
          <a:effectRef idx="2">
            <a:schemeClr val="dk1"/>
          </a:effectRef>
          <a:fontRef idx="minor">
            <a:schemeClr val="tx1"/>
          </a:fontRef>
        </p:style>
      </p:cxnSp>
      <p:cxnSp>
        <p:nvCxnSpPr>
          <p:cNvPr id="9" name="直接连接符 8"/>
          <p:cNvCxnSpPr/>
          <p:nvPr/>
        </p:nvCxnSpPr>
        <p:spPr>
          <a:xfrm>
            <a:off x="3779912" y="4149080"/>
            <a:ext cx="432048" cy="0"/>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p:cNvCxnSpPr/>
          <p:nvPr/>
        </p:nvCxnSpPr>
        <p:spPr>
          <a:xfrm>
            <a:off x="1619672" y="5229200"/>
            <a:ext cx="432048" cy="0"/>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a:xfrm>
            <a:off x="1619672" y="5877272"/>
            <a:ext cx="432048"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1076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7826">
                                            <p:txEl>
                                              <p:pRg st="0" end="0"/>
                                            </p:txEl>
                                          </p:spTgt>
                                        </p:tgtEl>
                                        <p:attrNameLst>
                                          <p:attrName>style.visibility</p:attrName>
                                        </p:attrNameLst>
                                      </p:cBhvr>
                                      <p:to>
                                        <p:strVal val="visible"/>
                                      </p:to>
                                    </p:set>
                                    <p:animEffect transition="in" filter="box(in)">
                                      <p:cBhvr>
                                        <p:cTn id="7" dur="500"/>
                                        <p:tgtEl>
                                          <p:spTgt spid="778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7826">
                                            <p:txEl>
                                              <p:pRg st="1" end="1"/>
                                            </p:txEl>
                                          </p:spTgt>
                                        </p:tgtEl>
                                        <p:attrNameLst>
                                          <p:attrName>style.visibility</p:attrName>
                                        </p:attrNameLst>
                                      </p:cBhvr>
                                      <p:to>
                                        <p:strVal val="visible"/>
                                      </p:to>
                                    </p:set>
                                    <p:animEffect transition="in" filter="box(in)">
                                      <p:cBhvr>
                                        <p:cTn id="12" dur="500"/>
                                        <p:tgtEl>
                                          <p:spTgt spid="778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7826">
                                            <p:txEl>
                                              <p:pRg st="2" end="2"/>
                                            </p:txEl>
                                          </p:spTgt>
                                        </p:tgtEl>
                                        <p:attrNameLst>
                                          <p:attrName>style.visibility</p:attrName>
                                        </p:attrNameLst>
                                      </p:cBhvr>
                                      <p:to>
                                        <p:strVal val="visible"/>
                                      </p:to>
                                    </p:set>
                                    <p:animEffect transition="in" filter="box(in)">
                                      <p:cBhvr>
                                        <p:cTn id="17" dur="500"/>
                                        <p:tgtEl>
                                          <p:spTgt spid="778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7826">
                                            <p:txEl>
                                              <p:pRg st="3" end="3"/>
                                            </p:txEl>
                                          </p:spTgt>
                                        </p:tgtEl>
                                        <p:attrNameLst>
                                          <p:attrName>style.visibility</p:attrName>
                                        </p:attrNameLst>
                                      </p:cBhvr>
                                      <p:to>
                                        <p:strVal val="visible"/>
                                      </p:to>
                                    </p:set>
                                    <p:animEffect transition="in" filter="box(in)">
                                      <p:cBhvr>
                                        <p:cTn id="22" dur="500"/>
                                        <p:tgtEl>
                                          <p:spTgt spid="778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7826">
                                            <p:txEl>
                                              <p:pRg st="4" end="4"/>
                                            </p:txEl>
                                          </p:spTgt>
                                        </p:tgtEl>
                                        <p:attrNameLst>
                                          <p:attrName>style.visibility</p:attrName>
                                        </p:attrNameLst>
                                      </p:cBhvr>
                                      <p:to>
                                        <p:strVal val="visible"/>
                                      </p:to>
                                    </p:set>
                                    <p:animEffect transition="in" filter="box(in)">
                                      <p:cBhvr>
                                        <p:cTn id="27" dur="500"/>
                                        <p:tgtEl>
                                          <p:spTgt spid="7782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77826">
                                            <p:txEl>
                                              <p:pRg st="5" end="5"/>
                                            </p:txEl>
                                          </p:spTgt>
                                        </p:tgtEl>
                                        <p:attrNameLst>
                                          <p:attrName>style.visibility</p:attrName>
                                        </p:attrNameLst>
                                      </p:cBhvr>
                                      <p:to>
                                        <p:strVal val="visible"/>
                                      </p:to>
                                    </p:set>
                                    <p:animEffect transition="in" filter="box(in)">
                                      <p:cBhvr>
                                        <p:cTn id="32" dur="500"/>
                                        <p:tgtEl>
                                          <p:spTgt spid="7782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77826">
                                            <p:txEl>
                                              <p:pRg st="6" end="6"/>
                                            </p:txEl>
                                          </p:spTgt>
                                        </p:tgtEl>
                                        <p:attrNameLst>
                                          <p:attrName>style.visibility</p:attrName>
                                        </p:attrNameLst>
                                      </p:cBhvr>
                                      <p:to>
                                        <p:strVal val="visible"/>
                                      </p:to>
                                    </p:set>
                                    <p:animEffect transition="in" filter="box(in)">
                                      <p:cBhvr>
                                        <p:cTn id="37" dur="500"/>
                                        <p:tgtEl>
                                          <p:spTgt spid="7782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77826">
                                            <p:txEl>
                                              <p:pRg st="7" end="7"/>
                                            </p:txEl>
                                          </p:spTgt>
                                        </p:tgtEl>
                                        <p:attrNameLst>
                                          <p:attrName>style.visibility</p:attrName>
                                        </p:attrNameLst>
                                      </p:cBhvr>
                                      <p:to>
                                        <p:strVal val="visible"/>
                                      </p:to>
                                    </p:set>
                                    <p:animEffect transition="in" filter="box(in)">
                                      <p:cBhvr>
                                        <p:cTn id="42" dur="500"/>
                                        <p:tgtEl>
                                          <p:spTgt spid="778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DSC0756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271" b="5177"/>
          <a:stretch/>
        </p:blipFill>
        <p:spPr bwMode="auto">
          <a:xfrm>
            <a:off x="574797" y="2002036"/>
            <a:ext cx="8208912" cy="485596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168744" y="116632"/>
            <a:ext cx="7614593" cy="1938992"/>
          </a:xfrm>
          <a:prstGeom prst="rect">
            <a:avLst/>
          </a:prstGeom>
        </p:spPr>
        <p:txBody>
          <a:bodyPr wrap="square">
            <a:spAutoFit/>
          </a:bodyPr>
          <a:lstStyle/>
          <a:p>
            <a:pPr>
              <a:lnSpc>
                <a:spcPct val="100000"/>
              </a:lnSpc>
            </a:pPr>
            <a:r>
              <a:rPr lang="en-US" altLang="zh-CN" dirty="0"/>
              <a:t>CPU</a:t>
            </a:r>
            <a:r>
              <a:rPr lang="zh-CN" altLang="en-US" dirty="0"/>
              <a:t>的读命令</a:t>
            </a:r>
            <a:r>
              <a:rPr lang="en-US" altLang="zh-CN" dirty="0"/>
              <a:t>RD</a:t>
            </a:r>
            <a:r>
              <a:rPr lang="zh-CN" altLang="en-US" dirty="0"/>
              <a:t>直接和</a:t>
            </a:r>
            <a:r>
              <a:rPr lang="en-US" altLang="zh-CN" dirty="0"/>
              <a:t>ROM</a:t>
            </a:r>
            <a:r>
              <a:rPr lang="zh-CN" altLang="en-US" dirty="0"/>
              <a:t>、</a:t>
            </a:r>
            <a:r>
              <a:rPr lang="en-US" altLang="zh-CN" dirty="0"/>
              <a:t>RAM</a:t>
            </a:r>
            <a:r>
              <a:rPr lang="zh-CN" altLang="en-US" dirty="0"/>
              <a:t>的</a:t>
            </a:r>
            <a:r>
              <a:rPr lang="en-US" altLang="zh-CN" dirty="0"/>
              <a:t>OE (</a:t>
            </a:r>
            <a:r>
              <a:rPr lang="zh-CN" altLang="en-US" dirty="0"/>
              <a:t>允许输出端</a:t>
            </a:r>
            <a:r>
              <a:rPr lang="en-US" altLang="zh-CN" dirty="0"/>
              <a:t>)</a:t>
            </a:r>
            <a:r>
              <a:rPr lang="zh-CN" altLang="en-US" dirty="0"/>
              <a:t>相连</a:t>
            </a:r>
            <a:r>
              <a:rPr lang="en-US" altLang="zh-CN" dirty="0"/>
              <a:t>,CPU</a:t>
            </a:r>
            <a:r>
              <a:rPr lang="zh-CN" altLang="en-US" dirty="0"/>
              <a:t>的写命令</a:t>
            </a:r>
            <a:r>
              <a:rPr lang="en-US" altLang="zh-CN" dirty="0"/>
              <a:t>WR</a:t>
            </a:r>
            <a:r>
              <a:rPr lang="zh-CN" altLang="en-US" dirty="0"/>
              <a:t>直接和</a:t>
            </a:r>
            <a:r>
              <a:rPr lang="en-US" altLang="zh-CN" dirty="0"/>
              <a:t>RAM</a:t>
            </a:r>
            <a:r>
              <a:rPr lang="zh-CN" altLang="en-US" dirty="0"/>
              <a:t>芯片的</a:t>
            </a:r>
            <a:r>
              <a:rPr lang="en-US" altLang="zh-CN" dirty="0"/>
              <a:t>WE (</a:t>
            </a:r>
            <a:r>
              <a:rPr lang="zh-CN" altLang="en-US" dirty="0"/>
              <a:t>允许写输人端</a:t>
            </a:r>
            <a:r>
              <a:rPr lang="en-US" altLang="zh-CN" dirty="0"/>
              <a:t>)</a:t>
            </a:r>
            <a:r>
              <a:rPr lang="zh-CN" altLang="en-US" dirty="0"/>
              <a:t>相连。</a:t>
            </a:r>
            <a:r>
              <a:rPr lang="en-US" altLang="zh-CN" dirty="0"/>
              <a:t>ROM </a:t>
            </a:r>
            <a:r>
              <a:rPr lang="zh-CN" altLang="en-US" dirty="0"/>
              <a:t>芯片的</a:t>
            </a:r>
            <a:r>
              <a:rPr lang="en-US" altLang="zh-CN" dirty="0"/>
              <a:t>PGM</a:t>
            </a:r>
            <a:r>
              <a:rPr lang="zh-CN" altLang="en-US" dirty="0"/>
              <a:t>端低电平时可编程，接高电平</a:t>
            </a:r>
            <a:r>
              <a:rPr lang="en-US" altLang="zh-CN" dirty="0" err="1"/>
              <a:t>Vcc</a:t>
            </a:r>
            <a:r>
              <a:rPr lang="zh-CN" altLang="en-US" dirty="0"/>
              <a:t>时可按只读方式工作，</a:t>
            </a:r>
            <a:r>
              <a:rPr lang="en-US" altLang="zh-CN" dirty="0"/>
              <a:t>CE</a:t>
            </a:r>
            <a:r>
              <a:rPr lang="zh-CN" altLang="en-US" dirty="0"/>
              <a:t>为片信号</a:t>
            </a:r>
            <a:r>
              <a:rPr lang="en-US" altLang="zh-CN" dirty="0"/>
              <a:t>,</a:t>
            </a:r>
            <a:r>
              <a:rPr lang="zh-CN" altLang="en-US" dirty="0"/>
              <a:t>分别与不同的译码输出端相连。</a:t>
            </a:r>
          </a:p>
        </p:txBody>
      </p:sp>
      <p:cxnSp>
        <p:nvCxnSpPr>
          <p:cNvPr id="4" name="直接连接符 3"/>
          <p:cNvCxnSpPr/>
          <p:nvPr/>
        </p:nvCxnSpPr>
        <p:spPr>
          <a:xfrm>
            <a:off x="3203848" y="158356"/>
            <a:ext cx="288032" cy="0"/>
          </a:xfrm>
          <a:prstGeom prst="line">
            <a:avLst/>
          </a:prstGeom>
        </p:spPr>
        <p:style>
          <a:lnRef idx="3">
            <a:schemeClr val="dk1"/>
          </a:lnRef>
          <a:fillRef idx="0">
            <a:schemeClr val="dk1"/>
          </a:fillRef>
          <a:effectRef idx="2">
            <a:schemeClr val="dk1"/>
          </a:effectRef>
          <a:fontRef idx="minor">
            <a:schemeClr val="tx1"/>
          </a:fontRef>
        </p:style>
      </p:cxnSp>
      <p:cxnSp>
        <p:nvCxnSpPr>
          <p:cNvPr id="6" name="直接连接符 5"/>
          <p:cNvCxnSpPr/>
          <p:nvPr/>
        </p:nvCxnSpPr>
        <p:spPr>
          <a:xfrm>
            <a:off x="6660232" y="164312"/>
            <a:ext cx="360040" cy="0"/>
          </a:xfrm>
          <a:prstGeom prst="line">
            <a:avLst/>
          </a:prstGeom>
        </p:spPr>
        <p:style>
          <a:lnRef idx="3">
            <a:schemeClr val="dk1"/>
          </a:lnRef>
          <a:fillRef idx="0">
            <a:schemeClr val="dk1"/>
          </a:fillRef>
          <a:effectRef idx="2">
            <a:schemeClr val="dk1"/>
          </a:effectRef>
          <a:fontRef idx="minor">
            <a:schemeClr val="tx1"/>
          </a:fontRef>
        </p:style>
      </p:cxnSp>
      <p:cxnSp>
        <p:nvCxnSpPr>
          <p:cNvPr id="8" name="直接连接符 7"/>
          <p:cNvCxnSpPr/>
          <p:nvPr/>
        </p:nvCxnSpPr>
        <p:spPr>
          <a:xfrm>
            <a:off x="4283968" y="548680"/>
            <a:ext cx="395285" cy="0"/>
          </a:xfrm>
          <a:prstGeom prst="line">
            <a:avLst/>
          </a:prstGeom>
        </p:spPr>
        <p:style>
          <a:lnRef idx="3">
            <a:schemeClr val="dk1"/>
          </a:lnRef>
          <a:fillRef idx="0">
            <a:schemeClr val="dk1"/>
          </a:fillRef>
          <a:effectRef idx="2">
            <a:schemeClr val="dk1"/>
          </a:effectRef>
          <a:fontRef idx="minor">
            <a:schemeClr val="tx1"/>
          </a:fontRef>
        </p:style>
      </p:cxnSp>
      <p:cxnSp>
        <p:nvCxnSpPr>
          <p:cNvPr id="10" name="直接连接符 9"/>
          <p:cNvCxnSpPr/>
          <p:nvPr/>
        </p:nvCxnSpPr>
        <p:spPr>
          <a:xfrm>
            <a:off x="7308304" y="548680"/>
            <a:ext cx="576064" cy="0"/>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p:cNvCxnSpPr/>
          <p:nvPr/>
        </p:nvCxnSpPr>
        <p:spPr>
          <a:xfrm>
            <a:off x="5292080" y="908720"/>
            <a:ext cx="576064" cy="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a:off x="6084168" y="1322636"/>
            <a:ext cx="36004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15479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F71D0287-E882-44A5-96FE-2C66F7EE0D94}" type="slidenum">
              <a:rPr lang="en-US" altLang="zh-CN" sz="1200" smtClean="0">
                <a:latin typeface="楷体_GB2312" pitchFamily="49" charset="-122"/>
                <a:ea typeface="楷体_GB2312" pitchFamily="49" charset="-122"/>
              </a:rPr>
              <a:pPr eaLnBrk="1" hangingPunct="1">
                <a:spcBef>
                  <a:spcPct val="0"/>
                </a:spcBef>
                <a:buClrTx/>
                <a:buFontTx/>
                <a:buNone/>
              </a:pPr>
              <a:t>34</a:t>
            </a:fld>
            <a:endParaRPr lang="en-US" altLang="zh-CN" sz="1200">
              <a:latin typeface="楷体_GB2312" pitchFamily="49" charset="-122"/>
              <a:ea typeface="楷体_GB2312" pitchFamily="49" charset="-122"/>
            </a:endParaRPr>
          </a:p>
        </p:txBody>
      </p:sp>
      <p:sp>
        <p:nvSpPr>
          <p:cNvPr id="30723" name="Rectangle 2"/>
          <p:cNvSpPr>
            <a:spLocks noGrp="1" noChangeArrowheads="1"/>
          </p:cNvSpPr>
          <p:nvPr>
            <p:ph type="title"/>
          </p:nvPr>
        </p:nvSpPr>
        <p:spPr/>
        <p:txBody>
          <a:bodyPr/>
          <a:lstStyle/>
          <a:p>
            <a:pPr eaLnBrk="1" hangingPunct="1"/>
            <a:r>
              <a:rPr lang="zh-CN" altLang="en-US" sz="3200"/>
              <a:t>第四章 存储器</a:t>
            </a:r>
          </a:p>
        </p:txBody>
      </p:sp>
      <mc:AlternateContent xmlns:mc="http://schemas.openxmlformats.org/markup-compatibility/2006" xmlns:a14="http://schemas.microsoft.com/office/drawing/2010/main">
        <mc:Choice Requires="a14">
          <p:sp>
            <p:nvSpPr>
              <p:cNvPr id="30724" name="Rectangle 3"/>
              <p:cNvSpPr>
                <a:spLocks noGrp="1" noChangeArrowheads="1"/>
              </p:cNvSpPr>
              <p:nvPr>
                <p:ph type="body" idx="1"/>
              </p:nvPr>
            </p:nvSpPr>
            <p:spPr/>
            <p:txBody>
              <a:bodyPr/>
              <a:lstStyle/>
              <a:p>
                <a:pPr eaLnBrk="1" hangingPunct="1">
                  <a:lnSpc>
                    <a:spcPct val="125000"/>
                  </a:lnSpc>
                  <a:spcBef>
                    <a:spcPts val="600"/>
                  </a:spcBef>
                </a:pPr>
                <a:r>
                  <a:rPr lang="zh-CN" altLang="zh-CN" sz="1600" b="1" dirty="0">
                    <a:latin typeface="楷体" panose="02010609060101010101" pitchFamily="49" charset="-122"/>
                    <a:ea typeface="楷体" panose="02010609060101010101" pitchFamily="49" charset="-122"/>
                  </a:rPr>
                  <a:t>如下图，</a:t>
                </a:r>
                <a:r>
                  <a:rPr lang="en-US" altLang="zh-CN" sz="1600" b="1" dirty="0">
                    <a:latin typeface="楷体" panose="02010609060101010101" pitchFamily="49" charset="-122"/>
                    <a:ea typeface="楷体" panose="02010609060101010101" pitchFamily="49" charset="-122"/>
                  </a:rPr>
                  <a:t>CPU</a:t>
                </a:r>
                <a:r>
                  <a:rPr lang="zh-CN" altLang="zh-CN" sz="1600" b="1" dirty="0">
                    <a:latin typeface="楷体" panose="02010609060101010101" pitchFamily="49" charset="-122"/>
                    <a:ea typeface="楷体" panose="02010609060101010101" pitchFamily="49" charset="-122"/>
                  </a:rPr>
                  <a:t>有</a:t>
                </a:r>
                <a:r>
                  <a:rPr lang="en-US" altLang="zh-CN" sz="1600" b="1" dirty="0">
                    <a:latin typeface="楷体" panose="02010609060101010101" pitchFamily="49" charset="-122"/>
                    <a:ea typeface="楷体" panose="02010609060101010101" pitchFamily="49" charset="-122"/>
                  </a:rPr>
                  <a:t>20</a:t>
                </a:r>
                <a:r>
                  <a:rPr lang="zh-CN" altLang="zh-CN" sz="1600" b="1" dirty="0">
                    <a:latin typeface="楷体" panose="02010609060101010101" pitchFamily="49" charset="-122"/>
                    <a:ea typeface="楷体" panose="02010609060101010101" pitchFamily="49" charset="-122"/>
                  </a:rPr>
                  <a:t>根地址线</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𝑨</m:t>
                        </m:r>
                      </m:e>
                      <m:sub>
                        <m:r>
                          <a:rPr lang="en-US" altLang="zh-CN" sz="1600" b="1" i="1">
                            <a:latin typeface="Cambria Math" panose="02040503050406030204" pitchFamily="18" charset="0"/>
                          </a:rPr>
                          <m:t>𝟏𝟗</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𝑨</m:t>
                        </m:r>
                      </m:e>
                      <m:sub>
                        <m:r>
                          <a:rPr lang="en-US" altLang="zh-CN" sz="1600" b="1" i="1">
                            <a:latin typeface="Cambria Math" panose="02040503050406030204" pitchFamily="18" charset="0"/>
                          </a:rPr>
                          <m:t>𝟎</m:t>
                        </m:r>
                      </m:sub>
                    </m:sSub>
                  </m:oMath>
                </a14:m>
                <a:r>
                  <a:rPr lang="zh-CN" altLang="zh-CN" sz="1600" b="1" dirty="0">
                    <a:latin typeface="楷体" panose="02010609060101010101" pitchFamily="49" charset="-122"/>
                    <a:ea typeface="楷体" panose="02010609060101010101" pitchFamily="49" charset="-122"/>
                  </a:rPr>
                  <a:t>和</a:t>
                </a:r>
                <a:r>
                  <a:rPr lang="en-US" altLang="zh-CN" sz="1600" b="1" dirty="0">
                    <a:latin typeface="楷体" panose="02010609060101010101" pitchFamily="49" charset="-122"/>
                    <a:ea typeface="楷体" panose="02010609060101010101" pitchFamily="49" charset="-122"/>
                  </a:rPr>
                  <a:t>16</a:t>
                </a:r>
                <a:r>
                  <a:rPr lang="zh-CN" altLang="zh-CN" sz="1600" b="1" dirty="0">
                    <a:latin typeface="楷体" panose="02010609060101010101" pitchFamily="49" charset="-122"/>
                    <a:ea typeface="楷体" panose="02010609060101010101" pitchFamily="49" charset="-122"/>
                  </a:rPr>
                  <a:t>根数据线</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𝑫</m:t>
                        </m:r>
                      </m:e>
                      <m:sub>
                        <m:r>
                          <a:rPr lang="en-US" altLang="zh-CN" sz="1600" b="1" i="1">
                            <a:latin typeface="Cambria Math" panose="02040503050406030204" pitchFamily="18" charset="0"/>
                          </a:rPr>
                          <m:t>𝟏𝟓</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𝑫</m:t>
                        </m:r>
                      </m:e>
                      <m:sub>
                        <m:r>
                          <a:rPr lang="en-US" altLang="zh-CN" sz="1600" b="1" i="1">
                            <a:latin typeface="Cambria Math" panose="02040503050406030204" pitchFamily="18" charset="0"/>
                          </a:rPr>
                          <m:t>𝟎</m:t>
                        </m:r>
                      </m:sub>
                    </m:sSub>
                  </m:oMath>
                </a14:m>
                <a:r>
                  <a:rPr lang="zh-CN" altLang="zh-CN" sz="1600" b="1" dirty="0">
                    <a:latin typeface="楷体" panose="02010609060101010101" pitchFamily="49" charset="-122"/>
                    <a:ea typeface="楷体" panose="02010609060101010101" pitchFamily="49" charset="-122"/>
                  </a:rPr>
                  <a:t>，用</a:t>
                </a:r>
                <a14:m>
                  <m:oMath xmlns:m="http://schemas.openxmlformats.org/officeDocument/2006/math">
                    <m:r>
                      <a:rPr lang="en-US" altLang="zh-CN" sz="1600" b="1" i="1">
                        <a:latin typeface="Cambria Math" panose="02040503050406030204" pitchFamily="18" charset="0"/>
                      </a:rPr>
                      <m:t>𝐈𝐎</m:t>
                    </m:r>
                    <m:r>
                      <a:rPr lang="en-US" altLang="zh-CN" sz="1600" b="1">
                        <a:latin typeface="Cambria Math" panose="02040503050406030204" pitchFamily="18" charset="0"/>
                      </a:rPr>
                      <m:t>/</m:t>
                    </m:r>
                    <m:bar>
                      <m:barPr>
                        <m:pos m:val="top"/>
                        <m:ctrlPr>
                          <a:rPr lang="zh-CN" altLang="zh-CN" sz="1600" b="1" i="1">
                            <a:latin typeface="Cambria Math" panose="02040503050406030204" pitchFamily="18" charset="0"/>
                          </a:rPr>
                        </m:ctrlPr>
                      </m:barPr>
                      <m:e>
                        <m:r>
                          <a:rPr lang="en-US" altLang="zh-CN" sz="1600" b="1" i="1">
                            <a:latin typeface="Cambria Math" panose="02040503050406030204" pitchFamily="18" charset="0"/>
                          </a:rPr>
                          <m:t>𝑴</m:t>
                        </m:r>
                      </m:e>
                    </m:bar>
                  </m:oMath>
                </a14:m>
                <a:r>
                  <a:rPr lang="zh-CN" altLang="zh-CN" sz="1600" b="1" dirty="0">
                    <a:latin typeface="楷体" panose="02010609060101010101" pitchFamily="49" charset="-122"/>
                    <a:ea typeface="楷体" panose="02010609060101010101" pitchFamily="49" charset="-122"/>
                  </a:rPr>
                  <a:t>作为访存控制信号，</a:t>
                </a:r>
                <a14:m>
                  <m:oMath xmlns:m="http://schemas.openxmlformats.org/officeDocument/2006/math">
                    <m:bar>
                      <m:barPr>
                        <m:pos m:val="top"/>
                        <m:ctrlPr>
                          <a:rPr lang="zh-CN" altLang="zh-CN" sz="1600" b="1" i="1">
                            <a:latin typeface="Cambria Math" panose="02040503050406030204" pitchFamily="18" charset="0"/>
                          </a:rPr>
                        </m:ctrlPr>
                      </m:barPr>
                      <m:e>
                        <m:r>
                          <a:rPr lang="en-US" altLang="zh-CN" sz="1600" b="1" i="1">
                            <a:latin typeface="Cambria Math" panose="02040503050406030204" pitchFamily="18" charset="0"/>
                          </a:rPr>
                          <m:t>𝑹𝑫</m:t>
                        </m:r>
                      </m:e>
                    </m:bar>
                  </m:oMath>
                </a14:m>
                <a:r>
                  <a:rPr lang="zh-CN" altLang="zh-CN" sz="1600" b="1" dirty="0">
                    <a:latin typeface="楷体" panose="02010609060101010101" pitchFamily="49" charset="-122"/>
                    <a:ea typeface="楷体" panose="02010609060101010101" pitchFamily="49" charset="-122"/>
                  </a:rPr>
                  <a:t>为读命令，</a:t>
                </a:r>
                <a14:m>
                  <m:oMath xmlns:m="http://schemas.openxmlformats.org/officeDocument/2006/math">
                    <m:bar>
                      <m:barPr>
                        <m:pos m:val="top"/>
                        <m:ctrlPr>
                          <a:rPr lang="zh-CN" altLang="zh-CN" sz="1600" b="1" i="1">
                            <a:latin typeface="Cambria Math" panose="02040503050406030204" pitchFamily="18" charset="0"/>
                          </a:rPr>
                        </m:ctrlPr>
                      </m:barPr>
                      <m:e>
                        <m:r>
                          <a:rPr lang="en-US" altLang="zh-CN" sz="1600" b="1" i="1">
                            <a:latin typeface="Cambria Math" panose="02040503050406030204" pitchFamily="18" charset="0"/>
                          </a:rPr>
                          <m:t>𝑾𝑹</m:t>
                        </m:r>
                      </m:e>
                    </m:bar>
                  </m:oMath>
                </a14:m>
                <a:r>
                  <a:rPr lang="zh-CN" altLang="zh-CN" sz="1600" b="1" dirty="0">
                    <a:latin typeface="楷体" panose="02010609060101010101" pitchFamily="49" charset="-122"/>
                    <a:ea typeface="楷体" panose="02010609060101010101" pitchFamily="49" charset="-122"/>
                  </a:rPr>
                  <a:t>为写命令。主存</a:t>
                </a:r>
                <a:r>
                  <a:rPr lang="zh-CN" altLang="en-US" sz="1600" b="1" dirty="0">
                    <a:latin typeface="楷体" panose="02010609060101010101" pitchFamily="49" charset="-122"/>
                    <a:ea typeface="楷体" panose="02010609060101010101" pitchFamily="49" charset="-122"/>
                  </a:rPr>
                  <a:t>是</a:t>
                </a:r>
                <a:r>
                  <a:rPr lang="zh-CN" altLang="zh-CN" sz="1600" b="1" dirty="0">
                    <a:latin typeface="楷体" panose="02010609060101010101" pitchFamily="49" charset="-122"/>
                    <a:ea typeface="楷体" panose="02010609060101010101" pitchFamily="49" charset="-122"/>
                  </a:rPr>
                  <a:t>由两片</a:t>
                </a:r>
                <a:r>
                  <a:rPr lang="en-US" altLang="zh-CN" sz="1600" b="1" dirty="0">
                    <a:latin typeface="楷体" panose="02010609060101010101" pitchFamily="49" charset="-122"/>
                    <a:ea typeface="楷体" panose="02010609060101010101" pitchFamily="49" charset="-122"/>
                  </a:rPr>
                  <a:t>62256 RAM</a:t>
                </a:r>
                <a:r>
                  <a:rPr lang="zh-CN" altLang="zh-CN" sz="1600" b="1" dirty="0">
                    <a:latin typeface="楷体" panose="02010609060101010101" pitchFamily="49" charset="-122"/>
                    <a:ea typeface="楷体" panose="02010609060101010101" pitchFamily="49" charset="-122"/>
                  </a:rPr>
                  <a:t>芯片组成，选用译码器</a:t>
                </a:r>
                <a:r>
                  <a:rPr lang="en-US" altLang="zh-CN" sz="1600" b="1" dirty="0">
                    <a:latin typeface="楷体" panose="02010609060101010101" pitchFamily="49" charset="-122"/>
                    <a:ea typeface="楷体" panose="02010609060101010101" pitchFamily="49" charset="-122"/>
                  </a:rPr>
                  <a:t>74138</a:t>
                </a:r>
                <a:r>
                  <a:rPr lang="zh-CN" altLang="zh-CN" sz="1600" b="1" dirty="0">
                    <a:latin typeface="楷体" panose="02010609060101010101" pitchFamily="49" charset="-122"/>
                    <a:ea typeface="楷体" panose="02010609060101010101" pitchFamily="49" charset="-122"/>
                  </a:rPr>
                  <a:t>的输出</a:t>
                </a:r>
                <a14:m>
                  <m:oMath xmlns:m="http://schemas.openxmlformats.org/officeDocument/2006/math">
                    <m:bar>
                      <m:barPr>
                        <m:pos m:val="top"/>
                        <m:ctrlPr>
                          <a:rPr lang="zh-CN" altLang="zh-CN" sz="1600" b="1" i="1">
                            <a:latin typeface="Cambria Math" panose="02040503050406030204" pitchFamily="18" charset="0"/>
                          </a:rPr>
                        </m:ctrlPr>
                      </m:bar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𝒀</m:t>
                            </m:r>
                          </m:e>
                          <m:sub>
                            <m:r>
                              <a:rPr lang="en-US" altLang="zh-CN" sz="1600" b="1" i="1">
                                <a:latin typeface="Cambria Math" panose="02040503050406030204" pitchFamily="18" charset="0"/>
                              </a:rPr>
                              <m:t>𝟎</m:t>
                            </m:r>
                          </m:sub>
                        </m:sSub>
                      </m:e>
                    </m:bar>
                  </m:oMath>
                </a14:m>
                <a:r>
                  <a:rPr lang="zh-CN" altLang="zh-CN" sz="1600" b="1" dirty="0">
                    <a:latin typeface="楷体" panose="02010609060101010101" pitchFamily="49" charset="-122"/>
                    <a:ea typeface="楷体" panose="02010609060101010101" pitchFamily="49" charset="-122"/>
                  </a:rPr>
                  <a:t>作为片选信号。</a:t>
                </a:r>
                <a:r>
                  <a:rPr lang="en-US" altLang="zh-CN" sz="1600" b="1" dirty="0">
                    <a:latin typeface="楷体" panose="02010609060101010101" pitchFamily="49" charset="-122"/>
                    <a:ea typeface="楷体" panose="02010609060101010101" pitchFamily="49" charset="-122"/>
                  </a:rPr>
                  <a:t>CPU</a:t>
                </a:r>
                <a:r>
                  <a:rPr lang="zh-CN" altLang="zh-CN" sz="1600" b="1" dirty="0">
                    <a:latin typeface="楷体" panose="02010609060101010101" pitchFamily="49" charset="-122"/>
                    <a:ea typeface="楷体" panose="02010609060101010101" pitchFamily="49" charset="-122"/>
                  </a:rPr>
                  <a:t>可通过控制线 </a:t>
                </a:r>
                <a14:m>
                  <m:oMath xmlns:m="http://schemas.openxmlformats.org/officeDocument/2006/math">
                    <m:bar>
                      <m:barPr>
                        <m:pos m:val="top"/>
                        <m:ctrlPr>
                          <a:rPr lang="zh-CN" altLang="zh-CN" sz="1600" b="1" i="1">
                            <a:latin typeface="Cambria Math" panose="02040503050406030204" pitchFamily="18" charset="0"/>
                          </a:rPr>
                        </m:ctrlPr>
                      </m:barPr>
                      <m:e>
                        <m:r>
                          <a:rPr lang="en-US" altLang="zh-CN" sz="1600" b="1" i="1">
                            <a:latin typeface="Cambria Math" panose="02040503050406030204" pitchFamily="18" charset="0"/>
                          </a:rPr>
                          <m:t>𝑩𝑯𝑬</m:t>
                        </m:r>
                      </m:e>
                    </m:bar>
                  </m:oMath>
                </a14:m>
                <a:r>
                  <a:rPr lang="en-US" altLang="zh-CN" sz="1600" b="1" dirty="0">
                    <a:latin typeface="楷体" panose="02010609060101010101" pitchFamily="49" charset="-122"/>
                    <a:ea typeface="楷体" panose="02010609060101010101" pitchFamily="49" charset="-122"/>
                  </a:rPr>
                  <a:t> </a:t>
                </a:r>
                <a:r>
                  <a:rPr lang="zh-CN" altLang="zh-CN" sz="1600" b="1" dirty="0">
                    <a:latin typeface="楷体" panose="02010609060101010101" pitchFamily="49" charset="-122"/>
                    <a:ea typeface="楷体" panose="02010609060101010101" pitchFamily="49" charset="-122"/>
                  </a:rPr>
                  <a:t>和地址线</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𝑨</m:t>
                        </m:r>
                      </m:e>
                      <m:sub>
                        <m:r>
                          <a:rPr lang="en-US" altLang="zh-CN" sz="1600" b="1" i="1">
                            <a:latin typeface="Cambria Math" panose="02040503050406030204" pitchFamily="18" charset="0"/>
                          </a:rPr>
                          <m:t>𝟎</m:t>
                        </m:r>
                      </m:sub>
                    </m:sSub>
                  </m:oMath>
                </a14:m>
                <a:r>
                  <a:rPr lang="zh-CN" altLang="zh-CN" sz="1600" b="1" dirty="0">
                    <a:latin typeface="楷体" panose="02010609060101010101" pitchFamily="49" charset="-122"/>
                    <a:ea typeface="楷体" panose="02010609060101010101" pitchFamily="49" charset="-122"/>
                  </a:rPr>
                  <a:t>来控制按字节或字访存，而按字节访存需区分奇偶体。请计算主存的存储容量和地址范围。</a:t>
                </a:r>
              </a:p>
              <a:p>
                <a:pPr eaLnBrk="1" hangingPunct="1">
                  <a:lnSpc>
                    <a:spcPct val="125000"/>
                  </a:lnSpc>
                  <a:spcBef>
                    <a:spcPts val="600"/>
                  </a:spcBef>
                </a:pPr>
                <a:endParaRPr lang="zh-CN" altLang="en-US" sz="1600" b="1" dirty="0">
                  <a:latin typeface="楷体" pitchFamily="49" charset="-122"/>
                  <a:ea typeface="楷体" pitchFamily="49" charset="-122"/>
                </a:endParaRPr>
              </a:p>
            </p:txBody>
          </p:sp>
        </mc:Choice>
        <mc:Fallback xmlns="">
          <p:sp>
            <p:nvSpPr>
              <p:cNvPr id="30724" name="Rectangle 3"/>
              <p:cNvSpPr>
                <a:spLocks noGrp="1" noRot="1" noChangeAspect="1" noMove="1" noResize="1" noEditPoints="1" noAdjustHandles="1" noChangeArrowheads="1" noChangeShapeType="1" noTextEdit="1"/>
              </p:cNvSpPr>
              <p:nvPr>
                <p:ph type="body" idx="1"/>
              </p:nvPr>
            </p:nvSpPr>
            <p:spPr>
              <a:blipFill>
                <a:blip r:embed="rId2"/>
                <a:stretch>
                  <a:fillRect l="-296" r="-2815"/>
                </a:stretch>
              </a:blipFill>
            </p:spPr>
            <p:txBody>
              <a:bodyPr/>
              <a:lstStyle/>
              <a:p>
                <a:r>
                  <a:rPr lang="zh-CN" altLang="en-US">
                    <a:noFill/>
                  </a:rPr>
                  <a:t> </a:t>
                </a:r>
              </a:p>
            </p:txBody>
          </p:sp>
        </mc:Fallback>
      </mc:AlternateContent>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90271"/>
            <a:ext cx="4572000" cy="3869055"/>
          </a:xfrm>
          <a:prstGeom prst="rect">
            <a:avLst/>
          </a:prstGeom>
          <a:noFill/>
          <a:ln>
            <a:noFill/>
          </a:ln>
        </p:spPr>
      </p:pic>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1055237824"/>
                  </p:ext>
                </p:extLst>
              </p:nvPr>
            </p:nvGraphicFramePr>
            <p:xfrm>
              <a:off x="5619586" y="2690271"/>
              <a:ext cx="3067214" cy="1619250"/>
            </p:xfrm>
            <a:graphic>
              <a:graphicData uri="http://schemas.openxmlformats.org/drawingml/2006/table">
                <a:tbl>
                  <a:tblPr firstRow="1" firstCol="1" bandRow="1">
                    <a:tableStyleId>{5C22544A-7EE6-4342-B048-85BDC9FD1C3A}</a:tableStyleId>
                  </a:tblPr>
                  <a:tblGrid>
                    <a:gridCol w="680606">
                      <a:extLst>
                        <a:ext uri="{9D8B030D-6E8A-4147-A177-3AD203B41FA5}">
                          <a16:colId xmlns:a16="http://schemas.microsoft.com/office/drawing/2014/main" val="526467559"/>
                        </a:ext>
                      </a:extLst>
                    </a:gridCol>
                    <a:gridCol w="864096">
                      <a:extLst>
                        <a:ext uri="{9D8B030D-6E8A-4147-A177-3AD203B41FA5}">
                          <a16:colId xmlns:a16="http://schemas.microsoft.com/office/drawing/2014/main" val="113666880"/>
                        </a:ext>
                      </a:extLst>
                    </a:gridCol>
                    <a:gridCol w="1522512">
                      <a:extLst>
                        <a:ext uri="{9D8B030D-6E8A-4147-A177-3AD203B41FA5}">
                          <a16:colId xmlns:a16="http://schemas.microsoft.com/office/drawing/2014/main" val="3656949211"/>
                        </a:ext>
                      </a:extLst>
                    </a:gridCol>
                  </a:tblGrid>
                  <a:tr h="323850">
                    <a:tc>
                      <a:txBody>
                        <a:bodyPr/>
                        <a:lstStyle/>
                        <a:p>
                          <a:pPr algn="ctr">
                            <a:spcAft>
                              <a:spcPts val="0"/>
                            </a:spcAft>
                          </a:pPr>
                          <a14:m>
                            <m:oMathPara xmlns:m="http://schemas.openxmlformats.org/officeDocument/2006/math">
                              <m:oMathParaPr>
                                <m:jc m:val="centerGroup"/>
                              </m:oMathParaPr>
                              <m:oMath xmlns:m="http://schemas.openxmlformats.org/officeDocument/2006/math">
                                <m:bar>
                                  <m:barPr>
                                    <m:pos m:val="top"/>
                                    <m:ctrlPr>
                                      <a:rPr lang="zh-CN" sz="1600" b="1" i="1" kern="100">
                                        <a:effectLst/>
                                        <a:latin typeface="Cambria Math" panose="02040503050406030204" pitchFamily="18" charset="0"/>
                                      </a:rPr>
                                    </m:ctrlPr>
                                  </m:barPr>
                                  <m:e>
                                    <m:r>
                                      <a:rPr lang="en-US" sz="1600" b="1" i="1" kern="100">
                                        <a:effectLst/>
                                        <a:latin typeface="Cambria Math" panose="02040503050406030204" pitchFamily="18" charset="0"/>
                                      </a:rPr>
                                      <m:t>𝑩𝑯𝑬</m:t>
                                    </m:r>
                                  </m:e>
                                </m:bar>
                              </m:oMath>
                            </m:oMathPara>
                          </a14:m>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600" b="1" i="1" kern="100">
                                        <a:effectLst/>
                                        <a:latin typeface="Cambria Math" panose="02040503050406030204" pitchFamily="18" charset="0"/>
                                      </a:rPr>
                                    </m:ctrlPr>
                                  </m:sSubPr>
                                  <m:e>
                                    <m:r>
                                      <a:rPr lang="en-US" sz="1600" b="1" i="1" kern="100">
                                        <a:effectLst/>
                                        <a:latin typeface="Cambria Math" panose="02040503050406030204" pitchFamily="18" charset="0"/>
                                      </a:rPr>
                                      <m:t>𝑨</m:t>
                                    </m:r>
                                  </m:e>
                                  <m:sub>
                                    <m:r>
                                      <a:rPr lang="en-US" sz="1600" b="1" i="1" kern="100">
                                        <a:effectLst/>
                                        <a:latin typeface="Cambria Math" panose="02040503050406030204" pitchFamily="18" charset="0"/>
                                      </a:rPr>
                                      <m:t>𝟎</m:t>
                                    </m:r>
                                  </m:sub>
                                </m:sSub>
                              </m:oMath>
                            </m:oMathPara>
                          </a14:m>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b="1" kern="100" dirty="0">
                              <a:effectLst/>
                            </a:rPr>
                            <a:t>CPU</a:t>
                          </a:r>
                          <a:r>
                            <a:rPr lang="zh-CN" sz="1600" b="1" kern="100" dirty="0">
                              <a:effectLst/>
                            </a:rPr>
                            <a:t>访存形式</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93873561"/>
                      </a:ext>
                    </a:extLst>
                  </a:tr>
                  <a:tr h="323850">
                    <a:tc>
                      <a:txBody>
                        <a:bodyPr/>
                        <a:lstStyle/>
                        <a:p>
                          <a:pPr algn="ctr">
                            <a:spcAft>
                              <a:spcPts val="0"/>
                            </a:spcAft>
                          </a:pPr>
                          <a:r>
                            <a:rPr lang="en-US" sz="1600" b="1" kern="100" dirty="0">
                              <a:effectLst/>
                            </a:rPr>
                            <a:t>0</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b="1" kern="100" dirty="0">
                              <a:effectLst/>
                            </a:rPr>
                            <a:t>0</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b="1" kern="100" dirty="0">
                              <a:effectLst/>
                            </a:rPr>
                            <a:t>字</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5057476"/>
                      </a:ext>
                    </a:extLst>
                  </a:tr>
                  <a:tr h="323850">
                    <a:tc>
                      <a:txBody>
                        <a:bodyPr/>
                        <a:lstStyle/>
                        <a:p>
                          <a:pPr algn="ctr">
                            <a:spcAft>
                              <a:spcPts val="0"/>
                            </a:spcAft>
                          </a:pPr>
                          <a:r>
                            <a:rPr lang="en-US" sz="1600" b="1" kern="100" dirty="0">
                              <a:effectLst/>
                            </a:rPr>
                            <a:t>0</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b="1" kern="100" dirty="0">
                              <a:effectLst/>
                            </a:rPr>
                            <a:t>1</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600" b="1" kern="100" dirty="0">
                              <a:effectLst/>
                            </a:rPr>
                            <a:t>奇</a:t>
                          </a:r>
                          <a:r>
                            <a:rPr lang="zh-CN" sz="1600" b="1" kern="100" dirty="0">
                              <a:effectLst/>
                            </a:rPr>
                            <a:t>字节</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23122536"/>
                      </a:ext>
                    </a:extLst>
                  </a:tr>
                  <a:tr h="323850">
                    <a:tc>
                      <a:txBody>
                        <a:bodyPr/>
                        <a:lstStyle/>
                        <a:p>
                          <a:pPr algn="ctr">
                            <a:spcAft>
                              <a:spcPts val="0"/>
                            </a:spcAft>
                          </a:pPr>
                          <a:r>
                            <a:rPr lang="en-US" sz="1600" b="1" kern="100" dirty="0">
                              <a:effectLst/>
                            </a:rPr>
                            <a:t>1</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b="1" kern="100" dirty="0">
                              <a:effectLst/>
                            </a:rPr>
                            <a:t>0</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600" b="1" kern="100" dirty="0">
                              <a:effectLst/>
                            </a:rPr>
                            <a:t>偶</a:t>
                          </a:r>
                          <a:r>
                            <a:rPr lang="zh-CN" sz="1600" b="1" kern="100" dirty="0">
                              <a:effectLst/>
                            </a:rPr>
                            <a:t>字节</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80597190"/>
                      </a:ext>
                    </a:extLst>
                  </a:tr>
                  <a:tr h="323850">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b="1" kern="100" dirty="0">
                              <a:effectLst/>
                            </a:rPr>
                            <a:t>不访问</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25711557"/>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1055237824"/>
                  </p:ext>
                </p:extLst>
              </p:nvPr>
            </p:nvGraphicFramePr>
            <p:xfrm>
              <a:off x="5619586" y="2690271"/>
              <a:ext cx="3067214" cy="1619250"/>
            </p:xfrm>
            <a:graphic>
              <a:graphicData uri="http://schemas.openxmlformats.org/drawingml/2006/table">
                <a:tbl>
                  <a:tblPr firstRow="1" firstCol="1" bandRow="1">
                    <a:tableStyleId>{5C22544A-7EE6-4342-B048-85BDC9FD1C3A}</a:tableStyleId>
                  </a:tblPr>
                  <a:tblGrid>
                    <a:gridCol w="680606">
                      <a:extLst>
                        <a:ext uri="{9D8B030D-6E8A-4147-A177-3AD203B41FA5}">
                          <a16:colId xmlns:a16="http://schemas.microsoft.com/office/drawing/2014/main" val="526467559"/>
                        </a:ext>
                      </a:extLst>
                    </a:gridCol>
                    <a:gridCol w="864096">
                      <a:extLst>
                        <a:ext uri="{9D8B030D-6E8A-4147-A177-3AD203B41FA5}">
                          <a16:colId xmlns:a16="http://schemas.microsoft.com/office/drawing/2014/main" val="113666880"/>
                        </a:ext>
                      </a:extLst>
                    </a:gridCol>
                    <a:gridCol w="1522512">
                      <a:extLst>
                        <a:ext uri="{9D8B030D-6E8A-4147-A177-3AD203B41FA5}">
                          <a16:colId xmlns:a16="http://schemas.microsoft.com/office/drawing/2014/main" val="3656949211"/>
                        </a:ext>
                      </a:extLst>
                    </a:gridCol>
                  </a:tblGrid>
                  <a:tr h="323850">
                    <a:tc>
                      <a:txBody>
                        <a:bodyPr/>
                        <a:lstStyle/>
                        <a:p>
                          <a:endParaRPr lang="zh-CN"/>
                        </a:p>
                      </a:txBody>
                      <a:tcPr marL="68580" marR="68580" marT="0" marB="0" anchor="ctr">
                        <a:blipFill>
                          <a:blip r:embed="rId4"/>
                          <a:stretch>
                            <a:fillRect l="-893" t="-9434" r="-354464" b="-428302"/>
                          </a:stretch>
                        </a:blipFill>
                      </a:tcPr>
                    </a:tc>
                    <a:tc>
                      <a:txBody>
                        <a:bodyPr/>
                        <a:lstStyle/>
                        <a:p>
                          <a:endParaRPr lang="zh-CN"/>
                        </a:p>
                      </a:txBody>
                      <a:tcPr marL="68580" marR="68580" marT="0" marB="0" anchor="ctr">
                        <a:blipFill>
                          <a:blip r:embed="rId4"/>
                          <a:stretch>
                            <a:fillRect l="-79577" t="-9434" r="-179577" b="-428302"/>
                          </a:stretch>
                        </a:blipFill>
                      </a:tcPr>
                    </a:tc>
                    <a:tc>
                      <a:txBody>
                        <a:bodyPr/>
                        <a:lstStyle/>
                        <a:p>
                          <a:pPr algn="ctr">
                            <a:spcAft>
                              <a:spcPts val="0"/>
                            </a:spcAft>
                          </a:pPr>
                          <a:r>
                            <a:rPr lang="en-US" sz="1600" b="1" kern="100" dirty="0">
                              <a:effectLst/>
                            </a:rPr>
                            <a:t>CPU</a:t>
                          </a:r>
                          <a:r>
                            <a:rPr lang="zh-CN" sz="1600" b="1" kern="100" dirty="0">
                              <a:effectLst/>
                            </a:rPr>
                            <a:t>访存形式</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93873561"/>
                      </a:ext>
                    </a:extLst>
                  </a:tr>
                  <a:tr h="323850">
                    <a:tc>
                      <a:txBody>
                        <a:bodyPr/>
                        <a:lstStyle/>
                        <a:p>
                          <a:pPr algn="ctr">
                            <a:spcAft>
                              <a:spcPts val="0"/>
                            </a:spcAft>
                          </a:pPr>
                          <a:r>
                            <a:rPr lang="en-US" sz="1600" b="1" kern="100" dirty="0">
                              <a:effectLst/>
                            </a:rPr>
                            <a:t>0</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b="1" kern="100" dirty="0">
                              <a:effectLst/>
                            </a:rPr>
                            <a:t>0</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b="1" kern="100" dirty="0">
                              <a:effectLst/>
                            </a:rPr>
                            <a:t>字</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5057476"/>
                      </a:ext>
                    </a:extLst>
                  </a:tr>
                  <a:tr h="323850">
                    <a:tc>
                      <a:txBody>
                        <a:bodyPr/>
                        <a:lstStyle/>
                        <a:p>
                          <a:pPr algn="ctr">
                            <a:spcAft>
                              <a:spcPts val="0"/>
                            </a:spcAft>
                          </a:pPr>
                          <a:r>
                            <a:rPr lang="en-US" sz="1600" b="1" kern="100" dirty="0" smtClean="0">
                              <a:effectLst/>
                            </a:rPr>
                            <a:t>0</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b="1" kern="100" dirty="0" smtClean="0">
                              <a:effectLst/>
                            </a:rPr>
                            <a:t>1</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600" b="1" kern="100" dirty="0" smtClean="0">
                              <a:effectLst/>
                            </a:rPr>
                            <a:t>奇</a:t>
                          </a:r>
                          <a:r>
                            <a:rPr lang="zh-CN" sz="1600" b="1" kern="100" dirty="0" smtClean="0">
                              <a:effectLst/>
                            </a:rPr>
                            <a:t>字</a:t>
                          </a:r>
                          <a:r>
                            <a:rPr lang="zh-CN" sz="1600" b="1" kern="100" dirty="0">
                              <a:effectLst/>
                            </a:rPr>
                            <a:t>节</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23122536"/>
                      </a:ext>
                    </a:extLst>
                  </a:tr>
                  <a:tr h="323850">
                    <a:tc>
                      <a:txBody>
                        <a:bodyPr/>
                        <a:lstStyle/>
                        <a:p>
                          <a:pPr algn="ctr">
                            <a:spcAft>
                              <a:spcPts val="0"/>
                            </a:spcAft>
                          </a:pPr>
                          <a:r>
                            <a:rPr lang="en-US" sz="1600" b="1" kern="100" dirty="0" smtClean="0">
                              <a:effectLst/>
                            </a:rPr>
                            <a:t>1</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b="1" kern="100" dirty="0" smtClean="0">
                              <a:effectLst/>
                            </a:rPr>
                            <a:t>0</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600" b="1" kern="100" dirty="0" smtClean="0">
                              <a:effectLst/>
                            </a:rPr>
                            <a:t>偶</a:t>
                          </a:r>
                          <a:r>
                            <a:rPr lang="zh-CN" sz="1600" b="1" kern="100" dirty="0" smtClean="0">
                              <a:effectLst/>
                            </a:rPr>
                            <a:t>字</a:t>
                          </a:r>
                          <a:r>
                            <a:rPr lang="zh-CN" sz="1600" b="1" kern="100" dirty="0">
                              <a:effectLst/>
                            </a:rPr>
                            <a:t>节</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80597190"/>
                      </a:ext>
                    </a:extLst>
                  </a:tr>
                  <a:tr h="323850">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b="1" kern="100" dirty="0">
                              <a:effectLst/>
                            </a:rPr>
                            <a:t>不访问</a:t>
                          </a:r>
                          <a:endParaRPr lang="zh-CN" sz="16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25711557"/>
                      </a:ext>
                    </a:extLst>
                  </a:tr>
                </a:tbl>
              </a:graphicData>
            </a:graphic>
          </p:graphicFrame>
        </mc:Fallback>
      </mc:AlternateContent>
    </p:spTree>
    <p:extLst>
      <p:ext uri="{BB962C8B-B14F-4D97-AF65-F5344CB8AC3E}">
        <p14:creationId xmlns:p14="http://schemas.microsoft.com/office/powerpoint/2010/main" val="2768760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F71D0287-E882-44A5-96FE-2C66F7EE0D94}" type="slidenum">
              <a:rPr lang="en-US" altLang="zh-CN" sz="1200" smtClean="0">
                <a:latin typeface="楷体_GB2312" pitchFamily="49" charset="-122"/>
                <a:ea typeface="楷体_GB2312" pitchFamily="49" charset="-122"/>
              </a:rPr>
              <a:pPr eaLnBrk="1" hangingPunct="1">
                <a:spcBef>
                  <a:spcPct val="0"/>
                </a:spcBef>
                <a:buClrTx/>
                <a:buFontTx/>
                <a:buNone/>
              </a:pPr>
              <a:t>35</a:t>
            </a:fld>
            <a:endParaRPr lang="en-US" altLang="zh-CN" sz="1200">
              <a:latin typeface="楷体_GB2312" pitchFamily="49" charset="-122"/>
              <a:ea typeface="楷体_GB2312" pitchFamily="49" charset="-122"/>
            </a:endParaRPr>
          </a:p>
        </p:txBody>
      </p:sp>
      <p:sp>
        <p:nvSpPr>
          <p:cNvPr id="30723" name="Rectangle 2"/>
          <p:cNvSpPr>
            <a:spLocks noGrp="1" noChangeArrowheads="1"/>
          </p:cNvSpPr>
          <p:nvPr>
            <p:ph type="title"/>
          </p:nvPr>
        </p:nvSpPr>
        <p:spPr>
          <a:xfrm>
            <a:off x="467544" y="27857"/>
            <a:ext cx="8229600" cy="88776"/>
          </a:xfrm>
        </p:spPr>
        <p:txBody>
          <a:bodyPr/>
          <a:lstStyle/>
          <a:p>
            <a:pPr eaLnBrk="1" hangingPunct="1"/>
            <a:endParaRPr lang="zh-CN" altLang="en-US" sz="3200" dirty="0"/>
          </a:p>
        </p:txBody>
      </p:sp>
      <mc:AlternateContent xmlns:mc="http://schemas.openxmlformats.org/markup-compatibility/2006" xmlns:a14="http://schemas.microsoft.com/office/drawing/2010/main">
        <mc:Choice Requires="a14">
          <p:sp>
            <p:nvSpPr>
              <p:cNvPr id="30724" name="Rectangle 3"/>
              <p:cNvSpPr>
                <a:spLocks noGrp="1" noChangeArrowheads="1"/>
              </p:cNvSpPr>
              <p:nvPr>
                <p:ph type="body" idx="1"/>
              </p:nvPr>
            </p:nvSpPr>
            <p:spPr>
              <a:xfrm>
                <a:off x="107504" y="0"/>
                <a:ext cx="8820472" cy="2160240"/>
              </a:xfrm>
            </p:spPr>
            <p:txBody>
              <a:bodyPr/>
              <a:lstStyle/>
              <a:p>
                <a:pPr marL="0" indent="0" eaLnBrk="1" hangingPunct="1">
                  <a:lnSpc>
                    <a:spcPct val="150000"/>
                  </a:lnSpc>
                  <a:spcBef>
                    <a:spcPts val="600"/>
                  </a:spcBef>
                  <a:buNone/>
                </a:pPr>
                <a:r>
                  <a:rPr lang="en-US" altLang="zh-CN" sz="1600" b="1" dirty="0">
                    <a:latin typeface="楷体" panose="02010609060101010101" pitchFamily="49" charset="-122"/>
                    <a:ea typeface="楷体" panose="02010609060101010101" pitchFamily="49" charset="-122"/>
                  </a:rPr>
                  <a:t>    </a:t>
                </a:r>
                <a:r>
                  <a:rPr lang="zh-CN" altLang="zh-CN" sz="2000" b="1" dirty="0">
                    <a:latin typeface="楷体" panose="02010609060101010101" pitchFamily="49" charset="-122"/>
                    <a:ea typeface="楷体" panose="02010609060101010101" pitchFamily="49" charset="-122"/>
                  </a:rPr>
                  <a:t>主存由</a:t>
                </a:r>
                <a:r>
                  <a:rPr lang="en-US" altLang="zh-CN" sz="2000" b="1" dirty="0">
                    <a:latin typeface="楷体" panose="02010609060101010101" pitchFamily="49" charset="-122"/>
                    <a:ea typeface="楷体" panose="02010609060101010101" pitchFamily="49" charset="-122"/>
                  </a:rPr>
                  <a:t>2</a:t>
                </a:r>
                <a:r>
                  <a:rPr lang="zh-CN" altLang="zh-CN" sz="2000" b="1" dirty="0">
                    <a:latin typeface="楷体" panose="02010609060101010101" pitchFamily="49" charset="-122"/>
                    <a:ea typeface="楷体" panose="02010609060101010101" pitchFamily="49" charset="-122"/>
                  </a:rPr>
                  <a:t>片</a:t>
                </a:r>
                <a:r>
                  <a:rPr lang="en-US" altLang="zh-CN" sz="2000" b="1" dirty="0">
                    <a:latin typeface="楷体" panose="02010609060101010101" pitchFamily="49" charset="-122"/>
                    <a:ea typeface="楷体" panose="02010609060101010101" pitchFamily="49" charset="-122"/>
                  </a:rPr>
                  <a:t>62256 RAM</a:t>
                </a:r>
                <a:r>
                  <a:rPr lang="zh-CN" altLang="zh-CN" sz="2000" b="1" dirty="0">
                    <a:latin typeface="楷体" panose="02010609060101010101" pitchFamily="49" charset="-122"/>
                    <a:ea typeface="楷体" panose="02010609060101010101" pitchFamily="49" charset="-122"/>
                  </a:rPr>
                  <a:t>芯片位扩展组成，</a:t>
                </a:r>
                <a:r>
                  <a:rPr lang="en-US" altLang="zh-CN" sz="2000" b="1" dirty="0">
                    <a:latin typeface="楷体" panose="02010609060101010101" pitchFamily="49" charset="-122"/>
                    <a:ea typeface="楷体" panose="02010609060101010101" pitchFamily="49" charset="-122"/>
                  </a:rPr>
                  <a:t> RAM</a:t>
                </a:r>
                <a:r>
                  <a:rPr lang="zh-CN" altLang="zh-CN" sz="2000" b="1" dirty="0">
                    <a:latin typeface="楷体" panose="02010609060101010101" pitchFamily="49" charset="-122"/>
                    <a:ea typeface="楷体" panose="02010609060101010101" pitchFamily="49" charset="-122"/>
                  </a:rPr>
                  <a:t>芯片地址线</a:t>
                </a:r>
                <a:r>
                  <a:rPr lang="en-US" altLang="zh-CN" sz="2000" b="1" dirty="0">
                    <a:latin typeface="楷体" panose="02010609060101010101" pitchFamily="49" charset="-122"/>
                    <a:ea typeface="楷体" panose="02010609060101010101" pitchFamily="49" charset="-122"/>
                  </a:rPr>
                  <a:t>15</a:t>
                </a:r>
                <a:r>
                  <a:rPr lang="zh-CN" altLang="zh-CN" sz="2000" b="1" dirty="0">
                    <a:latin typeface="楷体" panose="02010609060101010101" pitchFamily="49" charset="-122"/>
                    <a:ea typeface="楷体" panose="02010609060101010101" pitchFamily="49" charset="-122"/>
                  </a:rPr>
                  <a:t>根，数据线</a:t>
                </a:r>
                <a:r>
                  <a:rPr lang="en-US" altLang="zh-CN" sz="2000" b="1" dirty="0">
                    <a:latin typeface="楷体" panose="02010609060101010101" pitchFamily="49" charset="-122"/>
                    <a:ea typeface="楷体" panose="02010609060101010101" pitchFamily="49" charset="-122"/>
                  </a:rPr>
                  <a:t>8</a:t>
                </a:r>
                <a:r>
                  <a:rPr lang="zh-CN" altLang="zh-CN" sz="2000" b="1" dirty="0">
                    <a:latin typeface="楷体" panose="02010609060101010101" pitchFamily="49" charset="-122"/>
                    <a:ea typeface="楷体" panose="02010609060101010101" pitchFamily="49" charset="-122"/>
                  </a:rPr>
                  <a:t>根。因此，主存的存储容量为</a:t>
                </a:r>
                <a14:m>
                  <m:oMath xmlns:m="http://schemas.openxmlformats.org/officeDocument/2006/math">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𝟐</m:t>
                        </m:r>
                      </m:e>
                      <m:sup>
                        <m:r>
                          <a:rPr lang="en-US" altLang="zh-CN" sz="2000" b="1" i="1">
                            <a:latin typeface="Cambria Math" panose="02040503050406030204" pitchFamily="18" charset="0"/>
                          </a:rPr>
                          <m:t>𝟏𝟓</m:t>
                        </m:r>
                      </m:sup>
                    </m:sSup>
                    <m:r>
                      <a:rPr lang="en-US" altLang="zh-CN" sz="2000" b="1" i="1">
                        <a:latin typeface="Cambria Math" panose="02040503050406030204" pitchFamily="18" charset="0"/>
                      </a:rPr>
                      <m:t>×</m:t>
                    </m:r>
                    <m:r>
                      <a:rPr lang="en-US" altLang="zh-CN" sz="2000" b="1" i="1">
                        <a:latin typeface="Cambria Math" panose="02040503050406030204" pitchFamily="18" charset="0"/>
                      </a:rPr>
                      <m:t>𝟖</m:t>
                    </m:r>
                    <m:r>
                      <a:rPr lang="en-US" altLang="zh-CN" sz="2000" b="1" i="1">
                        <a:latin typeface="Cambria Math" panose="02040503050406030204" pitchFamily="18" charset="0"/>
                      </a:rPr>
                      <m:t>×</m:t>
                    </m:r>
                    <m:r>
                      <a:rPr lang="en-US" altLang="zh-CN" sz="2000" b="1" i="1">
                        <a:latin typeface="Cambria Math" panose="02040503050406030204" pitchFamily="18" charset="0"/>
                      </a:rPr>
                      <m:t>𝟐</m:t>
                    </m:r>
                    <m:r>
                      <a:rPr lang="en-US" altLang="zh-CN" sz="2000" b="1" i="1">
                        <a:latin typeface="Cambria Math" panose="02040503050406030204" pitchFamily="18" charset="0"/>
                      </a:rPr>
                      <m:t>=</m:t>
                    </m:r>
                  </m:oMath>
                </a14:m>
                <a:r>
                  <a:rPr lang="en-US" altLang="zh-CN" sz="2000" b="1" dirty="0">
                    <a:latin typeface="楷体" panose="02010609060101010101" pitchFamily="49" charset="-122"/>
                    <a:ea typeface="楷体" panose="02010609060101010101" pitchFamily="49" charset="-122"/>
                  </a:rPr>
                  <a:t>64KB=2</a:t>
                </a:r>
                <a:r>
                  <a:rPr lang="en-US" altLang="zh-CN" sz="2000" b="1" baseline="30000" dirty="0">
                    <a:latin typeface="楷体" panose="02010609060101010101" pitchFamily="49" charset="-122"/>
                    <a:ea typeface="楷体" panose="02010609060101010101" pitchFamily="49" charset="-122"/>
                  </a:rPr>
                  <a:t>16</a:t>
                </a:r>
                <a:r>
                  <a:rPr lang="en-US" altLang="zh-CN" sz="2000" b="1" dirty="0">
                    <a:latin typeface="楷体" panose="02010609060101010101" pitchFamily="49" charset="-122"/>
                    <a:ea typeface="楷体" panose="02010609060101010101" pitchFamily="49" charset="-122"/>
                  </a:rPr>
                  <a:t>B</a:t>
                </a:r>
                <a:r>
                  <a:rPr lang="zh-CN" altLang="zh-CN" sz="2000" b="1" dirty="0">
                    <a:latin typeface="楷体" panose="02010609060101010101" pitchFamily="49" charset="-122"/>
                    <a:ea typeface="楷体" panose="02010609060101010101" pitchFamily="49" charset="-122"/>
                  </a:rPr>
                  <a:t>。</a:t>
                </a:r>
              </a:p>
              <a:p>
                <a:pPr marL="457200" lvl="1" indent="0">
                  <a:lnSpc>
                    <a:spcPct val="150000"/>
                  </a:lnSpc>
                  <a:buNone/>
                </a:pPr>
                <a:r>
                  <a:rPr lang="zh-CN" altLang="zh-CN" sz="2000" b="1" dirty="0">
                    <a:latin typeface="楷体" panose="02010609060101010101" pitchFamily="49" charset="-122"/>
                    <a:ea typeface="楷体" panose="02010609060101010101" pitchFamily="49" charset="-122"/>
                  </a:rPr>
                  <a:t>由图可知，主存地址高</a:t>
                </a:r>
                <a:r>
                  <a:rPr lang="en-US" altLang="zh-CN" sz="2000" b="1" dirty="0">
                    <a:latin typeface="楷体" panose="02010609060101010101" pitchFamily="49" charset="-122"/>
                    <a:ea typeface="楷体" panose="02010609060101010101" pitchFamily="49" charset="-122"/>
                  </a:rPr>
                  <a:t>4</a:t>
                </a:r>
                <a:r>
                  <a:rPr lang="zh-CN" altLang="zh-CN" sz="2000" b="1" dirty="0">
                    <a:latin typeface="楷体" panose="02010609060101010101" pitchFamily="49" charset="-122"/>
                    <a:ea typeface="楷体" panose="02010609060101010101" pitchFamily="49" charset="-122"/>
                  </a:rPr>
                  <a:t>位</a:t>
                </a:r>
                <a:r>
                  <a:rPr lang="zh-CN" altLang="en-US" sz="2000" b="1" dirty="0">
                    <a:latin typeface="楷体" panose="02010609060101010101" pitchFamily="49" charset="-122"/>
                    <a:ea typeface="楷体" panose="02010609060101010101" pitchFamily="49" charset="-122"/>
                  </a:rPr>
                  <a:t>（</a:t>
                </a:r>
                <a14:m>
                  <m:oMath xmlns:m="http://schemas.openxmlformats.org/officeDocument/2006/math">
                    <m:sSub>
                      <m:sSubPr>
                        <m:ctrlPr>
                          <a:rPr lang="zh-CN" altLang="zh-CN" sz="2000" b="1" i="1">
                            <a:solidFill>
                              <a:srgbClr val="080808"/>
                            </a:solidFill>
                            <a:latin typeface="Cambria Math" panose="02040503050406030204" pitchFamily="18" charset="0"/>
                          </a:rPr>
                        </m:ctrlPr>
                      </m:sSubPr>
                      <m:e>
                        <m:r>
                          <a:rPr lang="en-US" altLang="zh-CN" sz="2000" b="1" i="1">
                            <a:solidFill>
                              <a:srgbClr val="080808"/>
                            </a:solidFill>
                            <a:latin typeface="Cambria Math" panose="02040503050406030204" pitchFamily="18" charset="0"/>
                          </a:rPr>
                          <m:t>𝑨</m:t>
                        </m:r>
                      </m:e>
                      <m:sub>
                        <m:r>
                          <a:rPr lang="en-US" altLang="zh-CN" sz="2000" b="1" i="1">
                            <a:solidFill>
                              <a:srgbClr val="080808"/>
                            </a:solidFill>
                            <a:latin typeface="Cambria Math" panose="02040503050406030204" pitchFamily="18" charset="0"/>
                          </a:rPr>
                          <m:t>𝟏𝟗</m:t>
                        </m:r>
                      </m:sub>
                    </m:sSub>
                    <m:sSub>
                      <m:sSubPr>
                        <m:ctrlPr>
                          <a:rPr lang="zh-CN" altLang="zh-CN" sz="2000" b="1" i="1">
                            <a:solidFill>
                              <a:srgbClr val="080808"/>
                            </a:solidFill>
                            <a:latin typeface="Cambria Math" panose="02040503050406030204" pitchFamily="18" charset="0"/>
                          </a:rPr>
                        </m:ctrlPr>
                      </m:sSubPr>
                      <m:e>
                        <m:r>
                          <a:rPr lang="en-US" altLang="zh-CN" sz="2000" b="1" i="1">
                            <a:solidFill>
                              <a:srgbClr val="080808"/>
                            </a:solidFill>
                            <a:latin typeface="Cambria Math" panose="02040503050406030204" pitchFamily="18" charset="0"/>
                          </a:rPr>
                          <m:t>𝑨</m:t>
                        </m:r>
                      </m:e>
                      <m:sub>
                        <m:r>
                          <a:rPr lang="en-US" altLang="zh-CN" sz="2000" b="1" i="1">
                            <a:solidFill>
                              <a:srgbClr val="080808"/>
                            </a:solidFill>
                            <a:latin typeface="Cambria Math" panose="02040503050406030204" pitchFamily="18" charset="0"/>
                          </a:rPr>
                          <m:t>𝟏𝟖</m:t>
                        </m:r>
                      </m:sub>
                    </m:sSub>
                    <m:sSub>
                      <m:sSubPr>
                        <m:ctrlPr>
                          <a:rPr lang="zh-CN" altLang="zh-CN" sz="2000" b="1" i="1">
                            <a:solidFill>
                              <a:srgbClr val="080808"/>
                            </a:solidFill>
                            <a:latin typeface="Cambria Math" panose="02040503050406030204" pitchFamily="18" charset="0"/>
                          </a:rPr>
                        </m:ctrlPr>
                      </m:sSubPr>
                      <m:e>
                        <m:r>
                          <a:rPr lang="en-US" altLang="zh-CN" sz="2000" b="1" i="1">
                            <a:solidFill>
                              <a:srgbClr val="080808"/>
                            </a:solidFill>
                            <a:latin typeface="Cambria Math" panose="02040503050406030204" pitchFamily="18" charset="0"/>
                          </a:rPr>
                          <m:t>𝑨</m:t>
                        </m:r>
                      </m:e>
                      <m:sub>
                        <m:r>
                          <a:rPr lang="en-US" altLang="zh-CN" sz="2000" b="1" i="1">
                            <a:solidFill>
                              <a:srgbClr val="080808"/>
                            </a:solidFill>
                            <a:latin typeface="Cambria Math" panose="02040503050406030204" pitchFamily="18" charset="0"/>
                          </a:rPr>
                          <m:t>𝟏𝟕</m:t>
                        </m:r>
                      </m:sub>
                    </m:sSub>
                    <m:sSub>
                      <m:sSubPr>
                        <m:ctrlPr>
                          <a:rPr lang="zh-CN" altLang="zh-CN" sz="2000" b="1" i="1">
                            <a:solidFill>
                              <a:srgbClr val="080808"/>
                            </a:solidFill>
                            <a:latin typeface="Cambria Math" panose="02040503050406030204" pitchFamily="18" charset="0"/>
                          </a:rPr>
                        </m:ctrlPr>
                      </m:sSubPr>
                      <m:e>
                        <m:r>
                          <a:rPr lang="en-US" altLang="zh-CN" sz="2000" b="1" i="1">
                            <a:solidFill>
                              <a:srgbClr val="080808"/>
                            </a:solidFill>
                            <a:latin typeface="Cambria Math" panose="02040503050406030204" pitchFamily="18" charset="0"/>
                          </a:rPr>
                          <m:t>𝑨</m:t>
                        </m:r>
                      </m:e>
                      <m:sub>
                        <m:r>
                          <a:rPr lang="en-US" altLang="zh-CN" sz="2000" b="1" i="1">
                            <a:solidFill>
                              <a:srgbClr val="080808"/>
                            </a:solidFill>
                            <a:latin typeface="Cambria Math" panose="02040503050406030204" pitchFamily="18" charset="0"/>
                          </a:rPr>
                          <m:t>𝟏𝟔</m:t>
                        </m:r>
                      </m:sub>
                    </m:sSub>
                  </m:oMath>
                </a14:m>
                <a:r>
                  <a:rPr lang="zh-CN" altLang="en-US" sz="2000" b="1" dirty="0">
                    <a:latin typeface="楷体" panose="02010609060101010101" pitchFamily="49" charset="-122"/>
                    <a:ea typeface="楷体" panose="02010609060101010101" pitchFamily="49" charset="-122"/>
                  </a:rPr>
                  <a:t>）</a:t>
                </a:r>
                <a:r>
                  <a:rPr lang="zh-CN" altLang="zh-CN" sz="2000" b="1" dirty="0">
                    <a:latin typeface="楷体" panose="02010609060101010101" pitchFamily="49" charset="-122"/>
                    <a:ea typeface="楷体" panose="02010609060101010101" pitchFamily="49" charset="-122"/>
                  </a:rPr>
                  <a:t>和译码器</a:t>
                </a:r>
                <a:r>
                  <a:rPr lang="en-US" altLang="zh-CN" sz="2000" b="1" dirty="0">
                    <a:latin typeface="楷体" panose="02010609060101010101" pitchFamily="49" charset="-122"/>
                    <a:ea typeface="楷体" panose="02010609060101010101" pitchFamily="49" charset="-122"/>
                  </a:rPr>
                  <a:t>74138</a:t>
                </a:r>
                <a:r>
                  <a:rPr lang="zh-CN" altLang="zh-CN" sz="2000" b="1" dirty="0">
                    <a:latin typeface="楷体" panose="02010609060101010101" pitchFamily="49" charset="-122"/>
                    <a:ea typeface="楷体" panose="02010609060101010101" pitchFamily="49" charset="-122"/>
                  </a:rPr>
                  <a:t>连接，当</a:t>
                </a:r>
                <a14:m>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𝑨</m:t>
                        </m:r>
                      </m:e>
                      <m:sub>
                        <m:r>
                          <a:rPr lang="en-US" altLang="zh-CN" sz="2000" b="1" i="1">
                            <a:latin typeface="Cambria Math" panose="02040503050406030204" pitchFamily="18" charset="0"/>
                          </a:rPr>
                          <m:t>𝟏𝟗</m:t>
                        </m:r>
                      </m:sub>
                    </m:s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𝑨</m:t>
                        </m:r>
                      </m:e>
                      <m:sub>
                        <m:r>
                          <a:rPr lang="en-US" altLang="zh-CN" sz="2000" b="1" i="1">
                            <a:latin typeface="Cambria Math" panose="02040503050406030204" pitchFamily="18" charset="0"/>
                          </a:rPr>
                          <m:t>𝟏𝟖</m:t>
                        </m:r>
                      </m:sub>
                    </m:s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𝑨</m:t>
                        </m:r>
                      </m:e>
                      <m:sub>
                        <m:r>
                          <a:rPr lang="en-US" altLang="zh-CN" sz="2000" b="1" i="1">
                            <a:latin typeface="Cambria Math" panose="02040503050406030204" pitchFamily="18" charset="0"/>
                          </a:rPr>
                          <m:t>𝟏𝟕</m:t>
                        </m:r>
                      </m:sub>
                    </m:s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𝑨</m:t>
                        </m:r>
                      </m:e>
                      <m:sub>
                        <m:r>
                          <a:rPr lang="en-US" altLang="zh-CN" sz="2000" b="1" i="1">
                            <a:latin typeface="Cambria Math" panose="02040503050406030204" pitchFamily="18" charset="0"/>
                          </a:rPr>
                          <m:t>𝟏𝟔</m:t>
                        </m:r>
                      </m:sub>
                    </m:sSub>
                    <m:r>
                      <a:rPr lang="en-US" altLang="zh-CN" sz="2000" b="1" i="1">
                        <a:latin typeface="Cambria Math" panose="02040503050406030204" pitchFamily="18" charset="0"/>
                      </a:rPr>
                      <m:t>=</m:t>
                    </m:r>
                    <m:r>
                      <a:rPr lang="en-US" altLang="zh-CN" sz="2000" b="1" i="1">
                        <a:latin typeface="Cambria Math" panose="02040503050406030204" pitchFamily="18" charset="0"/>
                      </a:rPr>
                      <m:t>𝟏𝟎𝟎𝟎</m:t>
                    </m:r>
                  </m:oMath>
                </a14:m>
                <a:r>
                  <a:rPr lang="zh-CN" altLang="zh-CN" sz="2000" b="1" dirty="0">
                    <a:latin typeface="楷体" panose="02010609060101010101" pitchFamily="49" charset="-122"/>
                    <a:ea typeface="楷体" panose="02010609060101010101" pitchFamily="49" charset="-122"/>
                  </a:rPr>
                  <a:t>，输出</a:t>
                </a:r>
                <a14:m>
                  <m:oMath xmlns:m="http://schemas.openxmlformats.org/officeDocument/2006/math">
                    <m:bar>
                      <m:barPr>
                        <m:pos m:val="top"/>
                        <m:ctrlPr>
                          <a:rPr lang="zh-CN" altLang="zh-CN" sz="2000" b="1" i="1">
                            <a:latin typeface="Cambria Math" panose="02040503050406030204" pitchFamily="18" charset="0"/>
                          </a:rPr>
                        </m:ctrlPr>
                      </m:bar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𝒀</m:t>
                            </m:r>
                          </m:e>
                          <m:sub>
                            <m:r>
                              <a:rPr lang="en-US" altLang="zh-CN" sz="2000" b="1" i="1">
                                <a:latin typeface="Cambria Math" panose="02040503050406030204" pitchFamily="18" charset="0"/>
                              </a:rPr>
                              <m:t>𝟎</m:t>
                            </m:r>
                          </m:sub>
                        </m:sSub>
                      </m:e>
                    </m:bar>
                  </m:oMath>
                </a14:m>
                <a:r>
                  <a:rPr lang="zh-CN" altLang="zh-CN" sz="2000" b="1" dirty="0">
                    <a:latin typeface="楷体" panose="02010609060101010101" pitchFamily="49" charset="-122"/>
                    <a:ea typeface="楷体" panose="02010609060101010101" pitchFamily="49" charset="-122"/>
                  </a:rPr>
                  <a:t>作为片选有效信号。主存地址</a:t>
                </a:r>
                <a14:m>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𝑨</m:t>
                        </m:r>
                      </m:e>
                      <m:sub>
                        <m:r>
                          <a:rPr lang="en-US" altLang="zh-CN" sz="2000" b="1" i="1">
                            <a:latin typeface="Cambria Math" panose="02040503050406030204" pitchFamily="18" charset="0"/>
                          </a:rPr>
                          <m:t>𝟏𝟓</m:t>
                        </m:r>
                      </m:sub>
                    </m:sSub>
                    <m:r>
                      <a:rPr lang="en-US" altLang="zh-CN" sz="2000" b="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𝑨</m:t>
                        </m:r>
                      </m:e>
                      <m:sub>
                        <m:r>
                          <a:rPr lang="en-US" altLang="zh-CN" sz="2000" b="1" i="1">
                            <a:latin typeface="Cambria Math" panose="02040503050406030204" pitchFamily="18" charset="0"/>
                          </a:rPr>
                          <m:t>𝟏</m:t>
                        </m:r>
                      </m:sub>
                    </m:sSub>
                  </m:oMath>
                </a14:m>
                <a:r>
                  <a:rPr lang="zh-CN" altLang="zh-CN" sz="2000" b="1" dirty="0">
                    <a:latin typeface="楷体" panose="02010609060101010101" pitchFamily="49" charset="-122"/>
                    <a:ea typeface="楷体" panose="02010609060101010101" pitchFamily="49" charset="-122"/>
                  </a:rPr>
                  <a:t>和</a:t>
                </a:r>
                <a:r>
                  <a:rPr lang="en-US" altLang="zh-CN" sz="2000" b="1" dirty="0">
                    <a:latin typeface="楷体" panose="02010609060101010101" pitchFamily="49" charset="-122"/>
                    <a:ea typeface="楷体" panose="02010609060101010101" pitchFamily="49" charset="-122"/>
                  </a:rPr>
                  <a:t>RAM</a:t>
                </a:r>
                <a:r>
                  <a:rPr lang="zh-CN" altLang="zh-CN" sz="2000" b="1" dirty="0">
                    <a:latin typeface="楷体" panose="02010609060101010101" pitchFamily="49" charset="-122"/>
                    <a:ea typeface="楷体" panose="02010609060101010101" pitchFamily="49" charset="-122"/>
                  </a:rPr>
                  <a:t>芯片连接，</a:t>
                </a:r>
                <a14:m>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𝑨</m:t>
                        </m:r>
                      </m:e>
                      <m:sub>
                        <m:r>
                          <a:rPr lang="en-US" altLang="zh-CN" sz="2000" b="1" i="1">
                            <a:latin typeface="Cambria Math" panose="02040503050406030204" pitchFamily="18" charset="0"/>
                          </a:rPr>
                          <m:t>𝟎</m:t>
                        </m:r>
                      </m:sub>
                    </m:sSub>
                  </m:oMath>
                </a14:m>
                <a:r>
                  <a:rPr lang="zh-CN" altLang="zh-CN" sz="2000" b="1" dirty="0">
                    <a:latin typeface="楷体" panose="02010609060101010101" pitchFamily="49" charset="-122"/>
                    <a:ea typeface="楷体" panose="02010609060101010101" pitchFamily="49" charset="-122"/>
                  </a:rPr>
                  <a:t>参与奇偶字节选择。所以，主存的地址范围为</a:t>
                </a:r>
                <a14:m>
                  <m:oMath xmlns:m="http://schemas.openxmlformats.org/officeDocument/2006/math">
                    <m:r>
                      <a:rPr lang="en-US" altLang="zh-CN" sz="2000" b="1" i="1">
                        <a:latin typeface="Cambria Math" panose="02040503050406030204" pitchFamily="18" charset="0"/>
                      </a:rPr>
                      <m:t>𝟖𝟎𝟎𝟎𝟎𝐇</m:t>
                    </m:r>
                    <m:r>
                      <a:rPr lang="en-US" altLang="zh-CN" sz="2000" b="1">
                        <a:latin typeface="Cambria Math" panose="02040503050406030204" pitchFamily="18" charset="0"/>
                      </a:rPr>
                      <m:t>~</m:t>
                    </m:r>
                    <m:r>
                      <a:rPr lang="en-US" altLang="zh-CN" sz="2000" b="1" i="1">
                        <a:latin typeface="Cambria Math" panose="02040503050406030204" pitchFamily="18" charset="0"/>
                      </a:rPr>
                      <m:t>𝟖𝐅𝐅𝐅𝐅𝐇</m:t>
                    </m:r>
                  </m:oMath>
                </a14:m>
                <a:r>
                  <a:rPr lang="zh-CN" altLang="zh-CN" sz="2000" b="1" dirty="0">
                    <a:latin typeface="楷体" panose="02010609060101010101" pitchFamily="49" charset="-122"/>
                    <a:ea typeface="楷体" panose="02010609060101010101" pitchFamily="49" charset="-122"/>
                  </a:rPr>
                  <a:t>。</a:t>
                </a:r>
              </a:p>
              <a:p>
                <a:pPr eaLnBrk="1" hangingPunct="1">
                  <a:lnSpc>
                    <a:spcPct val="125000"/>
                  </a:lnSpc>
                  <a:spcBef>
                    <a:spcPts val="600"/>
                  </a:spcBef>
                </a:pPr>
                <a:endParaRPr lang="zh-CN" altLang="zh-CN" sz="1600" b="1" dirty="0">
                  <a:latin typeface="楷体" panose="02010609060101010101" pitchFamily="49" charset="-122"/>
                  <a:ea typeface="楷体" panose="02010609060101010101" pitchFamily="49" charset="-122"/>
                </a:endParaRPr>
              </a:p>
              <a:p>
                <a:pPr eaLnBrk="1" hangingPunct="1">
                  <a:lnSpc>
                    <a:spcPct val="125000"/>
                  </a:lnSpc>
                  <a:spcBef>
                    <a:spcPts val="600"/>
                  </a:spcBef>
                </a:pPr>
                <a:endParaRPr lang="zh-CN" altLang="en-US" sz="1600" b="1" dirty="0">
                  <a:latin typeface="楷体" pitchFamily="49" charset="-122"/>
                  <a:ea typeface="楷体" pitchFamily="49" charset="-122"/>
                </a:endParaRPr>
              </a:p>
            </p:txBody>
          </p:sp>
        </mc:Choice>
        <mc:Fallback xmlns="">
          <p:sp>
            <p:nvSpPr>
              <p:cNvPr id="30724" name="Rectangle 3"/>
              <p:cNvSpPr>
                <a:spLocks noGrp="1" noRot="1" noChangeAspect="1" noMove="1" noResize="1" noEditPoints="1" noAdjustHandles="1" noChangeArrowheads="1" noChangeShapeType="1" noTextEdit="1"/>
              </p:cNvSpPr>
              <p:nvPr>
                <p:ph type="body" idx="1"/>
              </p:nvPr>
            </p:nvSpPr>
            <p:spPr>
              <a:xfrm>
                <a:off x="107504" y="0"/>
                <a:ext cx="8820472" cy="2160240"/>
              </a:xfrm>
              <a:blipFill rotWithShape="1">
                <a:blip r:embed="rId2"/>
                <a:stretch>
                  <a:fillRect l="-760" r="-1797" b="-38983"/>
                </a:stretch>
              </a:blipFill>
            </p:spPr>
            <p:txBody>
              <a:bodyPr/>
              <a:lstStyle/>
              <a:p>
                <a:r>
                  <a:rPr lang="zh-CN" altLang="en-US">
                    <a:noFill/>
                  </a:rPr>
                  <a:t> </a:t>
                </a:r>
              </a:p>
            </p:txBody>
          </p:sp>
        </mc:Fallback>
      </mc:AlternateContent>
      <p:pic>
        <p:nvPicPr>
          <p:cNvPr id="98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458988"/>
            <a:ext cx="5040560" cy="408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657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𝟖𝟎𝟎𝟎𝟎𝐇</a:t>
            </a:r>
            <a:r>
              <a:rPr lang="en-US" altLang="zh-CN" dirty="0"/>
              <a:t>~</a:t>
            </a:r>
            <a:r>
              <a:rPr lang="zh-CN" altLang="en-US" dirty="0"/>
              <a:t>𝟖𝐅𝐅𝐅𝐅𝐇</a:t>
            </a:r>
            <a:endParaRPr lang="en-US" altLang="zh-CN" dirty="0"/>
          </a:p>
          <a:p>
            <a:pPr marL="0" lvl="0" indent="0" eaLnBrk="1" hangingPunct="1">
              <a:buClr>
                <a:srgbClr val="3333CC"/>
              </a:buClr>
              <a:buSzPct val="60000"/>
              <a:buNone/>
            </a:pPr>
            <a:r>
              <a:rPr lang="en-US" altLang="zh-CN" dirty="0">
                <a:solidFill>
                  <a:srgbClr val="FF0000"/>
                </a:solidFill>
                <a:latin typeface="Tahoma"/>
                <a:cs typeface="+mn-cs"/>
              </a:rPr>
              <a:t>A19~</a:t>
            </a:r>
            <a:r>
              <a:rPr lang="en-US" altLang="zh-CN" b="1" dirty="0">
                <a:solidFill>
                  <a:srgbClr val="FF0000"/>
                </a:solidFill>
                <a:latin typeface="Tahoma"/>
                <a:cs typeface="+mn-cs"/>
              </a:rPr>
              <a:t>A16</a:t>
            </a:r>
            <a:r>
              <a:rPr lang="en-US" altLang="zh-CN" dirty="0">
                <a:solidFill>
                  <a:srgbClr val="000000"/>
                </a:solidFill>
                <a:latin typeface="Tahoma"/>
                <a:cs typeface="+mn-cs"/>
              </a:rPr>
              <a:t>    A15~A12    A11~      A1  </a:t>
            </a:r>
            <a:r>
              <a:rPr lang="en-US" altLang="zh-CN" b="1" dirty="0">
                <a:solidFill>
                  <a:srgbClr val="FF0000"/>
                </a:solidFill>
                <a:latin typeface="Tahoma"/>
                <a:cs typeface="+mn-cs"/>
              </a:rPr>
              <a:t>A0</a:t>
            </a:r>
          </a:p>
          <a:p>
            <a:pPr marL="0" lvl="0" indent="0" eaLnBrk="1" hangingPunct="1">
              <a:buClr>
                <a:srgbClr val="3333CC"/>
              </a:buClr>
              <a:buSzPct val="60000"/>
              <a:buNone/>
            </a:pPr>
            <a:r>
              <a:rPr lang="en-US" altLang="zh-CN" b="1" dirty="0">
                <a:solidFill>
                  <a:srgbClr val="FF0000"/>
                </a:solidFill>
                <a:latin typeface="Tahoma"/>
                <a:cs typeface="+mn-cs"/>
              </a:rPr>
              <a:t>1 0 0 0</a:t>
            </a:r>
            <a:r>
              <a:rPr lang="en-US" altLang="zh-CN" dirty="0">
                <a:solidFill>
                  <a:srgbClr val="FF0000"/>
                </a:solidFill>
                <a:latin typeface="Tahoma"/>
                <a:cs typeface="+mn-cs"/>
              </a:rPr>
              <a:t>       </a:t>
            </a:r>
            <a:r>
              <a:rPr lang="en-US" altLang="zh-CN" dirty="0">
                <a:solidFill>
                  <a:srgbClr val="000000"/>
                </a:solidFill>
                <a:latin typeface="Tahoma"/>
                <a:cs typeface="+mn-cs"/>
              </a:rPr>
              <a:t>0 0 0 0       </a:t>
            </a:r>
            <a:r>
              <a:rPr lang="en-US" altLang="zh-CN" dirty="0">
                <a:solidFill>
                  <a:srgbClr val="000000"/>
                </a:solidFill>
                <a:latin typeface="Arial"/>
                <a:cs typeface="+mn-cs"/>
              </a:rPr>
              <a:t>…</a:t>
            </a:r>
            <a:r>
              <a:rPr lang="en-US" altLang="zh-CN" dirty="0">
                <a:solidFill>
                  <a:srgbClr val="000000"/>
                </a:solidFill>
                <a:latin typeface="Tahoma"/>
                <a:cs typeface="+mn-cs"/>
              </a:rPr>
              <a:t>     </a:t>
            </a:r>
            <a:r>
              <a:rPr lang="en-US" altLang="zh-CN" dirty="0">
                <a:solidFill>
                  <a:srgbClr val="000000"/>
                </a:solidFill>
                <a:latin typeface="Arial"/>
                <a:cs typeface="+mn-cs"/>
              </a:rPr>
              <a:t>……</a:t>
            </a:r>
            <a:r>
              <a:rPr lang="en-US" altLang="zh-CN" dirty="0">
                <a:solidFill>
                  <a:srgbClr val="000000"/>
                </a:solidFill>
                <a:latin typeface="Tahoma"/>
                <a:cs typeface="+mn-cs"/>
              </a:rPr>
              <a:t>0    </a:t>
            </a:r>
            <a:r>
              <a:rPr lang="en-US" altLang="zh-CN" b="1" dirty="0">
                <a:solidFill>
                  <a:srgbClr val="FF0000"/>
                </a:solidFill>
                <a:latin typeface="Tahoma"/>
                <a:cs typeface="+mn-cs"/>
              </a:rPr>
              <a:t>0</a:t>
            </a:r>
          </a:p>
          <a:p>
            <a:pPr marL="0" lvl="0" indent="0" eaLnBrk="1" hangingPunct="1">
              <a:buClr>
                <a:srgbClr val="3333CC"/>
              </a:buClr>
              <a:buSzPct val="60000"/>
              <a:buNone/>
            </a:pPr>
            <a:endParaRPr lang="en-US" altLang="zh-CN" b="1" dirty="0">
              <a:solidFill>
                <a:srgbClr val="FF0000"/>
              </a:solidFill>
              <a:latin typeface="Tahoma"/>
              <a:cs typeface="+mn-cs"/>
            </a:endParaRPr>
          </a:p>
          <a:p>
            <a:pPr marL="0" lvl="0" indent="0" eaLnBrk="1" hangingPunct="1">
              <a:buClr>
                <a:srgbClr val="3333CC"/>
              </a:buClr>
              <a:buSzPct val="60000"/>
              <a:buNone/>
            </a:pPr>
            <a:r>
              <a:rPr lang="en-US" altLang="zh-CN" b="1" dirty="0">
                <a:solidFill>
                  <a:srgbClr val="FF0000"/>
                </a:solidFill>
                <a:latin typeface="Tahoma"/>
                <a:cs typeface="+mn-cs"/>
              </a:rPr>
              <a:t>1 0 0</a:t>
            </a:r>
            <a:r>
              <a:rPr lang="en-US" altLang="zh-CN" dirty="0">
                <a:solidFill>
                  <a:srgbClr val="FF0000"/>
                </a:solidFill>
                <a:latin typeface="Tahoma"/>
                <a:cs typeface="+mn-cs"/>
              </a:rPr>
              <a:t> </a:t>
            </a:r>
            <a:r>
              <a:rPr lang="en-US" altLang="zh-CN" b="1" dirty="0">
                <a:solidFill>
                  <a:srgbClr val="FF0000"/>
                </a:solidFill>
                <a:latin typeface="Tahoma"/>
                <a:cs typeface="+mn-cs"/>
              </a:rPr>
              <a:t>0</a:t>
            </a:r>
            <a:r>
              <a:rPr lang="en-US" altLang="zh-CN" dirty="0">
                <a:solidFill>
                  <a:srgbClr val="FF0000"/>
                </a:solidFill>
                <a:latin typeface="Tahoma"/>
                <a:cs typeface="+mn-cs"/>
              </a:rPr>
              <a:t>       </a:t>
            </a:r>
            <a:r>
              <a:rPr lang="en-US" altLang="zh-CN" dirty="0">
                <a:solidFill>
                  <a:srgbClr val="000000"/>
                </a:solidFill>
                <a:latin typeface="Tahoma"/>
                <a:cs typeface="+mn-cs"/>
              </a:rPr>
              <a:t>1 1 1 1       </a:t>
            </a:r>
            <a:r>
              <a:rPr lang="en-US" altLang="zh-CN" dirty="0">
                <a:solidFill>
                  <a:srgbClr val="000000"/>
                </a:solidFill>
                <a:latin typeface="Arial"/>
                <a:cs typeface="+mn-cs"/>
              </a:rPr>
              <a:t>…</a:t>
            </a:r>
            <a:r>
              <a:rPr lang="en-US" altLang="zh-CN" dirty="0">
                <a:solidFill>
                  <a:srgbClr val="000000"/>
                </a:solidFill>
                <a:latin typeface="Tahoma"/>
                <a:cs typeface="+mn-cs"/>
              </a:rPr>
              <a:t>     </a:t>
            </a:r>
            <a:r>
              <a:rPr lang="en-US" altLang="zh-CN" dirty="0">
                <a:solidFill>
                  <a:srgbClr val="000000"/>
                </a:solidFill>
                <a:latin typeface="Arial"/>
                <a:cs typeface="+mn-cs"/>
              </a:rPr>
              <a:t>……</a:t>
            </a:r>
            <a:r>
              <a:rPr lang="en-US" altLang="zh-CN" dirty="0">
                <a:solidFill>
                  <a:srgbClr val="000000"/>
                </a:solidFill>
                <a:latin typeface="Tahoma"/>
                <a:cs typeface="+mn-cs"/>
              </a:rPr>
              <a:t>1    </a:t>
            </a:r>
            <a:r>
              <a:rPr lang="en-US" altLang="zh-CN" b="1" dirty="0">
                <a:solidFill>
                  <a:srgbClr val="FF0000"/>
                </a:solidFill>
                <a:latin typeface="Tahoma"/>
                <a:cs typeface="+mn-cs"/>
              </a:rPr>
              <a:t>1</a:t>
            </a:r>
          </a:p>
          <a:p>
            <a:pPr marL="0" indent="0">
              <a:buNone/>
            </a:pPr>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36</a:t>
            </a:fld>
            <a:endParaRPr lang="en-US" altLang="zh-CN" sz="1200"/>
          </a:p>
        </p:txBody>
      </p:sp>
    </p:spTree>
    <p:extLst>
      <p:ext uri="{BB962C8B-B14F-4D97-AF65-F5344CB8AC3E}">
        <p14:creationId xmlns:p14="http://schemas.microsoft.com/office/powerpoint/2010/main" val="816719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F71D0287-E882-44A5-96FE-2C66F7EE0D94}" type="slidenum">
              <a:rPr lang="en-US" altLang="zh-CN" sz="1200" smtClean="0">
                <a:latin typeface="楷体_GB2312" pitchFamily="49" charset="-122"/>
                <a:ea typeface="楷体_GB2312" pitchFamily="49" charset="-122"/>
              </a:rPr>
              <a:pPr eaLnBrk="1" hangingPunct="1">
                <a:spcBef>
                  <a:spcPct val="0"/>
                </a:spcBef>
                <a:buClrTx/>
                <a:buFontTx/>
                <a:buNone/>
              </a:pPr>
              <a:t>37</a:t>
            </a:fld>
            <a:endParaRPr lang="en-US" altLang="zh-CN" sz="1200">
              <a:latin typeface="楷体_GB2312" pitchFamily="49" charset="-122"/>
              <a:ea typeface="楷体_GB2312" pitchFamily="49" charset="-122"/>
            </a:endParaRPr>
          </a:p>
        </p:txBody>
      </p:sp>
      <p:sp>
        <p:nvSpPr>
          <p:cNvPr id="30723" name="Rectangle 2"/>
          <p:cNvSpPr>
            <a:spLocks noGrp="1" noChangeArrowheads="1"/>
          </p:cNvSpPr>
          <p:nvPr>
            <p:ph type="title"/>
          </p:nvPr>
        </p:nvSpPr>
        <p:spPr/>
        <p:txBody>
          <a:bodyPr/>
          <a:lstStyle/>
          <a:p>
            <a:pPr eaLnBrk="1" hangingPunct="1"/>
            <a:r>
              <a:rPr lang="zh-CN" altLang="en-US" sz="3200"/>
              <a:t>第四章 存储器</a:t>
            </a:r>
          </a:p>
        </p:txBody>
      </p:sp>
      <p:sp>
        <p:nvSpPr>
          <p:cNvPr id="30724" name="Rectangle 3"/>
          <p:cNvSpPr>
            <a:spLocks noGrp="1" noChangeArrowheads="1"/>
          </p:cNvSpPr>
          <p:nvPr>
            <p:ph type="body" idx="1"/>
          </p:nvPr>
        </p:nvSpPr>
        <p:spPr/>
        <p:txBody>
          <a:bodyPr/>
          <a:lstStyle/>
          <a:p>
            <a:pPr eaLnBrk="1" hangingPunct="1">
              <a:lnSpc>
                <a:spcPct val="125000"/>
              </a:lnSpc>
              <a:spcBef>
                <a:spcPts val="600"/>
              </a:spcBef>
            </a:pP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和主存地址映射方式：</a:t>
            </a:r>
            <a:r>
              <a:rPr lang="zh-CN" altLang="en-US" sz="2000" dirty="0">
                <a:latin typeface="Times New Roman" pitchFamily="18" charset="0"/>
                <a:cs typeface="Times New Roman" pitchFamily="18" charset="0"/>
              </a:rPr>
              <a:t> </a:t>
            </a:r>
            <a:endParaRPr lang="zh-CN" altLang="en-US"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直接映射：</a:t>
            </a: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的一种地址映象方式，一个主存块只能映象到</a:t>
            </a: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中的唯一的一个指定块</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全相联映射：</a:t>
            </a: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的一种地址映象方式，每个主存块都可映象到任何</a:t>
            </a: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块</a:t>
            </a: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组相联映射：</a:t>
            </a: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的一种地址映象方式，将存储空间分成若干组，各组之间是直接映象，而组内各块之间则是全相联映象</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写回法：是在</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执行写操作时，信息只写入</a:t>
            </a: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，仅当需要被替换时，才将以被写入过的</a:t>
            </a: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块先送回主存，然后再调入新块</a:t>
            </a:r>
          </a:p>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写直达：利用</a:t>
            </a: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主存存储层次在处理机和主存之间的直接通路，每当处理机写入</a:t>
            </a:r>
            <a:r>
              <a:rPr lang="en-US" altLang="zh-CN" sz="2000" b="1" dirty="0">
                <a:latin typeface="Times New Roman" pitchFamily="18" charset="0"/>
                <a:ea typeface="楷体" pitchFamily="49" charset="-122"/>
                <a:cs typeface="Times New Roman" pitchFamily="18" charset="0"/>
              </a:rPr>
              <a:t>Cache</a:t>
            </a:r>
            <a:r>
              <a:rPr lang="zh-CN" altLang="en-US" sz="2000" b="1" dirty="0">
                <a:latin typeface="Times New Roman" pitchFamily="18" charset="0"/>
                <a:ea typeface="楷体" pitchFamily="49" charset="-122"/>
                <a:cs typeface="Times New Roman" pitchFamily="18" charset="0"/>
              </a:rPr>
              <a:t>的同时，也通过此通路直接写入主存</a:t>
            </a:r>
          </a:p>
          <a:p>
            <a:pPr lvl="1" eaLnBrk="1" hangingPunct="1">
              <a:lnSpc>
                <a:spcPct val="125000"/>
              </a:lnSpc>
              <a:spcBef>
                <a:spcPts val="0"/>
              </a:spcBef>
            </a:pPr>
            <a:endParaRPr lang="zh-CN" altLang="en-US" sz="2000" b="1" dirty="0">
              <a:latin typeface="楷体" pitchFamily="49" charset="-122"/>
              <a:ea typeface="楷体" pitchFamily="49" charset="-122"/>
            </a:endParaRPr>
          </a:p>
        </p:txBody>
      </p:sp>
    </p:spTree>
    <p:extLst>
      <p:ext uri="{BB962C8B-B14F-4D97-AF65-F5344CB8AC3E}">
        <p14:creationId xmlns:p14="http://schemas.microsoft.com/office/powerpoint/2010/main" val="3005244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第五章 输入输出系统</a:t>
            </a:r>
          </a:p>
        </p:txBody>
      </p:sp>
      <p:sp>
        <p:nvSpPr>
          <p:cNvPr id="3" name="内容占位符 2"/>
          <p:cNvSpPr>
            <a:spLocks noGrp="1"/>
          </p:cNvSpPr>
          <p:nvPr>
            <p:ph idx="1"/>
          </p:nvPr>
        </p:nvSpPr>
        <p:spPr/>
        <p:txBody>
          <a:bodyPr/>
          <a:lstStyle/>
          <a:p>
            <a:pPr>
              <a:lnSpc>
                <a:spcPct val="125000"/>
              </a:lnSpc>
              <a:spcBef>
                <a:spcPts val="600"/>
              </a:spcBef>
            </a:pP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接口的功能</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选址功能</a:t>
            </a:r>
            <a:r>
              <a:rPr lang="en-US" altLang="zh-CN" sz="2000" b="1" dirty="0">
                <a:latin typeface="Times New Roman" pitchFamily="18" charset="0"/>
                <a:ea typeface="楷体" pitchFamily="49" charset="-122"/>
                <a:cs typeface="Times New Roman" pitchFamily="18" charset="0"/>
              </a:rPr>
              <a:t>,</a:t>
            </a:r>
            <a:r>
              <a:rPr lang="zh-CN" altLang="en-US" sz="2000" b="1" dirty="0">
                <a:latin typeface="Times New Roman" pitchFamily="18" charset="0"/>
                <a:ea typeface="楷体" pitchFamily="49" charset="-122"/>
                <a:cs typeface="Times New Roman" pitchFamily="18" charset="0"/>
              </a:rPr>
              <a:t>实现设备的选择</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实现数据缓冲达到速度匹配</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实现数据串并格式的转换</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实现电平信号的转换</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执行</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的控制命令</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返回外设的状态</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中断管理功能</a:t>
            </a:r>
          </a:p>
          <a:p>
            <a:endParaRPr lang="zh-CN" altLang="en-US" sz="2000" b="1" dirty="0">
              <a:latin typeface="楷体" pitchFamily="49" charset="-122"/>
              <a:ea typeface="楷体" pitchFamily="49" charset="-122"/>
            </a:endParaRPr>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38</a:t>
            </a:fld>
            <a:endParaRPr lang="en-US" altLang="zh-CN" sz="1200"/>
          </a:p>
        </p:txBody>
      </p:sp>
    </p:spTree>
    <p:extLst>
      <p:ext uri="{BB962C8B-B14F-4D97-AF65-F5344CB8AC3E}">
        <p14:creationId xmlns:p14="http://schemas.microsoft.com/office/powerpoint/2010/main" val="1103193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3571101E-485F-4625-9FE0-424D3765A6A2}" type="slidenum">
              <a:rPr lang="en-US" altLang="zh-CN" sz="1200" smtClean="0">
                <a:latin typeface="楷体_GB2312" pitchFamily="49" charset="-122"/>
                <a:ea typeface="楷体_GB2312" pitchFamily="49" charset="-122"/>
              </a:rPr>
              <a:pPr eaLnBrk="1" hangingPunct="1">
                <a:spcBef>
                  <a:spcPct val="0"/>
                </a:spcBef>
                <a:buClrTx/>
                <a:buFontTx/>
                <a:buNone/>
              </a:pPr>
              <a:t>39</a:t>
            </a:fld>
            <a:endParaRPr lang="en-US" altLang="zh-CN" sz="1200">
              <a:latin typeface="楷体_GB2312" pitchFamily="49" charset="-122"/>
              <a:ea typeface="楷体_GB2312" pitchFamily="49" charset="-122"/>
            </a:endParaRPr>
          </a:p>
        </p:txBody>
      </p:sp>
      <p:sp>
        <p:nvSpPr>
          <p:cNvPr id="33795" name="Rectangle 2"/>
          <p:cNvSpPr>
            <a:spLocks noGrp="1" noChangeArrowheads="1"/>
          </p:cNvSpPr>
          <p:nvPr>
            <p:ph type="title"/>
          </p:nvPr>
        </p:nvSpPr>
        <p:spPr/>
        <p:txBody>
          <a:bodyPr/>
          <a:lstStyle/>
          <a:p>
            <a:pPr eaLnBrk="1" hangingPunct="1"/>
            <a:r>
              <a:rPr lang="zh-CN" altLang="en-US" sz="3200"/>
              <a:t>第五章 输入输出系统</a:t>
            </a:r>
          </a:p>
        </p:txBody>
      </p:sp>
      <p:sp>
        <p:nvSpPr>
          <p:cNvPr id="33796" name="Rectangle 3"/>
          <p:cNvSpPr>
            <a:spLocks noGrp="1" noChangeArrowheads="1"/>
          </p:cNvSpPr>
          <p:nvPr>
            <p:ph type="body" idx="1"/>
          </p:nvPr>
        </p:nvSpPr>
        <p:spPr/>
        <p:txBody>
          <a:bodyPr/>
          <a:lstStyle/>
          <a:p>
            <a:pPr eaLnBrk="1" hangingPunct="1">
              <a:lnSpc>
                <a:spcPct val="125000"/>
              </a:lnSpc>
              <a:spcBef>
                <a:spcPts val="600"/>
              </a:spcBef>
            </a:pP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设备与主机信息传送的控制方式</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程序查询方式：</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启动</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后，时刻查询</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是否准备好，若设备准备就绪，</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便转入处理</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与主机间传送信息的程序；若设备没有准备就绪，则</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反复查询，踏步等待，直到</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准备就绪为止。因此主机与</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是串行工作，</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效率很低。</a:t>
            </a: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程序中断方式：</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启动</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后，不必时刻查询</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是否准备好，而是继续执行程序，当</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准备就绪时，向</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发出中断信号，</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在适当时候响应</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的中断请求，暂停现行程序为</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服务。因此主机与</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并行工作，消除了踏步现象，提高了</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效率 </a:t>
            </a:r>
          </a:p>
          <a:p>
            <a:pPr lvl="1" eaLnBrk="1" hangingPunct="1">
              <a:lnSpc>
                <a:spcPct val="125000"/>
              </a:lnSpc>
              <a:spcBef>
                <a:spcPts val="600"/>
              </a:spcBef>
            </a:pP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方式：直接内存访问，一种完全由硬件执行</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交换的工作方式，</a:t>
            </a: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控制器从</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完全接管对总线的控制，数据交换不用经过</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，而直接在内存和</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设备之间进行。</a:t>
            </a:r>
          </a:p>
          <a:p>
            <a:pPr eaLnBrk="1" hangingPunct="1">
              <a:lnSpc>
                <a:spcPct val="125000"/>
              </a:lnSpc>
              <a:spcBef>
                <a:spcPts val="0"/>
              </a:spcBef>
            </a:pPr>
            <a:endParaRPr lang="zh-CN" altLang="en-US" sz="2400" b="1" dirty="0">
              <a:latin typeface="楷体" pitchFamily="49" charset="-122"/>
              <a:ea typeface="楷体"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CD1E80C1-8696-4827-9F1B-B01975D121E4}" type="slidenum">
              <a:rPr lang="en-US" altLang="zh-CN" sz="1200" smtClean="0">
                <a:latin typeface="楷体_GB2312" pitchFamily="49" charset="-122"/>
                <a:ea typeface="楷体_GB2312" pitchFamily="49" charset="-122"/>
              </a:rPr>
              <a:pPr eaLnBrk="1" hangingPunct="1">
                <a:spcBef>
                  <a:spcPct val="0"/>
                </a:spcBef>
                <a:buClrTx/>
                <a:buFontTx/>
                <a:buNone/>
              </a:pPr>
              <a:t>4</a:t>
            </a:fld>
            <a:endParaRPr lang="en-US" altLang="zh-CN" sz="1200">
              <a:latin typeface="楷体_GB2312" pitchFamily="49" charset="-122"/>
              <a:ea typeface="楷体_GB2312" pitchFamily="49" charset="-122"/>
            </a:endParaRPr>
          </a:p>
        </p:txBody>
      </p:sp>
      <p:sp>
        <p:nvSpPr>
          <p:cNvPr id="6147" name="Rectangle 2"/>
          <p:cNvSpPr>
            <a:spLocks noGrp="1" noChangeArrowheads="1"/>
          </p:cNvSpPr>
          <p:nvPr>
            <p:ph type="title"/>
          </p:nvPr>
        </p:nvSpPr>
        <p:spPr/>
        <p:txBody>
          <a:bodyPr/>
          <a:lstStyle/>
          <a:p>
            <a:pPr eaLnBrk="1" hangingPunct="1"/>
            <a:r>
              <a:rPr lang="zh-CN" altLang="en-US" sz="3200"/>
              <a:t>第一章 概论</a:t>
            </a:r>
          </a:p>
        </p:txBody>
      </p:sp>
      <p:sp>
        <p:nvSpPr>
          <p:cNvPr id="6148" name="Rectangle 3"/>
          <p:cNvSpPr>
            <a:spLocks noGrp="1" noChangeArrowheads="1"/>
          </p:cNvSpPr>
          <p:nvPr>
            <p:ph type="body" idx="1"/>
          </p:nvPr>
        </p:nvSpPr>
        <p:spPr/>
        <p:txBody>
          <a:bodyPr/>
          <a:lstStyle/>
          <a:p>
            <a:pPr eaLnBrk="1" hangingPunct="1">
              <a:lnSpc>
                <a:spcPct val="125000"/>
              </a:lnSpc>
              <a:spcBef>
                <a:spcPts val="600"/>
              </a:spcBef>
            </a:pPr>
            <a:r>
              <a:rPr lang="zh-CN" altLang="en-US" sz="2000" b="1" dirty="0">
                <a:latin typeface="楷体" pitchFamily="49" charset="-122"/>
                <a:ea typeface="楷体" pitchFamily="49" charset="-122"/>
              </a:rPr>
              <a:t>控制器：</a:t>
            </a:r>
            <a:endParaRPr lang="en-US" altLang="zh-CN" sz="2000" b="1" dirty="0">
              <a:latin typeface="楷体" pitchFamily="49" charset="-122"/>
              <a:ea typeface="楷体" pitchFamily="49" charset="-122"/>
            </a:endParaRPr>
          </a:p>
          <a:p>
            <a:pPr lvl="1" eaLnBrk="1" hangingPunct="1">
              <a:lnSpc>
                <a:spcPct val="125000"/>
              </a:lnSpc>
              <a:spcBef>
                <a:spcPts val="600"/>
              </a:spcBef>
            </a:pPr>
            <a:r>
              <a:rPr lang="zh-CN" altLang="en-US" sz="2000" b="1" dirty="0">
                <a:latin typeface="楷体" pitchFamily="49" charset="-122"/>
                <a:ea typeface="楷体" pitchFamily="49" charset="-122"/>
              </a:rPr>
              <a:t>对当前指令进行译码分析其所需要完成的操作，产生并发送各部件所需要的控制信号，从而使整个计算机自动、协调地工作</a:t>
            </a:r>
          </a:p>
          <a:p>
            <a:pPr eaLnBrk="1" hangingPunct="1">
              <a:lnSpc>
                <a:spcPct val="125000"/>
              </a:lnSpc>
              <a:spcBef>
                <a:spcPts val="600"/>
              </a:spcBef>
            </a:pPr>
            <a:r>
              <a:rPr lang="zh-CN" altLang="en-US" sz="2000" b="1" dirty="0">
                <a:latin typeface="楷体" pitchFamily="49" charset="-122"/>
                <a:ea typeface="楷体" pitchFamily="49" charset="-122"/>
              </a:rPr>
              <a:t>运算器：</a:t>
            </a:r>
            <a:endParaRPr lang="en-US" altLang="zh-CN" sz="2000" b="1" dirty="0">
              <a:latin typeface="楷体" pitchFamily="49" charset="-122"/>
              <a:ea typeface="楷体" pitchFamily="49" charset="-122"/>
            </a:endParaRPr>
          </a:p>
          <a:p>
            <a:pPr lvl="1" eaLnBrk="1" hangingPunct="1">
              <a:lnSpc>
                <a:spcPct val="125000"/>
              </a:lnSpc>
              <a:spcBef>
                <a:spcPts val="600"/>
              </a:spcBef>
            </a:pPr>
            <a:r>
              <a:rPr lang="zh-CN" altLang="en-US" sz="2000" b="1" dirty="0">
                <a:latin typeface="楷体" pitchFamily="49" charset="-122"/>
                <a:ea typeface="楷体" pitchFamily="49" charset="-122"/>
              </a:rPr>
              <a:t>用来完成算术和逻辑运算，并将运算的中间结果暂存在运算器内</a:t>
            </a:r>
            <a:endParaRPr lang="en-US" altLang="zh-CN" sz="2000" b="1" dirty="0">
              <a:latin typeface="楷体" pitchFamily="49" charset="-122"/>
              <a:ea typeface="楷体" pitchFamily="49" charset="-122"/>
            </a:endParaRPr>
          </a:p>
          <a:p>
            <a:pPr eaLnBrk="1" hangingPunct="1">
              <a:lnSpc>
                <a:spcPct val="125000"/>
              </a:lnSpc>
              <a:spcBef>
                <a:spcPts val="600"/>
              </a:spcBef>
            </a:pPr>
            <a:r>
              <a:rPr lang="zh-CN" altLang="en-US" sz="2000" b="1" dirty="0">
                <a:latin typeface="楷体" pitchFamily="49" charset="-122"/>
                <a:ea typeface="楷体" pitchFamily="49" charset="-122"/>
              </a:rPr>
              <a:t>存储器：</a:t>
            </a:r>
            <a:endParaRPr lang="en-US" altLang="zh-CN" sz="2000" b="1" dirty="0">
              <a:latin typeface="楷体" pitchFamily="49" charset="-122"/>
              <a:ea typeface="楷体" pitchFamily="49" charset="-122"/>
            </a:endParaRPr>
          </a:p>
          <a:p>
            <a:pPr lvl="1" eaLnBrk="1" hangingPunct="1">
              <a:lnSpc>
                <a:spcPct val="125000"/>
              </a:lnSpc>
              <a:spcBef>
                <a:spcPts val="600"/>
              </a:spcBef>
            </a:pPr>
            <a:r>
              <a:rPr lang="zh-CN" altLang="en-US" sz="2000" b="1" dirty="0">
                <a:latin typeface="楷体" pitchFamily="49" charset="-122"/>
                <a:ea typeface="楷体" pitchFamily="49" charset="-122"/>
              </a:rPr>
              <a:t>存放指令和数据</a:t>
            </a:r>
            <a:endParaRPr lang="en-US" altLang="zh-CN" sz="2000" b="1" dirty="0">
              <a:latin typeface="楷体" pitchFamily="49" charset="-122"/>
              <a:ea typeface="楷体" pitchFamily="49" charset="-122"/>
            </a:endParaRPr>
          </a:p>
          <a:p>
            <a:pPr eaLnBrk="1" hangingPunct="1">
              <a:lnSpc>
                <a:spcPct val="125000"/>
              </a:lnSpc>
              <a:spcBef>
                <a:spcPts val="600"/>
              </a:spcBef>
            </a:pPr>
            <a:r>
              <a:rPr lang="zh-CN" altLang="en-US" sz="2000" b="1" dirty="0">
                <a:latin typeface="楷体" pitchFamily="49" charset="-122"/>
                <a:ea typeface="楷体" pitchFamily="49" charset="-122"/>
              </a:rPr>
              <a:t>输入设备：</a:t>
            </a:r>
            <a:endParaRPr lang="en-US" altLang="zh-CN" sz="2000" b="1" dirty="0">
              <a:latin typeface="楷体" pitchFamily="49" charset="-122"/>
              <a:ea typeface="楷体" pitchFamily="49" charset="-122"/>
            </a:endParaRPr>
          </a:p>
          <a:p>
            <a:pPr lvl="1" eaLnBrk="1" hangingPunct="1">
              <a:lnSpc>
                <a:spcPct val="125000"/>
              </a:lnSpc>
              <a:spcBef>
                <a:spcPts val="600"/>
              </a:spcBef>
            </a:pPr>
            <a:r>
              <a:rPr lang="zh-CN" altLang="en-US" sz="2000" b="1" dirty="0">
                <a:latin typeface="楷体" pitchFamily="49" charset="-122"/>
                <a:ea typeface="楷体" pitchFamily="49" charset="-122"/>
              </a:rPr>
              <a:t>将外界信息转换为计算机能识别的二进制代码</a:t>
            </a:r>
            <a:endParaRPr lang="en-US" altLang="zh-CN" sz="2000" b="1" dirty="0">
              <a:latin typeface="楷体" pitchFamily="49" charset="-122"/>
              <a:ea typeface="楷体" pitchFamily="49" charset="-122"/>
            </a:endParaRPr>
          </a:p>
          <a:p>
            <a:pPr eaLnBrk="1" hangingPunct="1">
              <a:lnSpc>
                <a:spcPct val="125000"/>
              </a:lnSpc>
              <a:spcBef>
                <a:spcPts val="600"/>
              </a:spcBef>
            </a:pPr>
            <a:r>
              <a:rPr lang="zh-CN" altLang="en-US" sz="2000" b="1" dirty="0">
                <a:latin typeface="楷体" pitchFamily="49" charset="-122"/>
                <a:ea typeface="楷体" pitchFamily="49" charset="-122"/>
              </a:rPr>
              <a:t>输出设备：</a:t>
            </a:r>
            <a:endParaRPr lang="en-US" altLang="zh-CN" sz="2000" b="1" dirty="0">
              <a:latin typeface="楷体" pitchFamily="49" charset="-122"/>
              <a:ea typeface="楷体" pitchFamily="49" charset="-122"/>
            </a:endParaRPr>
          </a:p>
          <a:p>
            <a:pPr lvl="1" eaLnBrk="1" hangingPunct="1">
              <a:lnSpc>
                <a:spcPct val="125000"/>
              </a:lnSpc>
              <a:spcBef>
                <a:spcPts val="600"/>
              </a:spcBef>
            </a:pPr>
            <a:r>
              <a:rPr lang="zh-CN" altLang="en-US" sz="2000" b="1" dirty="0">
                <a:latin typeface="楷体" pitchFamily="49" charset="-122"/>
                <a:ea typeface="楷体" pitchFamily="49" charset="-122"/>
              </a:rPr>
              <a:t>将计算机处理结果转换成人们或其他设备所能接收</a:t>
            </a:r>
            <a:r>
              <a:rPr lang="zh-CN" altLang="en-US" sz="2000" b="1">
                <a:latin typeface="楷体" pitchFamily="49" charset="-122"/>
                <a:ea typeface="楷体" pitchFamily="49" charset="-122"/>
              </a:rPr>
              <a:t>的形式</a:t>
            </a:r>
            <a:endParaRPr lang="en-US" altLang="zh-CN" sz="2400" b="1" dirty="0">
              <a:latin typeface="楷体" pitchFamily="49" charset="-122"/>
              <a:ea typeface="楷体" pitchFamily="49" charset="-122"/>
            </a:endParaRPr>
          </a:p>
          <a:p>
            <a:pPr eaLnBrk="1" hangingPunct="1">
              <a:lnSpc>
                <a:spcPct val="120000"/>
              </a:lnSpc>
            </a:pPr>
            <a:endParaRPr lang="en-US" altLang="zh-CN" sz="2400" b="1" dirty="0">
              <a:latin typeface="楷体" pitchFamily="49" charset="-122"/>
              <a:ea typeface="楷体" pitchFamily="49" charset="-122"/>
            </a:endParaRPr>
          </a:p>
          <a:p>
            <a:pPr eaLnBrk="1" hangingPunct="1">
              <a:lnSpc>
                <a:spcPct val="120000"/>
              </a:lnSpc>
            </a:pPr>
            <a:endParaRPr lang="zh-CN" altLang="en-US" sz="2400" b="1" dirty="0">
              <a:latin typeface="楷体" pitchFamily="49" charset="-122"/>
              <a:ea typeface="楷体" pitchFamily="49" charset="-122"/>
            </a:endParaRPr>
          </a:p>
          <a:p>
            <a:pPr eaLnBrk="1" hangingPunct="1">
              <a:lnSpc>
                <a:spcPct val="120000"/>
              </a:lnSpc>
            </a:pPr>
            <a:endParaRPr lang="zh-CN" altLang="en-US" sz="2400" b="1" dirty="0">
              <a:latin typeface="楷体" pitchFamily="49" charset="-122"/>
              <a:ea typeface="楷体"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B74D2E0D-8B91-47FB-B7B6-2DFAC3EFD200}" type="slidenum">
              <a:rPr lang="en-US" altLang="zh-CN" sz="1200" smtClean="0">
                <a:latin typeface="楷体_GB2312" pitchFamily="49" charset="-122"/>
                <a:ea typeface="楷体_GB2312" pitchFamily="49" charset="-122"/>
              </a:rPr>
              <a:pPr eaLnBrk="1" hangingPunct="1">
                <a:spcBef>
                  <a:spcPct val="0"/>
                </a:spcBef>
                <a:buClrTx/>
                <a:buFontTx/>
                <a:buNone/>
              </a:pPr>
              <a:t>40</a:t>
            </a:fld>
            <a:endParaRPr lang="en-US" altLang="zh-CN" sz="1200">
              <a:latin typeface="楷体_GB2312" pitchFamily="49" charset="-122"/>
              <a:ea typeface="楷体_GB2312" pitchFamily="49" charset="-122"/>
            </a:endParaRPr>
          </a:p>
        </p:txBody>
      </p:sp>
      <p:sp>
        <p:nvSpPr>
          <p:cNvPr id="36867" name="Rectangle 2"/>
          <p:cNvSpPr>
            <a:spLocks noGrp="1" noChangeArrowheads="1"/>
          </p:cNvSpPr>
          <p:nvPr>
            <p:ph type="title"/>
          </p:nvPr>
        </p:nvSpPr>
        <p:spPr/>
        <p:txBody>
          <a:bodyPr/>
          <a:lstStyle/>
          <a:p>
            <a:pPr eaLnBrk="1" hangingPunct="1"/>
            <a:r>
              <a:rPr lang="zh-CN" altLang="en-US" sz="3200"/>
              <a:t>第五章 输入输出系统</a:t>
            </a:r>
          </a:p>
        </p:txBody>
      </p:sp>
      <p:sp>
        <p:nvSpPr>
          <p:cNvPr id="36868" name="Rectangle 3"/>
          <p:cNvSpPr>
            <a:spLocks noGrp="1" noChangeArrowheads="1"/>
          </p:cNvSpPr>
          <p:nvPr>
            <p:ph type="body" idx="1"/>
          </p:nvPr>
        </p:nvSpPr>
        <p:spPr/>
        <p:txBody>
          <a:bodyPr/>
          <a:lstStyle/>
          <a:p>
            <a:pPr eaLnBrk="1" hangingPunct="1">
              <a:lnSpc>
                <a:spcPct val="125000"/>
              </a:lnSpc>
              <a:spcBef>
                <a:spcPts val="600"/>
              </a:spcBef>
            </a:pPr>
            <a:r>
              <a:rPr lang="en-US" altLang="zh-CN" sz="1800" b="1" dirty="0">
                <a:latin typeface="楷体" pitchFamily="49" charset="-122"/>
                <a:ea typeface="楷体" pitchFamily="49" charset="-122"/>
              </a:rPr>
              <a:t>DMA</a:t>
            </a:r>
            <a:r>
              <a:rPr lang="zh-CN" altLang="en-US" sz="1800" b="1" dirty="0">
                <a:latin typeface="楷体" pitchFamily="49" charset="-122"/>
                <a:ea typeface="楷体" pitchFamily="49" charset="-122"/>
              </a:rPr>
              <a:t>和主存交换数据的方式：</a:t>
            </a:r>
          </a:p>
          <a:p>
            <a:pPr lvl="1" eaLnBrk="1" hangingPunct="1">
              <a:lnSpc>
                <a:spcPct val="125000"/>
              </a:lnSpc>
              <a:spcBef>
                <a:spcPts val="600"/>
              </a:spcBef>
            </a:pPr>
            <a:r>
              <a:rPr lang="zh-CN" altLang="en-US" sz="1800" b="1" dirty="0">
                <a:latin typeface="楷体" pitchFamily="49" charset="-122"/>
                <a:ea typeface="楷体" pitchFamily="49" charset="-122"/>
              </a:rPr>
              <a:t>停止</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访问主存。这种方法</a:t>
            </a:r>
            <a:r>
              <a:rPr lang="en-US" altLang="zh-CN" sz="1800" b="1" dirty="0">
                <a:latin typeface="楷体" pitchFamily="49" charset="-122"/>
                <a:ea typeface="楷体" pitchFamily="49" charset="-122"/>
              </a:rPr>
              <a:t>DMA</a:t>
            </a:r>
            <a:r>
              <a:rPr lang="zh-CN" altLang="en-US" sz="1800" b="1" dirty="0">
                <a:latin typeface="楷体" pitchFamily="49" charset="-122"/>
                <a:ea typeface="楷体" pitchFamily="49" charset="-122"/>
              </a:rPr>
              <a:t>在传送一批数据时，独占主存，</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放弃了地址线、数据线和有关控制线的使用权。在一批数据传送完毕后，</a:t>
            </a:r>
            <a:r>
              <a:rPr lang="en-US" altLang="zh-CN" sz="1800" b="1" dirty="0">
                <a:latin typeface="楷体" pitchFamily="49" charset="-122"/>
                <a:ea typeface="楷体" pitchFamily="49" charset="-122"/>
              </a:rPr>
              <a:t>DMA</a:t>
            </a:r>
            <a:r>
              <a:rPr lang="zh-CN" altLang="en-US" sz="1800" b="1" dirty="0">
                <a:latin typeface="楷体" pitchFamily="49" charset="-122"/>
                <a:ea typeface="楷体" pitchFamily="49" charset="-122"/>
              </a:rPr>
              <a:t>接口才把总线的控制权交回给</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。显然，这种方法在</a:t>
            </a:r>
            <a:r>
              <a:rPr lang="en-US" altLang="zh-CN" sz="1800" b="1" dirty="0">
                <a:latin typeface="楷体" pitchFamily="49" charset="-122"/>
                <a:ea typeface="楷体" pitchFamily="49" charset="-122"/>
              </a:rPr>
              <a:t>DMA</a:t>
            </a:r>
            <a:r>
              <a:rPr lang="zh-CN" altLang="en-US" sz="1800" b="1" dirty="0">
                <a:latin typeface="楷体" pitchFamily="49" charset="-122"/>
                <a:ea typeface="楷体" pitchFamily="49" charset="-122"/>
              </a:rPr>
              <a:t>传送过程中，</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基本处于不工作状态或保持原状态。</a:t>
            </a:r>
          </a:p>
          <a:p>
            <a:pPr lvl="1" eaLnBrk="1" hangingPunct="1">
              <a:lnSpc>
                <a:spcPct val="125000"/>
              </a:lnSpc>
              <a:spcBef>
                <a:spcPts val="600"/>
              </a:spcBef>
            </a:pPr>
            <a:r>
              <a:rPr lang="zh-CN" altLang="en-US" sz="1800" b="1" dirty="0">
                <a:latin typeface="楷体" pitchFamily="49" charset="-122"/>
                <a:ea typeface="楷体" pitchFamily="49" charset="-122"/>
              </a:rPr>
              <a:t>周期挪用。这种方法</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按程序的要求访问主存，一旦</a:t>
            </a:r>
            <a:r>
              <a:rPr lang="en-US" altLang="zh-CN" sz="1800" b="1" dirty="0">
                <a:latin typeface="楷体" pitchFamily="49" charset="-122"/>
                <a:ea typeface="楷体" pitchFamily="49" charset="-122"/>
              </a:rPr>
              <a:t>I/O</a:t>
            </a:r>
            <a:r>
              <a:rPr lang="zh-CN" altLang="en-US" sz="1800" b="1" dirty="0">
                <a:latin typeface="楷体" pitchFamily="49" charset="-122"/>
                <a:ea typeface="楷体" pitchFamily="49" charset="-122"/>
              </a:rPr>
              <a:t>设备有</a:t>
            </a:r>
            <a:r>
              <a:rPr lang="en-US" altLang="zh-CN" sz="1800" b="1" dirty="0">
                <a:latin typeface="楷体" pitchFamily="49" charset="-122"/>
                <a:ea typeface="楷体" pitchFamily="49" charset="-122"/>
              </a:rPr>
              <a:t>DMA</a:t>
            </a:r>
            <a:r>
              <a:rPr lang="zh-CN" altLang="en-US" sz="1800" b="1" dirty="0">
                <a:latin typeface="楷体" pitchFamily="49" charset="-122"/>
                <a:ea typeface="楷体" pitchFamily="49" charset="-122"/>
              </a:rPr>
              <a:t>请求，则由</a:t>
            </a:r>
            <a:r>
              <a:rPr lang="en-US" altLang="zh-CN" sz="1800" b="1" dirty="0">
                <a:latin typeface="楷体" pitchFamily="49" charset="-122"/>
                <a:ea typeface="楷体" pitchFamily="49" charset="-122"/>
              </a:rPr>
              <a:t>I/O</a:t>
            </a:r>
            <a:r>
              <a:rPr lang="zh-CN" altLang="en-US" sz="1800" b="1" dirty="0">
                <a:latin typeface="楷体" pitchFamily="49" charset="-122"/>
                <a:ea typeface="楷体" pitchFamily="49" charset="-122"/>
              </a:rPr>
              <a:t>设备挪用一个存储周期。此时</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可完成自身的操作，但要停止访存。显然这种方法既实现了</a:t>
            </a:r>
            <a:r>
              <a:rPr lang="en-US" altLang="zh-CN" sz="1800" b="1" dirty="0">
                <a:latin typeface="楷体" pitchFamily="49" charset="-122"/>
                <a:ea typeface="楷体" pitchFamily="49" charset="-122"/>
              </a:rPr>
              <a:t>I/O</a:t>
            </a:r>
            <a:r>
              <a:rPr lang="zh-CN" altLang="en-US" sz="1800" b="1" dirty="0">
                <a:latin typeface="楷体" pitchFamily="49" charset="-122"/>
                <a:ea typeface="楷体" pitchFamily="49" charset="-122"/>
              </a:rPr>
              <a:t>传送，又较好地发挥了主存和</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的效率，是一种广泛采用的方法。</a:t>
            </a:r>
          </a:p>
          <a:p>
            <a:pPr lvl="1" eaLnBrk="1" hangingPunct="1">
              <a:lnSpc>
                <a:spcPct val="125000"/>
              </a:lnSpc>
              <a:spcBef>
                <a:spcPts val="600"/>
              </a:spcBef>
            </a:pPr>
            <a:r>
              <a:rPr lang="en-US" altLang="zh-CN" sz="1800" b="1" dirty="0">
                <a:latin typeface="楷体" pitchFamily="49" charset="-122"/>
                <a:ea typeface="楷体" pitchFamily="49" charset="-122"/>
              </a:rPr>
              <a:t>DMA</a:t>
            </a:r>
            <a:r>
              <a:rPr lang="zh-CN" altLang="en-US" sz="1800" b="1" dirty="0">
                <a:latin typeface="楷体" pitchFamily="49" charset="-122"/>
                <a:ea typeface="楷体" pitchFamily="49" charset="-122"/>
              </a:rPr>
              <a:t>与</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交替访存。这种方法适合于</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的工作周期比主存的存取周期长的情况。如</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的工作周期大于主存周期的两倍，则每个</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周期的上半周期专供</a:t>
            </a:r>
            <a:r>
              <a:rPr lang="en-US" altLang="zh-CN" sz="1800" b="1" dirty="0">
                <a:latin typeface="楷体" pitchFamily="49" charset="-122"/>
                <a:ea typeface="楷体" pitchFamily="49" charset="-122"/>
              </a:rPr>
              <a:t>DMA</a:t>
            </a:r>
            <a:r>
              <a:rPr lang="zh-CN" altLang="en-US" sz="1800" b="1" dirty="0">
                <a:latin typeface="楷体" pitchFamily="49" charset="-122"/>
                <a:ea typeface="楷体" pitchFamily="49" charset="-122"/>
              </a:rPr>
              <a:t>接口访存，下半周期专供</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访存。这种交替访问方式可使</a:t>
            </a:r>
            <a:r>
              <a:rPr lang="en-US" altLang="zh-CN" sz="1800" b="1" dirty="0">
                <a:latin typeface="楷体" pitchFamily="49" charset="-122"/>
                <a:ea typeface="楷体" pitchFamily="49" charset="-122"/>
              </a:rPr>
              <a:t>DMA</a:t>
            </a:r>
            <a:r>
              <a:rPr lang="zh-CN" altLang="en-US" sz="1800" b="1" dirty="0">
                <a:latin typeface="楷体" pitchFamily="49" charset="-122"/>
                <a:ea typeface="楷体" pitchFamily="49" charset="-122"/>
              </a:rPr>
              <a:t>传送和</a:t>
            </a:r>
            <a:r>
              <a:rPr lang="en-US" altLang="zh-CN" sz="1800" b="1" dirty="0">
                <a:latin typeface="楷体" pitchFamily="49" charset="-122"/>
                <a:ea typeface="楷体" pitchFamily="49" charset="-122"/>
              </a:rPr>
              <a:t>CPU</a:t>
            </a:r>
            <a:r>
              <a:rPr lang="zh-CN" altLang="en-US" sz="1800" b="1" dirty="0">
                <a:latin typeface="楷体" pitchFamily="49" charset="-122"/>
                <a:ea typeface="楷体" pitchFamily="49" charset="-122"/>
              </a:rPr>
              <a:t>工作效率最高，但相应的硬件逻辑更复杂。 </a:t>
            </a:r>
          </a:p>
        </p:txBody>
      </p:sp>
    </p:spTree>
    <p:extLst>
      <p:ext uri="{BB962C8B-B14F-4D97-AF65-F5344CB8AC3E}">
        <p14:creationId xmlns:p14="http://schemas.microsoft.com/office/powerpoint/2010/main" val="1527591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z="3200"/>
              <a:t>第五章 输入输出系统</a:t>
            </a:r>
          </a:p>
        </p:txBody>
      </p:sp>
      <p:sp>
        <p:nvSpPr>
          <p:cNvPr id="3" name="内容占位符 2"/>
          <p:cNvSpPr>
            <a:spLocks noGrp="1"/>
          </p:cNvSpPr>
          <p:nvPr>
            <p:ph idx="1"/>
          </p:nvPr>
        </p:nvSpPr>
        <p:spPr/>
        <p:txBody>
          <a:bodyPr/>
          <a:lstStyle/>
          <a:p>
            <a:pPr>
              <a:lnSpc>
                <a:spcPct val="125000"/>
              </a:lnSpc>
              <a:spcBef>
                <a:spcPts val="600"/>
              </a:spcBef>
              <a:defRPr/>
            </a:pPr>
            <a:r>
              <a:rPr lang="en-US" altLang="zh-CN" sz="2000" b="1" dirty="0">
                <a:latin typeface="楷体" pitchFamily="49" charset="-122"/>
                <a:ea typeface="楷体" pitchFamily="49" charset="-122"/>
              </a:rPr>
              <a:t>DMA</a:t>
            </a:r>
            <a:r>
              <a:rPr lang="zh-CN" altLang="zh-CN" sz="2000" b="1" dirty="0">
                <a:latin typeface="楷体" pitchFamily="49" charset="-122"/>
                <a:ea typeface="楷体" pitchFamily="49" charset="-122"/>
              </a:rPr>
              <a:t>传送过程包括预处理、数据传送和后处理三个阶段。</a:t>
            </a:r>
            <a:endParaRPr lang="en-US" altLang="zh-CN" sz="2000" b="1" dirty="0">
              <a:latin typeface="楷体" pitchFamily="49" charset="-122"/>
              <a:ea typeface="楷体" pitchFamily="49" charset="-122"/>
            </a:endParaRPr>
          </a:p>
          <a:p>
            <a:pPr>
              <a:lnSpc>
                <a:spcPct val="125000"/>
              </a:lnSpc>
              <a:spcBef>
                <a:spcPts val="600"/>
              </a:spcBef>
              <a:defRPr/>
            </a:pPr>
            <a:r>
              <a:rPr lang="en-US" altLang="zh-CN" sz="2000" b="1" dirty="0">
                <a:latin typeface="楷体" pitchFamily="49" charset="-122"/>
                <a:ea typeface="楷体" pitchFamily="49" charset="-122"/>
              </a:rPr>
              <a:t>DMA</a:t>
            </a:r>
            <a:r>
              <a:rPr lang="zh-CN" altLang="en-US" sz="2000" b="1" dirty="0">
                <a:latin typeface="楷体" pitchFamily="49" charset="-122"/>
                <a:ea typeface="楷体" pitchFamily="49" charset="-122"/>
              </a:rPr>
              <a:t>接口的基本组成</a:t>
            </a:r>
            <a:endParaRPr lang="en-US" altLang="zh-CN" sz="2000" b="1" dirty="0">
              <a:latin typeface="楷体" pitchFamily="49" charset="-122"/>
              <a:ea typeface="楷体" pitchFamily="49" charset="-122"/>
            </a:endParaRPr>
          </a:p>
          <a:p>
            <a:pPr lvl="1">
              <a:lnSpc>
                <a:spcPct val="125000"/>
              </a:lnSpc>
              <a:spcBef>
                <a:spcPts val="600"/>
              </a:spcBef>
              <a:defRPr/>
            </a:pPr>
            <a:r>
              <a:rPr lang="zh-CN" altLang="en-US" sz="2000" b="1" dirty="0">
                <a:latin typeface="楷体" pitchFamily="49" charset="-122"/>
                <a:ea typeface="楷体" pitchFamily="49" charset="-122"/>
                <a:cs typeface="+mn-cs"/>
              </a:rPr>
              <a:t>内存地址计数器---存放访问内存的地址</a:t>
            </a:r>
            <a:endParaRPr lang="en-US" altLang="zh-CN" sz="2000" b="1" dirty="0">
              <a:latin typeface="楷体" pitchFamily="49" charset="-122"/>
              <a:ea typeface="楷体" pitchFamily="49" charset="-122"/>
              <a:cs typeface="+mn-cs"/>
            </a:endParaRPr>
          </a:p>
          <a:p>
            <a:pPr lvl="1">
              <a:lnSpc>
                <a:spcPct val="125000"/>
              </a:lnSpc>
              <a:spcBef>
                <a:spcPts val="600"/>
              </a:spcBef>
              <a:defRPr/>
            </a:pPr>
            <a:r>
              <a:rPr lang="zh-CN" altLang="en-US" sz="2000" b="1" dirty="0">
                <a:latin typeface="楷体" pitchFamily="49" charset="-122"/>
                <a:ea typeface="楷体" pitchFamily="49" charset="-122"/>
                <a:cs typeface="+mn-cs"/>
              </a:rPr>
              <a:t>字计数器---记录传送数据块的长度</a:t>
            </a:r>
            <a:endParaRPr lang="en-US" altLang="zh-CN" sz="2000" b="1" dirty="0">
              <a:latin typeface="楷体" pitchFamily="49" charset="-122"/>
              <a:ea typeface="楷体" pitchFamily="49" charset="-122"/>
              <a:cs typeface="+mn-cs"/>
            </a:endParaRPr>
          </a:p>
          <a:p>
            <a:pPr lvl="1">
              <a:lnSpc>
                <a:spcPct val="125000"/>
              </a:lnSpc>
              <a:spcBef>
                <a:spcPts val="600"/>
              </a:spcBef>
              <a:defRPr/>
            </a:pPr>
            <a:r>
              <a:rPr lang="zh-CN" altLang="en-US" sz="2000" b="1" dirty="0">
                <a:latin typeface="楷体" pitchFamily="49" charset="-122"/>
                <a:ea typeface="楷体" pitchFamily="49" charset="-122"/>
                <a:cs typeface="+mn-cs"/>
              </a:rPr>
              <a:t>数据缓冲寄存器---暂存传送的数据</a:t>
            </a:r>
            <a:endParaRPr lang="en-US" altLang="zh-CN" sz="2000" b="1" dirty="0">
              <a:latin typeface="楷体" pitchFamily="49" charset="-122"/>
              <a:ea typeface="楷体" pitchFamily="49" charset="-122"/>
              <a:cs typeface="+mn-cs"/>
            </a:endParaRPr>
          </a:p>
          <a:p>
            <a:pPr lvl="1">
              <a:lnSpc>
                <a:spcPct val="125000"/>
              </a:lnSpc>
              <a:spcBef>
                <a:spcPts val="600"/>
              </a:spcBef>
              <a:defRPr/>
            </a:pPr>
            <a:r>
              <a:rPr lang="en-US" altLang="zh-CN" sz="2000" b="1" dirty="0">
                <a:latin typeface="楷体" pitchFamily="49" charset="-122"/>
                <a:ea typeface="楷体" pitchFamily="49" charset="-122"/>
                <a:cs typeface="+mn-cs"/>
              </a:rPr>
              <a:t>DMA</a:t>
            </a:r>
            <a:r>
              <a:rPr lang="zh-CN" altLang="en-US" sz="2000" b="1" dirty="0">
                <a:latin typeface="楷体" pitchFamily="49" charset="-122"/>
                <a:ea typeface="楷体" pitchFamily="49" charset="-122"/>
                <a:cs typeface="+mn-cs"/>
              </a:rPr>
              <a:t>请求触发器---保存外设发来的数据就绪信号（</a:t>
            </a:r>
            <a:r>
              <a:rPr lang="en-US" altLang="zh-CN" sz="2000" b="1" dirty="0">
                <a:latin typeface="楷体" pitchFamily="49" charset="-122"/>
                <a:ea typeface="楷体" pitchFamily="49" charset="-122"/>
                <a:cs typeface="+mn-cs"/>
              </a:rPr>
              <a:t>DMA</a:t>
            </a:r>
            <a:r>
              <a:rPr lang="zh-CN" altLang="en-US" sz="2000" b="1" dirty="0">
                <a:latin typeface="楷体" pitchFamily="49" charset="-122"/>
                <a:ea typeface="楷体" pitchFamily="49" charset="-122"/>
                <a:cs typeface="+mn-cs"/>
              </a:rPr>
              <a:t>请求） </a:t>
            </a:r>
          </a:p>
          <a:p>
            <a:pPr lvl="1">
              <a:lnSpc>
                <a:spcPct val="125000"/>
              </a:lnSpc>
              <a:spcBef>
                <a:spcPts val="600"/>
              </a:spcBef>
              <a:defRPr/>
            </a:pPr>
            <a:r>
              <a:rPr lang="zh-CN" altLang="en-US" sz="2000" b="1" dirty="0">
                <a:latin typeface="楷体" pitchFamily="49" charset="-122"/>
                <a:ea typeface="楷体" pitchFamily="49" charset="-122"/>
                <a:cs typeface="+mn-cs"/>
              </a:rPr>
              <a:t>控制/状态逻辑---</a:t>
            </a:r>
            <a:r>
              <a:rPr lang="en-US" altLang="zh-CN" sz="2000" b="1" dirty="0">
                <a:latin typeface="楷体" pitchFamily="49" charset="-122"/>
                <a:ea typeface="楷体" pitchFamily="49" charset="-122"/>
                <a:cs typeface="+mn-cs"/>
              </a:rPr>
              <a:t>DMA</a:t>
            </a:r>
            <a:r>
              <a:rPr lang="zh-CN" altLang="en-US" sz="2000" b="1" dirty="0">
                <a:latin typeface="楷体" pitchFamily="49" charset="-122"/>
                <a:ea typeface="楷体" pitchFamily="49" charset="-122"/>
                <a:cs typeface="+mn-cs"/>
              </a:rPr>
              <a:t>接口的核心部分</a:t>
            </a:r>
            <a:endParaRPr lang="en-US" altLang="zh-CN" sz="2000" b="1" dirty="0">
              <a:latin typeface="楷体" pitchFamily="49" charset="-122"/>
              <a:ea typeface="楷体" pitchFamily="49" charset="-122"/>
              <a:cs typeface="+mn-cs"/>
            </a:endParaRPr>
          </a:p>
          <a:p>
            <a:pPr lvl="1">
              <a:lnSpc>
                <a:spcPct val="125000"/>
              </a:lnSpc>
              <a:spcBef>
                <a:spcPts val="600"/>
              </a:spcBef>
              <a:defRPr/>
            </a:pPr>
            <a:r>
              <a:rPr lang="zh-CN" altLang="en-US" sz="2000" b="1" dirty="0">
                <a:latin typeface="楷体" pitchFamily="49" charset="-122"/>
                <a:ea typeface="楷体" pitchFamily="49" charset="-122"/>
                <a:cs typeface="+mn-cs"/>
              </a:rPr>
              <a:t>中断机构---向</a:t>
            </a:r>
            <a:r>
              <a:rPr lang="en-US" altLang="zh-CN" sz="2000" b="1" dirty="0">
                <a:latin typeface="楷体" pitchFamily="49" charset="-122"/>
                <a:ea typeface="楷体" pitchFamily="49" charset="-122"/>
                <a:cs typeface="+mn-cs"/>
              </a:rPr>
              <a:t>CPU</a:t>
            </a:r>
            <a:r>
              <a:rPr lang="zh-CN" altLang="en-US" sz="2000" b="1" dirty="0">
                <a:latin typeface="楷体" pitchFamily="49" charset="-122"/>
                <a:ea typeface="楷体" pitchFamily="49" charset="-122"/>
                <a:cs typeface="+mn-cs"/>
              </a:rPr>
              <a:t>发中断请求，请求进行后处理（结束处理）</a:t>
            </a:r>
          </a:p>
          <a:p>
            <a:pPr>
              <a:lnSpc>
                <a:spcPct val="125000"/>
              </a:lnSpc>
              <a:spcBef>
                <a:spcPts val="600"/>
              </a:spcBef>
              <a:defRPr/>
            </a:pPr>
            <a:endParaRPr lang="zh-CN" altLang="en-US" sz="2000" b="1" dirty="0">
              <a:latin typeface="楷体_GB2312" pitchFamily="49" charset="-122"/>
              <a:ea typeface="楷体_GB2312" pitchFamily="49" charset="-122"/>
            </a:endParaRPr>
          </a:p>
          <a:p>
            <a:pPr>
              <a:defRPr/>
            </a:pPr>
            <a:endParaRPr lang="en-US" altLang="zh-CN" sz="2000" b="1" dirty="0">
              <a:latin typeface="楷体" pitchFamily="49" charset="-122"/>
              <a:ea typeface="楷体" pitchFamily="49" charset="-122"/>
            </a:endParaRPr>
          </a:p>
          <a:p>
            <a:pPr>
              <a:defRPr/>
            </a:pPr>
            <a:endParaRPr lang="zh-CN" altLang="en-US" dirty="0"/>
          </a:p>
        </p:txBody>
      </p:sp>
      <p:sp>
        <p:nvSpPr>
          <p:cNvPr id="37892"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0E3E5AE7-A0DD-43FD-94D2-1FD8531097DF}" type="slidenum">
              <a:rPr kumimoji="0" lang="en-US" altLang="zh-CN" sz="1200" b="0" smtClean="0">
                <a:latin typeface="楷体_GB2312" pitchFamily="49" charset="-122"/>
              </a:rPr>
              <a:pPr eaLnBrk="1" hangingPunct="1"/>
              <a:t>41</a:t>
            </a:fld>
            <a:endParaRPr kumimoji="0" lang="en-US" altLang="zh-CN" sz="1200" b="0">
              <a:latin typeface="楷体_GB2312" pitchFamily="49" charset="-122"/>
            </a:endParaRPr>
          </a:p>
        </p:txBody>
      </p:sp>
    </p:spTree>
    <p:extLst>
      <p:ext uri="{BB962C8B-B14F-4D97-AF65-F5344CB8AC3E}">
        <p14:creationId xmlns:p14="http://schemas.microsoft.com/office/powerpoint/2010/main" val="640905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z="3200"/>
              <a:t>第五章 输入输出系统</a:t>
            </a:r>
          </a:p>
        </p:txBody>
      </p:sp>
      <p:sp>
        <p:nvSpPr>
          <p:cNvPr id="38915" name="内容占位符 2"/>
          <p:cNvSpPr>
            <a:spLocks noGrp="1"/>
          </p:cNvSpPr>
          <p:nvPr>
            <p:ph idx="1"/>
          </p:nvPr>
        </p:nvSpPr>
        <p:spPr/>
        <p:txBody>
          <a:bodyPr/>
          <a:lstStyle/>
          <a:p>
            <a:pPr>
              <a:lnSpc>
                <a:spcPct val="125000"/>
              </a:lnSpc>
              <a:spcBef>
                <a:spcPts val="600"/>
              </a:spcBef>
            </a:pPr>
            <a:r>
              <a:rPr lang="zh-CN" altLang="en-US" sz="2000" b="1" dirty="0">
                <a:latin typeface="Times New Roman" pitchFamily="18" charset="0"/>
                <a:ea typeface="楷体" pitchFamily="49" charset="-122"/>
                <a:cs typeface="Times New Roman" pitchFamily="18" charset="0"/>
              </a:rPr>
              <a:t>程序查询方式和程序中断方式的区别</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程序查询方式和程序中断方式都通过“程序”传送数据</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程序查询方式通过“程序”传送数据时，程序对</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的控制包括了</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准备和</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传送两段时间。由于</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的工作速度比</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低得多，因此程序中要反复询问</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的状态，造成“踏步等待”，严重浪费了</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的工作时间。</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而程序中断方式虽然也是通过“程序”传送数据，但程序仅对</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传送阶段进行控制，</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准备阶段不需要</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查询。故</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此时照样可以运行现行程序，与</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并行工作，大大提高了</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工作效率</a:t>
            </a:r>
          </a:p>
          <a:p>
            <a:endParaRPr lang="en-US" altLang="zh-CN" sz="2000" b="1" dirty="0">
              <a:latin typeface="楷体" pitchFamily="49" charset="-122"/>
              <a:ea typeface="楷体" pitchFamily="49" charset="-122"/>
            </a:endParaRPr>
          </a:p>
          <a:p>
            <a:endParaRPr lang="zh-CN" altLang="en-US" dirty="0"/>
          </a:p>
        </p:txBody>
      </p:sp>
      <p:sp>
        <p:nvSpPr>
          <p:cNvPr id="38916"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528C7BF7-59DA-4699-B836-7F5A0620FC4A}" type="slidenum">
              <a:rPr kumimoji="0" lang="en-US" altLang="zh-CN" sz="1200" b="0" smtClean="0">
                <a:latin typeface="楷体_GB2312" pitchFamily="49" charset="-122"/>
              </a:rPr>
              <a:pPr eaLnBrk="1" hangingPunct="1"/>
              <a:t>42</a:t>
            </a:fld>
            <a:endParaRPr kumimoji="0" lang="en-US" altLang="zh-CN" sz="1200" b="0">
              <a:latin typeface="楷体_GB2312"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z="3200"/>
              <a:t>第五章 输入输出系统</a:t>
            </a:r>
          </a:p>
        </p:txBody>
      </p:sp>
      <p:sp>
        <p:nvSpPr>
          <p:cNvPr id="38915" name="内容占位符 2"/>
          <p:cNvSpPr>
            <a:spLocks noGrp="1"/>
          </p:cNvSpPr>
          <p:nvPr>
            <p:ph idx="1"/>
          </p:nvPr>
        </p:nvSpPr>
        <p:spPr/>
        <p:txBody>
          <a:bodyPr/>
          <a:lstStyle/>
          <a:p>
            <a:pPr>
              <a:lnSpc>
                <a:spcPct val="125000"/>
              </a:lnSpc>
              <a:spcBef>
                <a:spcPts val="600"/>
              </a:spcBef>
            </a:pPr>
            <a:r>
              <a:rPr lang="zh-CN" altLang="en-US" sz="2000" b="1" dirty="0">
                <a:latin typeface="Times New Roman" pitchFamily="18" charset="0"/>
                <a:ea typeface="楷体" pitchFamily="49" charset="-122"/>
                <a:cs typeface="Times New Roman" pitchFamily="18" charset="0"/>
              </a:rPr>
              <a:t>程序中断方式与</a:t>
            </a:r>
            <a:r>
              <a:rPr lang="gsw-FR"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方式的比较</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从数据传送看，程序中断方式靠程序传送，</a:t>
            </a: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方式靠硬件传送</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从</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响应时间看，程序中断方式在一条指令执行结束时响应，而</a:t>
            </a: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方式在存取周期结束时响应，即</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将总线控制权让给</a:t>
            </a: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传送</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程序中断方式有处理异常事件的能力，</a:t>
            </a: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方式没有这种能力</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程序中断方式需要中断现行程序，故需保护现场，</a:t>
            </a: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方式不必中断现行程序，无需保护现场</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的优先级比程序中断高</a:t>
            </a:r>
          </a:p>
          <a:p>
            <a:endParaRPr lang="en-US" altLang="zh-CN" sz="2000" b="1" dirty="0">
              <a:latin typeface="楷体" pitchFamily="49" charset="-122"/>
              <a:ea typeface="楷体" pitchFamily="49" charset="-122"/>
            </a:endParaRPr>
          </a:p>
          <a:p>
            <a:endParaRPr lang="zh-CN" altLang="en-US" dirty="0"/>
          </a:p>
        </p:txBody>
      </p:sp>
      <p:sp>
        <p:nvSpPr>
          <p:cNvPr id="38916"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528C7BF7-59DA-4699-B836-7F5A0620FC4A}" type="slidenum">
              <a:rPr kumimoji="0" lang="en-US" altLang="zh-CN" sz="1200" b="0" smtClean="0">
                <a:latin typeface="楷体_GB2312" pitchFamily="49" charset="-122"/>
              </a:rPr>
              <a:pPr eaLnBrk="1" hangingPunct="1"/>
              <a:t>43</a:t>
            </a:fld>
            <a:endParaRPr kumimoji="0" lang="en-US" altLang="zh-CN" sz="1200" b="0">
              <a:latin typeface="楷体_GB2312" pitchFamily="49" charset="-122"/>
            </a:endParaRPr>
          </a:p>
        </p:txBody>
      </p:sp>
    </p:spTree>
    <p:extLst>
      <p:ext uri="{BB962C8B-B14F-4D97-AF65-F5344CB8AC3E}">
        <p14:creationId xmlns:p14="http://schemas.microsoft.com/office/powerpoint/2010/main" val="3251505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z="3200"/>
              <a:t>第五章 输入输出系统</a:t>
            </a:r>
          </a:p>
        </p:txBody>
      </p:sp>
      <p:sp>
        <p:nvSpPr>
          <p:cNvPr id="38915" name="内容占位符 2"/>
          <p:cNvSpPr>
            <a:spLocks noGrp="1"/>
          </p:cNvSpPr>
          <p:nvPr>
            <p:ph idx="1"/>
          </p:nvPr>
        </p:nvSpPr>
        <p:spPr/>
        <p:txBody>
          <a:bodyPr/>
          <a:lstStyle/>
          <a:p>
            <a:pPr>
              <a:lnSpc>
                <a:spcPct val="125000"/>
              </a:lnSpc>
              <a:spcBef>
                <a:spcPts val="600"/>
              </a:spcBef>
            </a:pP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方式中的中断请求和程序中断方式中的中断请求的区别</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方式中的中断请求不是为了传送信息（信息是通过主存和</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之间的直接数据通道传送的），只是为了报告</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一组数据传送结束，有待</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做一些其他处理工作，如测试传送过程中是否出错，决定是否继续使用</a:t>
            </a: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方式传送等。</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而程序中断方式的中断请求是为了传送数据，</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设备和主机交换信息完全靠</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响应中断后，转至中断服务程序完成的。</a:t>
            </a:r>
          </a:p>
          <a:p>
            <a:pPr lvl="1">
              <a:lnSpc>
                <a:spcPct val="125000"/>
              </a:lnSpc>
              <a:spcBef>
                <a:spcPts val="600"/>
              </a:spcBef>
            </a:pPr>
            <a:endParaRPr lang="en-US" altLang="zh-CN" sz="2000" b="1" dirty="0">
              <a:latin typeface="Times New Roman" pitchFamily="18" charset="0"/>
              <a:ea typeface="楷体" pitchFamily="49" charset="-122"/>
              <a:cs typeface="Times New Roman" pitchFamily="18" charset="0"/>
            </a:endParaRPr>
          </a:p>
          <a:p>
            <a:endParaRPr lang="en-US" altLang="zh-CN" sz="2000" b="1" dirty="0">
              <a:latin typeface="楷体" pitchFamily="49" charset="-122"/>
              <a:ea typeface="楷体" pitchFamily="49" charset="-122"/>
            </a:endParaRPr>
          </a:p>
          <a:p>
            <a:endParaRPr lang="zh-CN" altLang="en-US" dirty="0"/>
          </a:p>
        </p:txBody>
      </p:sp>
      <p:sp>
        <p:nvSpPr>
          <p:cNvPr id="38916"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528C7BF7-59DA-4699-B836-7F5A0620FC4A}" type="slidenum">
              <a:rPr kumimoji="0" lang="en-US" altLang="zh-CN" sz="1200" b="0" smtClean="0">
                <a:latin typeface="楷体_GB2312" pitchFamily="49" charset="-122"/>
              </a:rPr>
              <a:pPr eaLnBrk="1" hangingPunct="1"/>
              <a:t>44</a:t>
            </a:fld>
            <a:endParaRPr kumimoji="0" lang="en-US" altLang="zh-CN" sz="1200" b="0">
              <a:latin typeface="楷体_GB2312" pitchFamily="49" charset="-122"/>
            </a:endParaRPr>
          </a:p>
        </p:txBody>
      </p:sp>
    </p:spTree>
    <p:extLst>
      <p:ext uri="{BB962C8B-B14F-4D97-AF65-F5344CB8AC3E}">
        <p14:creationId xmlns:p14="http://schemas.microsoft.com/office/powerpoint/2010/main" val="998281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z="3200"/>
              <a:t>第五章 输入输出系统</a:t>
            </a:r>
          </a:p>
        </p:txBody>
      </p:sp>
      <p:sp>
        <p:nvSpPr>
          <p:cNvPr id="38915" name="内容占位符 2"/>
          <p:cNvSpPr>
            <a:spLocks noGrp="1"/>
          </p:cNvSpPr>
          <p:nvPr>
            <p:ph idx="1"/>
          </p:nvPr>
        </p:nvSpPr>
        <p:spPr/>
        <p:txBody>
          <a:bodyPr/>
          <a:lstStyle/>
          <a:p>
            <a:pPr>
              <a:lnSpc>
                <a:spcPct val="125000"/>
              </a:lnSpc>
              <a:spcBef>
                <a:spcPts val="600"/>
              </a:spcBef>
            </a:pP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访问主存的优先级和</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访问主存的优先级哪一个高</a:t>
            </a:r>
            <a:r>
              <a:rPr lang="en-US" altLang="zh-CN" sz="2000" b="1" dirty="0">
                <a:latin typeface="Times New Roman" pitchFamily="18" charset="0"/>
                <a:ea typeface="楷体" pitchFamily="49" charset="-122"/>
                <a:cs typeface="Times New Roman" pitchFamily="18" charset="0"/>
              </a:rPr>
              <a:t>?</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一般情况下，如果</a:t>
            </a: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和</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同时访问主存时，那么 </a:t>
            </a: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的优先级要比</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的优先级高。</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主要原因在于</a:t>
            </a:r>
            <a:r>
              <a:rPr lang="en-US" altLang="zh-CN" sz="2000" b="1" dirty="0">
                <a:latin typeface="Times New Roman" pitchFamily="18" charset="0"/>
                <a:ea typeface="楷体" pitchFamily="49" charset="-122"/>
                <a:cs typeface="Times New Roman" pitchFamily="18" charset="0"/>
              </a:rPr>
              <a:t>DMA</a:t>
            </a:r>
            <a:r>
              <a:rPr lang="zh-CN" altLang="en-US" sz="2000" b="1" dirty="0">
                <a:latin typeface="Times New Roman" pitchFamily="18" charset="0"/>
                <a:ea typeface="楷体" pitchFamily="49" charset="-122"/>
                <a:cs typeface="Times New Roman" pitchFamily="18" charset="0"/>
              </a:rPr>
              <a:t>模块所连接的是高速外设，以数据块的方式与主存交换数据，若不及时处理，容易造成信息丢失。换言之，</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访存有时间要求，前一个</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数据必须在下一个访存请求到来前存取完毕。</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而对于</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而言，只是访问主存延缓了一个存取周期而已，指令和数据仍然保存在主存中，不会造成信息丢失。</a:t>
            </a:r>
          </a:p>
          <a:p>
            <a:pPr lvl="1">
              <a:lnSpc>
                <a:spcPct val="125000"/>
              </a:lnSpc>
              <a:spcBef>
                <a:spcPts val="600"/>
              </a:spcBef>
            </a:pPr>
            <a:endParaRPr lang="en-US" altLang="zh-CN" sz="2000" b="1" dirty="0">
              <a:latin typeface="Times New Roman" pitchFamily="18" charset="0"/>
              <a:ea typeface="楷体" pitchFamily="49" charset="-122"/>
              <a:cs typeface="Times New Roman" pitchFamily="18" charset="0"/>
            </a:endParaRPr>
          </a:p>
          <a:p>
            <a:endParaRPr lang="en-US" altLang="zh-CN" sz="2000" b="1" dirty="0">
              <a:latin typeface="楷体" pitchFamily="49" charset="-122"/>
              <a:ea typeface="楷体" pitchFamily="49" charset="-122"/>
            </a:endParaRPr>
          </a:p>
          <a:p>
            <a:endParaRPr lang="zh-CN" altLang="en-US" dirty="0"/>
          </a:p>
        </p:txBody>
      </p:sp>
      <p:sp>
        <p:nvSpPr>
          <p:cNvPr id="38916"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528C7BF7-59DA-4699-B836-7F5A0620FC4A}" type="slidenum">
              <a:rPr kumimoji="0" lang="en-US" altLang="zh-CN" sz="1200" b="0" smtClean="0">
                <a:latin typeface="楷体_GB2312" pitchFamily="49" charset="-122"/>
              </a:rPr>
              <a:pPr eaLnBrk="1" hangingPunct="1"/>
              <a:t>45</a:t>
            </a:fld>
            <a:endParaRPr kumimoji="0" lang="en-US" altLang="zh-CN" sz="1200" b="0">
              <a:latin typeface="楷体_GB2312" pitchFamily="49" charset="-122"/>
            </a:endParaRPr>
          </a:p>
        </p:txBody>
      </p:sp>
    </p:spTree>
    <p:extLst>
      <p:ext uri="{BB962C8B-B14F-4D97-AF65-F5344CB8AC3E}">
        <p14:creationId xmlns:p14="http://schemas.microsoft.com/office/powerpoint/2010/main" val="245431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第六章 计算机的运算方法</a:t>
            </a:r>
          </a:p>
        </p:txBody>
      </p:sp>
      <p:sp>
        <p:nvSpPr>
          <p:cNvPr id="3" name="内容占位符 2"/>
          <p:cNvSpPr>
            <a:spLocks noGrp="1"/>
          </p:cNvSpPr>
          <p:nvPr>
            <p:ph idx="1"/>
          </p:nvPr>
        </p:nvSpPr>
        <p:spPr/>
        <p:txBody>
          <a:bodyPr/>
          <a:lstStyle/>
          <a:p>
            <a:pPr>
              <a:lnSpc>
                <a:spcPct val="125000"/>
              </a:lnSpc>
              <a:spcBef>
                <a:spcPts val="600"/>
              </a:spcBef>
              <a:spcAft>
                <a:spcPts val="0"/>
              </a:spcAft>
            </a:pPr>
            <a:r>
              <a:rPr lang="zh-CN" altLang="en-US" sz="2000" b="1">
                <a:latin typeface="楷体" pitchFamily="49" charset="-122"/>
                <a:ea typeface="楷体" pitchFamily="49" charset="-122"/>
              </a:rPr>
              <a:t>无符号数：所有二进制数据位数均用来表示数值本身，没有正负之分</a:t>
            </a:r>
            <a:endParaRPr lang="en-US" altLang="zh-CN" sz="2000" b="1">
              <a:latin typeface="楷体" pitchFamily="49" charset="-122"/>
              <a:ea typeface="楷体" pitchFamily="49" charset="-122"/>
            </a:endParaRPr>
          </a:p>
          <a:p>
            <a:pPr>
              <a:lnSpc>
                <a:spcPct val="125000"/>
              </a:lnSpc>
              <a:spcBef>
                <a:spcPts val="600"/>
              </a:spcBef>
              <a:spcAft>
                <a:spcPts val="0"/>
              </a:spcAft>
            </a:pPr>
            <a:r>
              <a:rPr lang="zh-CN" altLang="en-US" sz="2000" b="1">
                <a:latin typeface="楷体" pitchFamily="49" charset="-122"/>
                <a:ea typeface="楷体" pitchFamily="49" charset="-122"/>
              </a:rPr>
              <a:t>有符号数：其二进制数据位，包括符号位和数值位。计算机中的带符号数据又称为机器数。</a:t>
            </a:r>
            <a:endParaRPr lang="en-US" altLang="zh-CN" sz="2000" b="1">
              <a:latin typeface="楷体" pitchFamily="49" charset="-122"/>
              <a:ea typeface="楷体" pitchFamily="49" charset="-122"/>
            </a:endParaRPr>
          </a:p>
          <a:p>
            <a:pPr>
              <a:lnSpc>
                <a:spcPct val="125000"/>
              </a:lnSpc>
              <a:spcBef>
                <a:spcPts val="600"/>
              </a:spcBef>
              <a:spcAft>
                <a:spcPts val="0"/>
              </a:spcAft>
            </a:pPr>
            <a:r>
              <a:rPr lang="zh-CN" altLang="en-US" sz="2000" b="1">
                <a:latin typeface="楷体" pitchFamily="49" charset="-122"/>
                <a:ea typeface="楷体" pitchFamily="49" charset="-122"/>
              </a:rPr>
              <a:t>机器数：把正负符号代码化，并保存在计算机中的数据。</a:t>
            </a:r>
            <a:endParaRPr lang="en-US" altLang="zh-CN" sz="2000" b="1">
              <a:latin typeface="楷体" pitchFamily="49" charset="-122"/>
              <a:ea typeface="楷体" pitchFamily="49" charset="-122"/>
            </a:endParaRPr>
          </a:p>
          <a:p>
            <a:pPr>
              <a:lnSpc>
                <a:spcPct val="125000"/>
              </a:lnSpc>
              <a:spcBef>
                <a:spcPts val="600"/>
              </a:spcBef>
              <a:spcAft>
                <a:spcPts val="0"/>
              </a:spcAft>
            </a:pPr>
            <a:r>
              <a:rPr lang="zh-CN" altLang="en-US" sz="2000" b="1">
                <a:latin typeface="楷体" pitchFamily="49" charset="-122"/>
                <a:ea typeface="楷体" pitchFamily="49" charset="-122"/>
              </a:rPr>
              <a:t>真值：是指机器数所真正表示的数值，用数值并冠以</a:t>
            </a:r>
            <a:r>
              <a:rPr lang="en-US" altLang="zh-CN" sz="2000" b="1">
                <a:latin typeface="楷体" pitchFamily="49" charset="-122"/>
                <a:ea typeface="楷体" pitchFamily="49" charset="-122"/>
              </a:rPr>
              <a:t>+</a:t>
            </a:r>
            <a:r>
              <a:rPr lang="zh-CN" altLang="en-US" sz="2000" b="1">
                <a:latin typeface="楷体" pitchFamily="49" charset="-122"/>
                <a:ea typeface="楷体" pitchFamily="49" charset="-122"/>
              </a:rPr>
              <a:t>、</a:t>
            </a:r>
            <a:r>
              <a:rPr lang="en-US" altLang="zh-CN" sz="2000" b="1">
                <a:latin typeface="楷体" pitchFamily="49" charset="-122"/>
                <a:ea typeface="楷体" pitchFamily="49" charset="-122"/>
              </a:rPr>
              <a:t>-</a:t>
            </a:r>
            <a:r>
              <a:rPr lang="zh-CN" altLang="en-US" sz="2000" b="1">
                <a:latin typeface="楷体" pitchFamily="49" charset="-122"/>
                <a:ea typeface="楷体" pitchFamily="49" charset="-122"/>
              </a:rPr>
              <a:t>符号的方法来表示。</a:t>
            </a:r>
            <a:endParaRPr lang="en-US" altLang="zh-CN" sz="2000" b="1">
              <a:latin typeface="楷体" pitchFamily="49" charset="-122"/>
              <a:ea typeface="楷体" pitchFamily="49" charset="-122"/>
            </a:endParaRPr>
          </a:p>
          <a:p>
            <a:pPr>
              <a:lnSpc>
                <a:spcPct val="125000"/>
              </a:lnSpc>
              <a:spcBef>
                <a:spcPts val="600"/>
              </a:spcBef>
              <a:spcAft>
                <a:spcPts val="0"/>
              </a:spcAft>
            </a:pPr>
            <a:r>
              <a:rPr lang="zh-CN" altLang="en-US" sz="2000" b="1">
                <a:latin typeface="楷体" pitchFamily="49" charset="-122"/>
                <a:ea typeface="楷体" pitchFamily="49" charset="-122"/>
              </a:rPr>
              <a:t>机器数的编码方法：原码、反码、补码、移码。 </a:t>
            </a:r>
          </a:p>
          <a:p>
            <a:endParaRPr lang="zh-CN" altLang="en-US" sz="2400" b="1">
              <a:latin typeface="楷体" pitchFamily="49" charset="-122"/>
              <a:ea typeface="楷体" pitchFamily="49" charset="-122"/>
            </a:endParaRPr>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46</a:t>
            </a:fld>
            <a:endParaRPr lang="en-US" altLang="zh-CN" sz="1200"/>
          </a:p>
        </p:txBody>
      </p:sp>
    </p:spTree>
    <p:extLst>
      <p:ext uri="{BB962C8B-B14F-4D97-AF65-F5344CB8AC3E}">
        <p14:creationId xmlns:p14="http://schemas.microsoft.com/office/powerpoint/2010/main" val="5183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第六章 计算机的运算方法</a:t>
            </a:r>
          </a:p>
        </p:txBody>
      </p:sp>
      <p:sp>
        <p:nvSpPr>
          <p:cNvPr id="3" name="内容占位符 2"/>
          <p:cNvSpPr>
            <a:spLocks noGrp="1"/>
          </p:cNvSpPr>
          <p:nvPr>
            <p:ph idx="1"/>
          </p:nvPr>
        </p:nvSpPr>
        <p:spPr/>
        <p:txBody>
          <a:bodyPr/>
          <a:lstStyle/>
          <a:p>
            <a:pPr>
              <a:lnSpc>
                <a:spcPct val="125000"/>
              </a:lnSpc>
              <a:spcBef>
                <a:spcPts val="600"/>
              </a:spcBef>
            </a:pPr>
            <a:r>
              <a:rPr lang="zh-CN" altLang="en-US" sz="2000" b="1" dirty="0">
                <a:latin typeface="楷体" pitchFamily="49" charset="-122"/>
                <a:ea typeface="楷体" pitchFamily="49" charset="-122"/>
              </a:rPr>
              <a:t>原码编码方法</a:t>
            </a:r>
            <a:endParaRPr lang="en-US" altLang="zh-CN" sz="2000" b="1" dirty="0">
              <a:latin typeface="楷体" pitchFamily="49" charset="-122"/>
              <a:ea typeface="楷体" pitchFamily="49" charset="-122"/>
            </a:endParaRPr>
          </a:p>
          <a:p>
            <a:pPr lvl="1">
              <a:lnSpc>
                <a:spcPct val="125000"/>
              </a:lnSpc>
              <a:spcBef>
                <a:spcPts val="600"/>
              </a:spcBef>
            </a:pPr>
            <a:r>
              <a:rPr lang="zh-CN" altLang="en-US" sz="2000" b="1" dirty="0">
                <a:latin typeface="楷体" pitchFamily="49" charset="-122"/>
                <a:ea typeface="楷体" pitchFamily="49" charset="-122"/>
              </a:rPr>
              <a:t>原码为符号位加上数的绝对值，0正1负;</a:t>
            </a:r>
          </a:p>
          <a:p>
            <a:pPr lvl="1">
              <a:lnSpc>
                <a:spcPct val="125000"/>
              </a:lnSpc>
              <a:spcBef>
                <a:spcPts val="600"/>
              </a:spcBef>
            </a:pPr>
            <a:r>
              <a:rPr lang="zh-CN" altLang="en-US" sz="2000" b="1" dirty="0">
                <a:latin typeface="楷体" pitchFamily="49" charset="-122"/>
                <a:ea typeface="楷体" pitchFamily="49" charset="-122"/>
              </a:rPr>
              <a:t>原码零有两个编码，[+0]</a:t>
            </a:r>
            <a:r>
              <a:rPr lang="zh-CN" altLang="en-US" sz="2000" b="1" baseline="-25000" dirty="0">
                <a:latin typeface="楷体" pitchFamily="49" charset="-122"/>
                <a:ea typeface="楷体" pitchFamily="49" charset="-122"/>
              </a:rPr>
              <a:t>原</a:t>
            </a:r>
            <a:r>
              <a:rPr lang="zh-CN" altLang="en-US" sz="2000" b="1" dirty="0">
                <a:latin typeface="楷体" pitchFamily="49" charset="-122"/>
                <a:ea typeface="楷体" pitchFamily="49" charset="-122"/>
              </a:rPr>
              <a:t>=0.000</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0  [</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0]</a:t>
            </a:r>
            <a:r>
              <a:rPr lang="zh-CN" altLang="en-US" sz="2000" b="1" baseline="-25000" dirty="0">
                <a:latin typeface="楷体" pitchFamily="49" charset="-122"/>
                <a:ea typeface="楷体" pitchFamily="49" charset="-122"/>
              </a:rPr>
              <a:t>原</a:t>
            </a:r>
            <a:r>
              <a:rPr lang="zh-CN" altLang="en-US" sz="2000" b="1" dirty="0">
                <a:latin typeface="楷体" pitchFamily="49" charset="-122"/>
                <a:ea typeface="楷体" pitchFamily="49" charset="-122"/>
              </a:rPr>
              <a:t>=1.000</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0 </a:t>
            </a:r>
          </a:p>
          <a:p>
            <a:pPr lvl="1">
              <a:lnSpc>
                <a:spcPct val="125000"/>
              </a:lnSpc>
              <a:spcBef>
                <a:spcPts val="600"/>
              </a:spcBef>
            </a:pPr>
            <a:r>
              <a:rPr lang="zh-CN" altLang="en-US" sz="2000" b="1" dirty="0">
                <a:latin typeface="楷体" pitchFamily="49" charset="-122"/>
                <a:ea typeface="楷体" pitchFamily="49" charset="-122"/>
              </a:rPr>
              <a:t>若原码整数的位数是8位,其表示范围: -12</a:t>
            </a:r>
            <a:r>
              <a:rPr lang="en-US" altLang="zh-CN" sz="2000" b="1" dirty="0">
                <a:latin typeface="楷体" pitchFamily="49" charset="-122"/>
                <a:ea typeface="楷体" pitchFamily="49" charset="-122"/>
              </a:rPr>
              <a:t>7</a:t>
            </a:r>
            <a:r>
              <a:rPr lang="zh-CN" altLang="zh-CN" sz="2000" dirty="0"/>
              <a:t> </a:t>
            </a:r>
            <a:r>
              <a:rPr lang="zh-CN" altLang="zh-CN" sz="2000" b="1" dirty="0">
                <a:latin typeface="Times New Roman" panose="02020603050405020304" pitchFamily="18" charset="0"/>
                <a:ea typeface="楷体" pitchFamily="49" charset="-122"/>
                <a:cs typeface="Times New Roman" panose="02020603050405020304" pitchFamily="18" charset="0"/>
              </a:rPr>
              <a:t>～ </a:t>
            </a:r>
            <a:r>
              <a:rPr lang="zh-CN" altLang="en-US" sz="2000" b="1" dirty="0">
                <a:latin typeface="楷体" pitchFamily="49" charset="-122"/>
                <a:ea typeface="楷体" pitchFamily="49" charset="-122"/>
              </a:rPr>
              <a:t>127</a:t>
            </a:r>
            <a:endParaRPr lang="en-US" altLang="zh-CN" sz="2000" b="1" dirty="0">
              <a:latin typeface="楷体" pitchFamily="49" charset="-122"/>
              <a:ea typeface="楷体" pitchFamily="49" charset="-122"/>
            </a:endParaRPr>
          </a:p>
          <a:p>
            <a:pPr>
              <a:lnSpc>
                <a:spcPct val="125000"/>
              </a:lnSpc>
              <a:spcBef>
                <a:spcPts val="600"/>
              </a:spcBef>
            </a:pPr>
            <a:r>
              <a:rPr lang="zh-CN" altLang="en-US" sz="2000" b="1" dirty="0">
                <a:latin typeface="楷体" pitchFamily="49" charset="-122"/>
                <a:ea typeface="楷体" pitchFamily="49" charset="-122"/>
              </a:rPr>
              <a:t>补码编码方法</a:t>
            </a:r>
            <a:endParaRPr lang="en-US" altLang="zh-CN" sz="2000" b="1" dirty="0">
              <a:latin typeface="楷体" pitchFamily="49" charset="-122"/>
              <a:ea typeface="楷体" pitchFamily="49" charset="-122"/>
            </a:endParaRPr>
          </a:p>
          <a:p>
            <a:pPr lvl="1">
              <a:lnSpc>
                <a:spcPct val="125000"/>
              </a:lnSpc>
              <a:spcBef>
                <a:spcPts val="600"/>
              </a:spcBef>
            </a:pPr>
            <a:r>
              <a:rPr lang="zh-CN" altLang="en-US" sz="2000" b="1" dirty="0">
                <a:latin typeface="楷体" pitchFamily="49" charset="-122"/>
                <a:ea typeface="楷体" pitchFamily="49" charset="-122"/>
              </a:rPr>
              <a:t>正数的补码在其二进制代码前加上符号位0</a:t>
            </a:r>
            <a:endParaRPr lang="en-US" altLang="zh-CN" sz="2000" b="1" dirty="0">
              <a:latin typeface="楷体" pitchFamily="49" charset="-122"/>
              <a:ea typeface="楷体" pitchFamily="49" charset="-122"/>
            </a:endParaRPr>
          </a:p>
          <a:p>
            <a:pPr lvl="1">
              <a:lnSpc>
                <a:spcPct val="125000"/>
              </a:lnSpc>
              <a:spcBef>
                <a:spcPts val="600"/>
              </a:spcBef>
            </a:pPr>
            <a:r>
              <a:rPr lang="zh-CN" altLang="en-US" sz="2000" b="1" dirty="0">
                <a:latin typeface="楷体" pitchFamily="49" charset="-122"/>
                <a:ea typeface="楷体" pitchFamily="49" charset="-122"/>
              </a:rPr>
              <a:t>负数的补码是将二进制代码前加0后,再全部按位取反，然后在最低位上加1</a:t>
            </a:r>
            <a:endParaRPr lang="en-US" altLang="zh-CN" sz="2000" b="1" dirty="0">
              <a:latin typeface="楷体" pitchFamily="49" charset="-122"/>
              <a:ea typeface="楷体" pitchFamily="49" charset="-122"/>
            </a:endParaRPr>
          </a:p>
          <a:p>
            <a:pPr lvl="1">
              <a:lnSpc>
                <a:spcPct val="125000"/>
              </a:lnSpc>
              <a:spcBef>
                <a:spcPts val="600"/>
              </a:spcBef>
            </a:pPr>
            <a:r>
              <a:rPr lang="zh-CN" altLang="en-US" sz="2000" b="1" dirty="0">
                <a:latin typeface="楷体" pitchFamily="49" charset="-122"/>
                <a:ea typeface="楷体" pitchFamily="49" charset="-122"/>
              </a:rPr>
              <a:t>0的补码表示只有一种形式，[+0]</a:t>
            </a:r>
            <a:r>
              <a:rPr lang="zh-CN" altLang="en-US" sz="2000" b="1" baseline="-25000" dirty="0">
                <a:latin typeface="楷体" pitchFamily="49" charset="-122"/>
                <a:ea typeface="楷体" pitchFamily="49" charset="-122"/>
              </a:rPr>
              <a:t>补</a:t>
            </a:r>
            <a:r>
              <a:rPr lang="zh-CN" altLang="en-US" sz="2000" b="1" dirty="0">
                <a:latin typeface="楷体" pitchFamily="49" charset="-122"/>
                <a:ea typeface="楷体" pitchFamily="49" charset="-122"/>
              </a:rPr>
              <a:t>＝[</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0]</a:t>
            </a:r>
            <a:r>
              <a:rPr lang="zh-CN" altLang="en-US" sz="2000" b="1" baseline="-25000" dirty="0">
                <a:latin typeface="楷体" pitchFamily="49" charset="-122"/>
                <a:ea typeface="楷体" pitchFamily="49" charset="-122"/>
              </a:rPr>
              <a:t>补</a:t>
            </a:r>
            <a:r>
              <a:rPr lang="zh-CN" altLang="en-US" sz="2000" b="1" dirty="0">
                <a:latin typeface="楷体" pitchFamily="49" charset="-122"/>
                <a:ea typeface="楷体" pitchFamily="49" charset="-122"/>
              </a:rPr>
              <a:t>＝0.000</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0</a:t>
            </a:r>
            <a:endParaRPr lang="en-US" altLang="zh-CN" sz="2000" b="1" dirty="0">
              <a:latin typeface="楷体" pitchFamily="49" charset="-122"/>
              <a:ea typeface="楷体" pitchFamily="49" charset="-122"/>
            </a:endParaRPr>
          </a:p>
          <a:p>
            <a:pPr lvl="1">
              <a:lnSpc>
                <a:spcPct val="125000"/>
              </a:lnSpc>
              <a:spcBef>
                <a:spcPts val="600"/>
              </a:spcBef>
            </a:pPr>
            <a:r>
              <a:rPr lang="zh-CN" altLang="en-US" sz="2000" b="1" dirty="0">
                <a:latin typeface="楷体" pitchFamily="49" charset="-122"/>
                <a:ea typeface="楷体" pitchFamily="49" charset="-122"/>
              </a:rPr>
              <a:t>若补码整数的位数是8位,其表示范围: -128</a:t>
            </a:r>
            <a:r>
              <a:rPr lang="zh-CN" altLang="zh-CN" sz="2000" dirty="0"/>
              <a:t> </a:t>
            </a:r>
            <a:r>
              <a:rPr lang="zh-CN" altLang="zh-CN" sz="2000" b="1" dirty="0">
                <a:latin typeface="Times New Roman" panose="02020603050405020304" pitchFamily="18" charset="0"/>
                <a:ea typeface="楷体" pitchFamily="49" charset="-122"/>
                <a:cs typeface="Times New Roman" panose="02020603050405020304" pitchFamily="18" charset="0"/>
              </a:rPr>
              <a:t>～</a:t>
            </a:r>
            <a:r>
              <a:rPr lang="zh-CN" altLang="en-US" sz="2000" b="1" dirty="0">
                <a:latin typeface="楷体" pitchFamily="49" charset="-122"/>
                <a:ea typeface="楷体" pitchFamily="49" charset="-122"/>
              </a:rPr>
              <a:t>127</a:t>
            </a:r>
            <a:endParaRPr lang="en-US" altLang="zh-CN" sz="2000" b="1" dirty="0">
              <a:latin typeface="楷体" pitchFamily="49" charset="-122"/>
              <a:ea typeface="楷体" pitchFamily="49" charset="-122"/>
            </a:endParaRPr>
          </a:p>
          <a:p>
            <a:pPr lvl="1">
              <a:lnSpc>
                <a:spcPct val="125000"/>
              </a:lnSpc>
              <a:spcBef>
                <a:spcPts val="600"/>
              </a:spcBef>
            </a:pPr>
            <a:r>
              <a:rPr lang="zh-CN" altLang="en-US" sz="2000" b="1" dirty="0">
                <a:latin typeface="楷体" pitchFamily="49" charset="-122"/>
                <a:ea typeface="楷体" pitchFamily="49" charset="-122"/>
              </a:rPr>
              <a:t>由[</a:t>
            </a:r>
            <a:r>
              <a:rPr lang="en-US" altLang="zh-CN" sz="2000" b="1" dirty="0">
                <a:latin typeface="楷体" pitchFamily="49" charset="-122"/>
                <a:ea typeface="楷体" pitchFamily="49" charset="-122"/>
              </a:rPr>
              <a:t>X]</a:t>
            </a:r>
            <a:r>
              <a:rPr lang="zh-CN" altLang="en-US" sz="2000" b="1" baseline="-25000" dirty="0">
                <a:latin typeface="楷体" pitchFamily="49" charset="-122"/>
                <a:ea typeface="楷体" pitchFamily="49" charset="-122"/>
              </a:rPr>
              <a:t>补</a:t>
            </a:r>
            <a:r>
              <a:rPr lang="zh-CN" altLang="en-US" sz="2000" b="1" dirty="0">
                <a:latin typeface="楷体" pitchFamily="49" charset="-122"/>
                <a:ea typeface="楷体" pitchFamily="49" charset="-122"/>
              </a:rPr>
              <a:t>求[-</a:t>
            </a:r>
            <a:r>
              <a:rPr lang="en-US" altLang="zh-CN" sz="2000" b="1" dirty="0">
                <a:latin typeface="楷体" pitchFamily="49" charset="-122"/>
                <a:ea typeface="楷体" pitchFamily="49" charset="-122"/>
              </a:rPr>
              <a:t>X]</a:t>
            </a:r>
            <a:r>
              <a:rPr lang="zh-CN" altLang="en-US" sz="2000" b="1" baseline="-25000" dirty="0">
                <a:latin typeface="楷体" pitchFamily="49" charset="-122"/>
                <a:ea typeface="楷体" pitchFamily="49" charset="-122"/>
              </a:rPr>
              <a:t>补</a:t>
            </a:r>
            <a:r>
              <a:rPr lang="zh-CN" altLang="en-US" sz="2000" b="1" dirty="0">
                <a:latin typeface="楷体" pitchFamily="49" charset="-122"/>
                <a:ea typeface="楷体" pitchFamily="49" charset="-122"/>
              </a:rPr>
              <a:t>，将[</a:t>
            </a:r>
            <a:r>
              <a:rPr lang="en-US" altLang="zh-CN" sz="2000" b="1" dirty="0">
                <a:latin typeface="楷体" pitchFamily="49" charset="-122"/>
                <a:ea typeface="楷体" pitchFamily="49" charset="-122"/>
              </a:rPr>
              <a:t>X]</a:t>
            </a:r>
            <a:r>
              <a:rPr lang="zh-CN" altLang="en-US" sz="2000" b="1" baseline="-25000" dirty="0">
                <a:latin typeface="楷体" pitchFamily="49" charset="-122"/>
                <a:ea typeface="楷体" pitchFamily="49" charset="-122"/>
              </a:rPr>
              <a:t>补</a:t>
            </a:r>
            <a:r>
              <a:rPr lang="zh-CN" altLang="en-US" sz="2000" b="1" dirty="0">
                <a:latin typeface="楷体" pitchFamily="49" charset="-122"/>
                <a:ea typeface="楷体" pitchFamily="49" charset="-122"/>
              </a:rPr>
              <a:t>连同符号一起将各位取反，末位再加1</a:t>
            </a:r>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47</a:t>
            </a:fld>
            <a:endParaRPr lang="en-US" altLang="zh-CN" sz="1200"/>
          </a:p>
        </p:txBody>
      </p:sp>
    </p:spTree>
    <p:extLst>
      <p:ext uri="{BB962C8B-B14F-4D97-AF65-F5344CB8AC3E}">
        <p14:creationId xmlns:p14="http://schemas.microsoft.com/office/powerpoint/2010/main" val="520073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第六章 计算机的运算方法</a:t>
            </a:r>
          </a:p>
        </p:txBody>
      </p:sp>
      <p:sp>
        <p:nvSpPr>
          <p:cNvPr id="3" name="内容占位符 2"/>
          <p:cNvSpPr>
            <a:spLocks noGrp="1"/>
          </p:cNvSpPr>
          <p:nvPr>
            <p:ph idx="1"/>
          </p:nvPr>
        </p:nvSpPr>
        <p:spPr/>
        <p:txBody>
          <a:bodyPr/>
          <a:lstStyle/>
          <a:p>
            <a:pPr marL="225425" indent="-171450">
              <a:lnSpc>
                <a:spcPct val="125000"/>
              </a:lnSpc>
              <a:spcBef>
                <a:spcPts val="600"/>
              </a:spcBef>
            </a:pPr>
            <a:r>
              <a:rPr lang="zh-CN" altLang="en-US" sz="2000" b="1" dirty="0">
                <a:latin typeface="楷体" pitchFamily="49" charset="-122"/>
                <a:ea typeface="楷体" pitchFamily="49" charset="-122"/>
              </a:rPr>
              <a:t>逻辑移位：无符号数移位</a:t>
            </a:r>
            <a:endParaRPr lang="en-US" altLang="zh-CN" sz="2000" b="1" dirty="0">
              <a:latin typeface="楷体" pitchFamily="49" charset="-122"/>
              <a:ea typeface="楷体" pitchFamily="49" charset="-122"/>
            </a:endParaRPr>
          </a:p>
          <a:p>
            <a:pPr marL="625475" lvl="1" indent="-171450">
              <a:lnSpc>
                <a:spcPct val="125000"/>
              </a:lnSpc>
              <a:spcBef>
                <a:spcPts val="600"/>
              </a:spcBef>
            </a:pPr>
            <a:r>
              <a:rPr lang="zh-CN" altLang="en-US" sz="2000" b="1" dirty="0">
                <a:latin typeface="楷体" pitchFamily="49" charset="-122"/>
                <a:ea typeface="楷体" pitchFamily="49" charset="-122"/>
                <a:cs typeface="+mn-cs"/>
              </a:rPr>
              <a:t>逻辑左移：各位依次左移，末位补</a:t>
            </a:r>
            <a:r>
              <a:rPr lang="en-US" altLang="zh-CN" sz="2000" b="1" dirty="0">
                <a:latin typeface="楷体" pitchFamily="49" charset="-122"/>
                <a:ea typeface="楷体" pitchFamily="49" charset="-122"/>
                <a:cs typeface="+mn-cs"/>
              </a:rPr>
              <a:t>0</a:t>
            </a:r>
            <a:r>
              <a:rPr lang="zh-CN" altLang="en-US" sz="2000" b="1" dirty="0">
                <a:latin typeface="楷体" pitchFamily="49" charset="-122"/>
                <a:ea typeface="楷体" pitchFamily="49" charset="-122"/>
                <a:cs typeface="+mn-cs"/>
              </a:rPr>
              <a:t>，最高位移丢。</a:t>
            </a:r>
          </a:p>
          <a:p>
            <a:pPr marL="625475" lvl="1" indent="-171450">
              <a:lnSpc>
                <a:spcPct val="125000"/>
              </a:lnSpc>
              <a:spcBef>
                <a:spcPts val="600"/>
              </a:spcBef>
            </a:pPr>
            <a:r>
              <a:rPr lang="zh-CN" altLang="en-US" sz="2000" b="1" dirty="0">
                <a:latin typeface="楷体" pitchFamily="49" charset="-122"/>
                <a:ea typeface="楷体" pitchFamily="49" charset="-122"/>
                <a:cs typeface="+mn-cs"/>
              </a:rPr>
              <a:t>逻辑</a:t>
            </a:r>
            <a:r>
              <a:rPr lang="zh-CN" altLang="en-US" sz="2000" b="1" dirty="0">
                <a:latin typeface="楷体" pitchFamily="49" charset="-122"/>
                <a:ea typeface="楷体" pitchFamily="49" charset="-122"/>
              </a:rPr>
              <a:t>右</a:t>
            </a:r>
            <a:r>
              <a:rPr lang="zh-CN" altLang="en-US" sz="2000" b="1" dirty="0">
                <a:latin typeface="楷体" pitchFamily="49" charset="-122"/>
                <a:ea typeface="楷体" pitchFamily="49" charset="-122"/>
                <a:cs typeface="+mn-cs"/>
              </a:rPr>
              <a:t>移：各位依次右移，最高位补</a:t>
            </a:r>
            <a:r>
              <a:rPr lang="en-US" altLang="zh-CN" sz="2000" b="1" dirty="0">
                <a:latin typeface="楷体" pitchFamily="49" charset="-122"/>
                <a:ea typeface="楷体" pitchFamily="49" charset="-122"/>
                <a:cs typeface="+mn-cs"/>
              </a:rPr>
              <a:t>0</a:t>
            </a:r>
            <a:r>
              <a:rPr lang="zh-CN" altLang="en-US" sz="2000" b="1" dirty="0">
                <a:latin typeface="楷体" pitchFamily="49" charset="-122"/>
                <a:ea typeface="楷体" pitchFamily="49" charset="-122"/>
                <a:cs typeface="+mn-cs"/>
              </a:rPr>
              <a:t>，最低位移丢。</a:t>
            </a:r>
          </a:p>
          <a:p>
            <a:pPr marL="225425" indent="-171450">
              <a:lnSpc>
                <a:spcPct val="125000"/>
              </a:lnSpc>
              <a:spcBef>
                <a:spcPts val="600"/>
              </a:spcBef>
            </a:pPr>
            <a:r>
              <a:rPr lang="zh-CN" altLang="en-US" sz="2000" b="1" dirty="0">
                <a:latin typeface="楷体" pitchFamily="49" charset="-122"/>
                <a:ea typeface="楷体" pitchFamily="49" charset="-122"/>
              </a:rPr>
              <a:t>算术移位：有符号数移位，符号位必须要保持不变</a:t>
            </a:r>
            <a:endParaRPr lang="en-US" altLang="zh-CN" sz="2000" b="1" dirty="0">
              <a:latin typeface="楷体" pitchFamily="49" charset="-122"/>
              <a:ea typeface="楷体" pitchFamily="49" charset="-122"/>
            </a:endParaRPr>
          </a:p>
          <a:p>
            <a:pPr marL="625475" lvl="1" indent="-171450">
              <a:lnSpc>
                <a:spcPct val="125000"/>
              </a:lnSpc>
              <a:spcBef>
                <a:spcPts val="600"/>
              </a:spcBef>
            </a:pPr>
            <a:r>
              <a:rPr lang="zh-CN" altLang="en-US" sz="2000" b="1" dirty="0">
                <a:latin typeface="楷体" pitchFamily="49" charset="-122"/>
                <a:ea typeface="楷体" pitchFamily="49" charset="-122"/>
                <a:cs typeface="+mn-cs"/>
              </a:rPr>
              <a:t>补码左移：符号位不变，数值部分依次左移，高位移丢，低位补</a:t>
            </a:r>
            <a:r>
              <a:rPr lang="en-US" altLang="zh-CN" sz="2000" b="1" dirty="0">
                <a:latin typeface="楷体" pitchFamily="49" charset="-122"/>
                <a:ea typeface="楷体" pitchFamily="49" charset="-122"/>
                <a:cs typeface="+mn-cs"/>
              </a:rPr>
              <a:t>0</a:t>
            </a:r>
            <a:endParaRPr lang="zh-CN" altLang="en-US" sz="2000" b="1" dirty="0">
              <a:latin typeface="楷体" pitchFamily="49" charset="-122"/>
              <a:ea typeface="楷体" pitchFamily="49" charset="-122"/>
              <a:cs typeface="+mn-cs"/>
            </a:endParaRPr>
          </a:p>
          <a:p>
            <a:pPr marL="625475" lvl="1" indent="-171450">
              <a:lnSpc>
                <a:spcPct val="125000"/>
              </a:lnSpc>
              <a:spcBef>
                <a:spcPts val="600"/>
              </a:spcBef>
            </a:pPr>
            <a:r>
              <a:rPr lang="zh-CN" altLang="en-US" sz="2000" b="1" dirty="0">
                <a:latin typeface="楷体" pitchFamily="49" charset="-122"/>
                <a:ea typeface="楷体" pitchFamily="49" charset="-122"/>
                <a:cs typeface="+mn-cs"/>
              </a:rPr>
              <a:t>补码右移：符号位不变，数值部分依次左移，低位移丢，高位补符号位</a:t>
            </a:r>
          </a:p>
          <a:p>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48</a:t>
            </a:fld>
            <a:endParaRPr lang="en-US" altLang="zh-CN" sz="1200"/>
          </a:p>
        </p:txBody>
      </p:sp>
    </p:spTree>
    <p:extLst>
      <p:ext uri="{BB962C8B-B14F-4D97-AF65-F5344CB8AC3E}">
        <p14:creationId xmlns:p14="http://schemas.microsoft.com/office/powerpoint/2010/main" val="2534851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897B7ED3-E106-4F34-A27C-26F955E3671F}" type="slidenum">
              <a:rPr lang="en-US" altLang="zh-CN" sz="1200" smtClean="0">
                <a:latin typeface="楷体_GB2312" pitchFamily="49" charset="-122"/>
                <a:ea typeface="楷体_GB2312" pitchFamily="49" charset="-122"/>
              </a:rPr>
              <a:pPr eaLnBrk="1" hangingPunct="1">
                <a:spcBef>
                  <a:spcPct val="0"/>
                </a:spcBef>
                <a:buClrTx/>
                <a:buFontTx/>
                <a:buNone/>
              </a:pPr>
              <a:t>49</a:t>
            </a:fld>
            <a:endParaRPr lang="en-US" altLang="zh-CN" sz="1200">
              <a:latin typeface="楷体_GB2312" pitchFamily="49" charset="-122"/>
              <a:ea typeface="楷体_GB2312" pitchFamily="49" charset="-122"/>
            </a:endParaRPr>
          </a:p>
        </p:txBody>
      </p:sp>
      <p:sp>
        <p:nvSpPr>
          <p:cNvPr id="39939" name="Rectangle 2"/>
          <p:cNvSpPr>
            <a:spLocks noGrp="1" noChangeArrowheads="1"/>
          </p:cNvSpPr>
          <p:nvPr>
            <p:ph type="title"/>
          </p:nvPr>
        </p:nvSpPr>
        <p:spPr/>
        <p:txBody>
          <a:bodyPr/>
          <a:lstStyle/>
          <a:p>
            <a:pPr eaLnBrk="1" hangingPunct="1"/>
            <a:r>
              <a:rPr lang="zh-CN" altLang="en-US" sz="3200"/>
              <a:t>第六章 计算机的运算方法</a:t>
            </a:r>
          </a:p>
        </p:txBody>
      </p:sp>
      <p:sp>
        <p:nvSpPr>
          <p:cNvPr id="21508" name="Rectangle 3"/>
          <p:cNvSpPr>
            <a:spLocks noGrp="1" noChangeArrowheads="1"/>
          </p:cNvSpPr>
          <p:nvPr>
            <p:ph type="body" idx="1"/>
          </p:nvPr>
        </p:nvSpPr>
        <p:spPr/>
        <p:txBody>
          <a:bodyPr/>
          <a:lstStyle/>
          <a:p>
            <a:pPr eaLnBrk="1" hangingPunct="1">
              <a:lnSpc>
                <a:spcPct val="125000"/>
              </a:lnSpc>
              <a:spcBef>
                <a:spcPts val="600"/>
              </a:spcBef>
              <a:defRPr/>
            </a:pPr>
            <a:r>
              <a:rPr lang="zh-CN" altLang="en-US" sz="2000" b="1" dirty="0">
                <a:latin typeface="Times New Roman" pitchFamily="18" charset="0"/>
                <a:ea typeface="楷体" pitchFamily="49" charset="-122"/>
                <a:cs typeface="Times New Roman" pitchFamily="18" charset="0"/>
              </a:rPr>
              <a:t>补码加减法的公式</a:t>
            </a:r>
            <a:r>
              <a:rPr lang="en-US" altLang="zh-CN" sz="2000" b="1" dirty="0">
                <a:latin typeface="Times New Roman" pitchFamily="18" charset="0"/>
                <a:ea typeface="楷体" pitchFamily="49" charset="-122"/>
                <a:cs typeface="Times New Roman" pitchFamily="18" charset="0"/>
              </a:rPr>
              <a:t>: </a:t>
            </a:r>
          </a:p>
          <a:p>
            <a:pPr lvl="1" eaLnBrk="1" hangingPunct="1">
              <a:lnSpc>
                <a:spcPct val="125000"/>
              </a:lnSpc>
              <a:spcBef>
                <a:spcPts val="600"/>
              </a:spcBef>
              <a:defRPr/>
            </a:pPr>
            <a:r>
              <a:rPr lang="en-US" altLang="zh-CN" sz="2000" b="1" dirty="0">
                <a:latin typeface="Times New Roman" pitchFamily="18" charset="0"/>
                <a:ea typeface="楷体" pitchFamily="49" charset="-122"/>
                <a:cs typeface="Times New Roman" pitchFamily="18" charset="0"/>
              </a:rPr>
              <a:t>[</a:t>
            </a:r>
            <a:r>
              <a:rPr lang="en-US" altLang="zh-CN" sz="2000" b="1" dirty="0" err="1">
                <a:latin typeface="Times New Roman" pitchFamily="18" charset="0"/>
                <a:ea typeface="楷体" pitchFamily="49" charset="-122"/>
                <a:cs typeface="Times New Roman" pitchFamily="18" charset="0"/>
              </a:rPr>
              <a:t>x+y</a:t>
            </a:r>
            <a:r>
              <a:rPr lang="en-US" altLang="zh-CN" sz="2000" b="1" dirty="0">
                <a:latin typeface="Times New Roman" pitchFamily="18" charset="0"/>
                <a:ea typeface="楷体" pitchFamily="49" charset="-122"/>
                <a:cs typeface="Times New Roman" pitchFamily="18" charset="0"/>
              </a:rPr>
              <a:t>]</a:t>
            </a:r>
            <a:r>
              <a:rPr lang="zh-CN" altLang="en-US" sz="2000" b="1" baseline="-25000" dirty="0">
                <a:latin typeface="Times New Roman" pitchFamily="18" charset="0"/>
                <a:ea typeface="楷体" pitchFamily="49" charset="-122"/>
                <a:cs typeface="Times New Roman" pitchFamily="18" charset="0"/>
              </a:rPr>
              <a:t>补 </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 [x]</a:t>
            </a:r>
            <a:r>
              <a:rPr lang="zh-CN" altLang="en-US" sz="2000" b="1" baseline="-25000" dirty="0">
                <a:latin typeface="Times New Roman" pitchFamily="18" charset="0"/>
                <a:ea typeface="楷体" pitchFamily="49" charset="-122"/>
                <a:cs typeface="Times New Roman" pitchFamily="18" charset="0"/>
              </a:rPr>
              <a:t>补 </a:t>
            </a:r>
            <a:r>
              <a:rPr lang="en-US" altLang="zh-CN" sz="2000" b="1" dirty="0">
                <a:latin typeface="Times New Roman" pitchFamily="18" charset="0"/>
                <a:ea typeface="楷体" pitchFamily="49" charset="-122"/>
                <a:cs typeface="Times New Roman" pitchFamily="18" charset="0"/>
              </a:rPr>
              <a:t>+ [y]</a:t>
            </a:r>
            <a:r>
              <a:rPr lang="zh-CN" altLang="en-US" sz="2000" b="1" baseline="-25000" dirty="0">
                <a:latin typeface="Times New Roman" pitchFamily="18" charset="0"/>
                <a:ea typeface="楷体" pitchFamily="49" charset="-122"/>
                <a:cs typeface="Times New Roman" pitchFamily="18" charset="0"/>
              </a:rPr>
              <a:t>补</a:t>
            </a:r>
            <a:endParaRPr lang="en-US" altLang="zh-CN" sz="2000" b="1" baseline="-25000" dirty="0">
              <a:latin typeface="Times New Roman" pitchFamily="18" charset="0"/>
              <a:ea typeface="楷体" pitchFamily="49" charset="-122"/>
              <a:cs typeface="Times New Roman" pitchFamily="18" charset="0"/>
            </a:endParaRPr>
          </a:p>
          <a:p>
            <a:pPr lvl="1" eaLnBrk="1" hangingPunct="1">
              <a:lnSpc>
                <a:spcPct val="125000"/>
              </a:lnSpc>
              <a:spcBef>
                <a:spcPts val="600"/>
              </a:spcBef>
              <a:defRPr/>
            </a:pPr>
            <a:r>
              <a:rPr lang="en-US" altLang="zh-CN" sz="2000" b="1" dirty="0">
                <a:latin typeface="Times New Roman" pitchFamily="18" charset="0"/>
                <a:ea typeface="楷体" pitchFamily="49" charset="-122"/>
                <a:cs typeface="Times New Roman" pitchFamily="18" charset="0"/>
              </a:rPr>
              <a:t>[x-y]</a:t>
            </a:r>
            <a:r>
              <a:rPr lang="zh-CN" altLang="en-US" sz="2000" b="1" baseline="-25000" dirty="0">
                <a:latin typeface="Times New Roman" pitchFamily="18" charset="0"/>
                <a:ea typeface="楷体" pitchFamily="49" charset="-122"/>
                <a:cs typeface="Times New Roman" pitchFamily="18" charset="0"/>
              </a:rPr>
              <a:t>补 </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 [x]</a:t>
            </a:r>
            <a:r>
              <a:rPr lang="zh-CN" altLang="en-US" sz="2000" b="1" baseline="-25000" dirty="0">
                <a:latin typeface="Times New Roman" pitchFamily="18" charset="0"/>
                <a:ea typeface="楷体" pitchFamily="49" charset="-122"/>
                <a:cs typeface="Times New Roman" pitchFamily="18" charset="0"/>
              </a:rPr>
              <a:t>补 </a:t>
            </a:r>
            <a:r>
              <a:rPr lang="en-US" altLang="zh-CN" sz="2000" b="1" dirty="0">
                <a:latin typeface="Times New Roman" pitchFamily="18" charset="0"/>
                <a:ea typeface="楷体" pitchFamily="49" charset="-122"/>
                <a:cs typeface="Times New Roman" pitchFamily="18" charset="0"/>
              </a:rPr>
              <a:t>+ [-y]</a:t>
            </a:r>
            <a:r>
              <a:rPr lang="zh-CN" altLang="en-US" sz="2000" b="1" baseline="-25000" dirty="0">
                <a:latin typeface="Times New Roman" pitchFamily="18" charset="0"/>
                <a:ea typeface="楷体" pitchFamily="49" charset="-122"/>
                <a:cs typeface="Times New Roman" pitchFamily="18" charset="0"/>
              </a:rPr>
              <a:t>补</a:t>
            </a:r>
            <a:endParaRPr lang="en-US" altLang="zh-CN" sz="2000" b="1" baseline="-25000" dirty="0">
              <a:latin typeface="Times New Roman" pitchFamily="18" charset="0"/>
              <a:ea typeface="楷体" pitchFamily="49" charset="-122"/>
              <a:cs typeface="Times New Roman" pitchFamily="18" charset="0"/>
            </a:endParaRPr>
          </a:p>
          <a:p>
            <a:pPr lvl="1" eaLnBrk="1" hangingPunct="1">
              <a:lnSpc>
                <a:spcPct val="125000"/>
              </a:lnSpc>
              <a:spcBef>
                <a:spcPts val="600"/>
              </a:spcBef>
              <a:defRPr/>
            </a:pPr>
            <a:r>
              <a:rPr lang="zh-CN" altLang="en-US" sz="2000" b="1" dirty="0">
                <a:latin typeface="Times New Roman" pitchFamily="18" charset="0"/>
                <a:ea typeface="楷体" pitchFamily="49" charset="-122"/>
                <a:cs typeface="Times New Roman" pitchFamily="18" charset="0"/>
              </a:rPr>
              <a:t>不需要事先判断符号，符号位与码值位一起参加运算</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defRPr/>
            </a:pPr>
            <a:r>
              <a:rPr lang="zh-CN" altLang="en-US" sz="2000" b="1" dirty="0">
                <a:latin typeface="Times New Roman" pitchFamily="18" charset="0"/>
                <a:ea typeface="楷体" pitchFamily="49" charset="-122"/>
                <a:cs typeface="Times New Roman" pitchFamily="18" charset="0"/>
              </a:rPr>
              <a:t>符号位相加后若有进位，则舍去该进位数字</a:t>
            </a:r>
            <a:endParaRPr lang="en-US" altLang="zh-CN" sz="2000" b="1" baseline="-25000" dirty="0">
              <a:latin typeface="Times New Roman" pitchFamily="18" charset="0"/>
              <a:ea typeface="楷体" pitchFamily="49" charset="-122"/>
              <a:cs typeface="Times New Roman" pitchFamily="18" charset="0"/>
            </a:endParaRPr>
          </a:p>
          <a:p>
            <a:pPr eaLnBrk="1" hangingPunct="1">
              <a:lnSpc>
                <a:spcPct val="125000"/>
              </a:lnSpc>
              <a:spcBef>
                <a:spcPts val="600"/>
              </a:spcBef>
              <a:defRPr/>
            </a:pPr>
            <a:r>
              <a:rPr lang="zh-CN" altLang="en-US" sz="2000" b="1" dirty="0">
                <a:latin typeface="Times New Roman" pitchFamily="18" charset="0"/>
                <a:ea typeface="楷体" pitchFamily="49" charset="-122"/>
                <a:cs typeface="Times New Roman" pitchFamily="18" charset="0"/>
              </a:rPr>
              <a:t>补码加减运算结果判溢出：</a:t>
            </a:r>
          </a:p>
          <a:p>
            <a:pPr lvl="1" eaLnBrk="1" hangingPunct="1">
              <a:lnSpc>
                <a:spcPct val="125000"/>
              </a:lnSpc>
              <a:spcBef>
                <a:spcPts val="600"/>
              </a:spcBef>
              <a:defRPr/>
            </a:pPr>
            <a:r>
              <a:rPr lang="zh-CN" altLang="en-US" sz="2000" b="1" dirty="0">
                <a:latin typeface="Times New Roman" pitchFamily="18" charset="0"/>
                <a:ea typeface="楷体" pitchFamily="49" charset="-122"/>
                <a:cs typeface="Times New Roman" pitchFamily="18" charset="0"/>
              </a:rPr>
              <a:t>单符号位判溢出：当最高有效位产生的进位和符号位产生的进位不同时，加减运算发生了溢出。</a:t>
            </a:r>
          </a:p>
          <a:p>
            <a:pPr lvl="1" eaLnBrk="1" hangingPunct="1">
              <a:lnSpc>
                <a:spcPct val="125000"/>
              </a:lnSpc>
              <a:spcBef>
                <a:spcPts val="600"/>
              </a:spcBef>
              <a:defRPr/>
            </a:pPr>
            <a:r>
              <a:rPr lang="zh-CN" altLang="en-US" sz="2000" b="1" dirty="0">
                <a:latin typeface="Times New Roman" pitchFamily="18" charset="0"/>
                <a:ea typeface="楷体" pitchFamily="49" charset="-122"/>
                <a:cs typeface="Times New Roman" pitchFamily="18" charset="0"/>
              </a:rPr>
              <a:t>双符号位判溢出：</a:t>
            </a:r>
            <a:r>
              <a:rPr lang="zh-CN" altLang="zh-CN" sz="2000" b="1" dirty="0">
                <a:latin typeface="Times New Roman" pitchFamily="18" charset="0"/>
                <a:ea typeface="楷体" pitchFamily="49" charset="-122"/>
                <a:cs typeface="Times New Roman" pitchFamily="18" charset="0"/>
              </a:rPr>
              <a:t>采用变形补码运算，当运算结果两位符号相同时无溢出，不同时有溢出，其中高位符号位表示真正的符号，</a:t>
            </a:r>
            <a:r>
              <a:rPr lang="en-US" altLang="zh-CN" sz="2000" b="1" dirty="0">
                <a:latin typeface="Times New Roman" pitchFamily="18" charset="0"/>
                <a:ea typeface="楷体" pitchFamily="49" charset="-122"/>
                <a:cs typeface="Times New Roman" pitchFamily="18" charset="0"/>
              </a:rPr>
              <a:t>01</a:t>
            </a:r>
            <a:r>
              <a:rPr lang="zh-CN" altLang="zh-CN" sz="2000" b="1" dirty="0">
                <a:latin typeface="Times New Roman" pitchFamily="18" charset="0"/>
                <a:ea typeface="楷体" pitchFamily="49" charset="-122"/>
                <a:cs typeface="Times New Roman" pitchFamily="18" charset="0"/>
              </a:rPr>
              <a:t>表示上溢，</a:t>
            </a:r>
            <a:r>
              <a:rPr lang="en-US" altLang="zh-CN" sz="2000" b="1" dirty="0">
                <a:latin typeface="Times New Roman" pitchFamily="18" charset="0"/>
                <a:ea typeface="楷体" pitchFamily="49" charset="-122"/>
                <a:cs typeface="Times New Roman" pitchFamily="18" charset="0"/>
              </a:rPr>
              <a:t>10</a:t>
            </a:r>
            <a:r>
              <a:rPr lang="zh-CN" altLang="zh-CN" sz="2000" b="1" dirty="0">
                <a:latin typeface="Times New Roman" pitchFamily="18" charset="0"/>
                <a:ea typeface="楷体" pitchFamily="49" charset="-122"/>
                <a:cs typeface="Times New Roman" pitchFamily="18" charset="0"/>
              </a:rPr>
              <a:t>表示下溢。</a:t>
            </a:r>
            <a:endParaRPr lang="en-US" altLang="zh-CN" sz="2000" b="1" dirty="0">
              <a:latin typeface="Times New Roman" pitchFamily="18" charset="0"/>
              <a:ea typeface="楷体" pitchFamily="49" charset="-122"/>
              <a:cs typeface="Times New Roman" pitchFamily="18" charset="0"/>
            </a:endParaRPr>
          </a:p>
          <a:p>
            <a:pPr lvl="1" eaLnBrk="1" hangingPunct="1">
              <a:lnSpc>
                <a:spcPct val="120000"/>
              </a:lnSpc>
              <a:defRPr/>
            </a:pPr>
            <a:endParaRPr lang="zh-CN" altLang="en-US" sz="2400" b="1" dirty="0">
              <a:latin typeface="楷体" pitchFamily="49" charset="-122"/>
              <a:ea typeface="楷体" pitchFamily="49" charset="-122"/>
              <a:cs typeface="+mn-cs"/>
            </a:endParaRPr>
          </a:p>
        </p:txBody>
      </p:sp>
    </p:spTree>
    <p:extLst>
      <p:ext uri="{BB962C8B-B14F-4D97-AF65-F5344CB8AC3E}">
        <p14:creationId xmlns:p14="http://schemas.microsoft.com/office/powerpoint/2010/main" val="3104824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zh-CN" altLang="en-US" sz="3200"/>
              <a:t>第一章 概论</a:t>
            </a:r>
          </a:p>
        </p:txBody>
      </p:sp>
      <p:sp>
        <p:nvSpPr>
          <p:cNvPr id="7171" name="内容占位符 2"/>
          <p:cNvSpPr>
            <a:spLocks noGrp="1"/>
          </p:cNvSpPr>
          <p:nvPr>
            <p:ph idx="1"/>
          </p:nvPr>
        </p:nvSpPr>
        <p:spPr/>
        <p:txBody>
          <a:bodyPr/>
          <a:lstStyle/>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主存：又称内存，用于存放计算机当前正在执行的数据和程序，可以被</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直接存取</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600"/>
              </a:spcBef>
            </a:pP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：中央处理器，是计算机硬件核心部件，由运算器和控制器构成</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主机：</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与主存合起来称为主机</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外设：输入设备、输出设备的统称</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计算机硬件技术指标</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机器字长：指</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一次能处理数据的二进制位数，通常与</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的寄存器位数有关</a:t>
            </a:r>
            <a:endParaRPr lang="zh-CN" altLang="en-US" sz="2000"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指令字长：机器指令中含二进制代码的总位数</a:t>
            </a: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存储字长：存储单元中二进制代码的个数</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en-US" altLang="zh-CN" sz="2000" b="1" dirty="0">
                <a:latin typeface="Times New Roman" pitchFamily="18" charset="0"/>
                <a:ea typeface="楷体" pitchFamily="49" charset="-122"/>
                <a:cs typeface="Times New Roman" pitchFamily="18" charset="0"/>
              </a:rPr>
              <a:t>MIPS</a:t>
            </a:r>
            <a:r>
              <a:rPr lang="zh-CN" altLang="en-US" sz="2000" b="1" dirty="0">
                <a:latin typeface="Times New Roman" pitchFamily="18" charset="0"/>
                <a:ea typeface="楷体" pitchFamily="49" charset="-122"/>
                <a:cs typeface="Times New Roman" pitchFamily="18" charset="0"/>
              </a:rPr>
              <a:t>：每秒百万条指令数</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en-US" altLang="zh-CN" sz="2000" b="1" dirty="0">
                <a:latin typeface="Times New Roman" pitchFamily="18" charset="0"/>
                <a:ea typeface="楷体" pitchFamily="49" charset="-122"/>
                <a:cs typeface="Times New Roman" pitchFamily="18" charset="0"/>
              </a:rPr>
              <a:t>MFLOPS</a:t>
            </a:r>
            <a:r>
              <a:rPr lang="zh-CN" altLang="en-US" sz="2000" b="1" dirty="0">
                <a:latin typeface="Times New Roman" pitchFamily="18" charset="0"/>
                <a:ea typeface="楷体" pitchFamily="49" charset="-122"/>
                <a:cs typeface="Times New Roman" pitchFamily="18" charset="0"/>
              </a:rPr>
              <a:t>：每秒百万条浮点运算指令数</a:t>
            </a:r>
            <a:endParaRPr lang="en-US" altLang="zh-CN" sz="2000" b="1" dirty="0">
              <a:latin typeface="Times New Roman" pitchFamily="18" charset="0"/>
              <a:ea typeface="楷体" pitchFamily="49" charset="-122"/>
              <a:cs typeface="Times New Roman" pitchFamily="18" charset="0"/>
            </a:endParaRPr>
          </a:p>
          <a:p>
            <a:pPr eaLnBrk="1" hangingPunct="1">
              <a:lnSpc>
                <a:spcPct val="120000"/>
              </a:lnSpc>
            </a:pPr>
            <a:endParaRPr lang="zh-CN" altLang="en-US" sz="2000" b="1" dirty="0">
              <a:latin typeface="楷体" pitchFamily="49" charset="-122"/>
              <a:ea typeface="楷体" pitchFamily="49" charset="-122"/>
            </a:endParaRPr>
          </a:p>
          <a:p>
            <a:pPr eaLnBrk="1" hangingPunct="1">
              <a:lnSpc>
                <a:spcPct val="120000"/>
              </a:lnSpc>
            </a:pPr>
            <a:endParaRPr lang="zh-CN" altLang="en-US" sz="2400" b="1" dirty="0">
              <a:latin typeface="楷体" pitchFamily="49" charset="-122"/>
              <a:ea typeface="楷体" pitchFamily="49" charset="-122"/>
            </a:endParaRPr>
          </a:p>
          <a:p>
            <a:endParaRPr lang="zh-CN" altLang="en-US" dirty="0"/>
          </a:p>
        </p:txBody>
      </p:sp>
      <p:sp>
        <p:nvSpPr>
          <p:cNvPr id="7172"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42EC8157-4EB0-4C3B-ABBE-A4ED2AAA08C7}" type="slidenum">
              <a:rPr kumimoji="0" lang="en-US" altLang="zh-CN" sz="1200" b="0" smtClean="0">
                <a:latin typeface="楷体_GB2312" pitchFamily="49" charset="-122"/>
              </a:rPr>
              <a:pPr eaLnBrk="1" hangingPunct="1"/>
              <a:t>5</a:t>
            </a:fld>
            <a:endParaRPr kumimoji="0" lang="en-US" altLang="zh-CN" sz="1200" b="0">
              <a:latin typeface="楷体_GB2312" pitchFamily="49" charset="-122"/>
            </a:endParaRPr>
          </a:p>
        </p:txBody>
      </p:sp>
    </p:spTree>
    <p:extLst>
      <p:ext uri="{BB962C8B-B14F-4D97-AF65-F5344CB8AC3E}">
        <p14:creationId xmlns:p14="http://schemas.microsoft.com/office/powerpoint/2010/main" val="886003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第六章 计算机的运算方法</a:t>
            </a:r>
          </a:p>
        </p:txBody>
      </p:sp>
      <p:sp>
        <p:nvSpPr>
          <p:cNvPr id="3" name="内容占位符 2"/>
          <p:cNvSpPr>
            <a:spLocks noGrp="1"/>
          </p:cNvSpPr>
          <p:nvPr>
            <p:ph idx="1"/>
          </p:nvPr>
        </p:nvSpPr>
        <p:spPr/>
        <p:txBody>
          <a:bodyPr/>
          <a:lstStyle/>
          <a:p>
            <a:pPr>
              <a:lnSpc>
                <a:spcPct val="125000"/>
              </a:lnSpc>
              <a:spcBef>
                <a:spcPts val="600"/>
              </a:spcBef>
            </a:pPr>
            <a:r>
              <a:rPr lang="zh-CN" altLang="en-US" sz="2000" b="1" dirty="0">
                <a:latin typeface="Times New Roman" pitchFamily="18" charset="0"/>
                <a:ea typeface="楷体" pitchFamily="49" charset="-122"/>
                <a:cs typeface="Times New Roman" pitchFamily="18" charset="0"/>
              </a:rPr>
              <a:t>一个机器浮点数由阶码</a:t>
            </a:r>
            <a:r>
              <a:rPr lang="en-US" altLang="zh-CN" sz="2000" b="1" dirty="0">
                <a:latin typeface="Times New Roman" pitchFamily="18" charset="0"/>
                <a:ea typeface="楷体" pitchFamily="49" charset="-122"/>
                <a:cs typeface="Times New Roman" pitchFamily="18" charset="0"/>
              </a:rPr>
              <a:t>E</a:t>
            </a:r>
            <a:r>
              <a:rPr lang="zh-CN" altLang="en-US" sz="2000" b="1" dirty="0">
                <a:latin typeface="Times New Roman" pitchFamily="18" charset="0"/>
                <a:ea typeface="楷体" pitchFamily="49" charset="-122"/>
                <a:cs typeface="Times New Roman" pitchFamily="18" charset="0"/>
              </a:rPr>
              <a:t>和尾数</a:t>
            </a:r>
            <a:r>
              <a:rPr lang="en-US" altLang="zh-CN" sz="2000" b="1" dirty="0">
                <a:latin typeface="Times New Roman" pitchFamily="18" charset="0"/>
                <a:ea typeface="楷体" pitchFamily="49" charset="-122"/>
                <a:cs typeface="Times New Roman" pitchFamily="18" charset="0"/>
              </a:rPr>
              <a:t>M</a:t>
            </a:r>
            <a:r>
              <a:rPr lang="zh-CN" altLang="en-US" sz="2000" b="1" dirty="0">
                <a:latin typeface="Times New Roman" pitchFamily="18" charset="0"/>
                <a:ea typeface="楷体" pitchFamily="49" charset="-122"/>
                <a:cs typeface="Times New Roman" pitchFamily="18" charset="0"/>
              </a:rPr>
              <a:t>及其符号位组成。约定：</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尾数</a:t>
            </a:r>
            <a:r>
              <a:rPr lang="en-US" altLang="zh-CN" sz="2000" b="1" dirty="0">
                <a:latin typeface="Times New Roman" pitchFamily="18" charset="0"/>
                <a:ea typeface="楷体" pitchFamily="49" charset="-122"/>
                <a:cs typeface="Times New Roman" pitchFamily="18" charset="0"/>
              </a:rPr>
              <a:t>M</a:t>
            </a:r>
            <a:r>
              <a:rPr lang="zh-CN" altLang="en-US" sz="2000" b="1" dirty="0">
                <a:latin typeface="Times New Roman" pitchFamily="18" charset="0"/>
                <a:ea typeface="楷体" pitchFamily="49" charset="-122"/>
                <a:cs typeface="Times New Roman" pitchFamily="18" charset="0"/>
              </a:rPr>
              <a:t>：用定点小数表示，给出有效数字的</a:t>
            </a:r>
            <a:r>
              <a:rPr lang="zh-CN" altLang="en-US" sz="2000" b="1">
                <a:latin typeface="Times New Roman" pitchFamily="18" charset="0"/>
                <a:ea typeface="楷体" pitchFamily="49" charset="-122"/>
                <a:cs typeface="Times New Roman" pitchFamily="18" charset="0"/>
              </a:rPr>
              <a:t>位数，决定</a:t>
            </a:r>
            <a:r>
              <a:rPr lang="zh-CN" altLang="en-US" sz="2000" b="1" dirty="0">
                <a:latin typeface="Times New Roman" pitchFamily="18" charset="0"/>
                <a:ea typeface="楷体" pitchFamily="49" charset="-122"/>
                <a:cs typeface="Times New Roman" pitchFamily="18" charset="0"/>
              </a:rPr>
              <a:t>了浮点数的表示精度</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阶码</a:t>
            </a:r>
            <a:r>
              <a:rPr lang="en-US" altLang="zh-CN" sz="2000" b="1" dirty="0">
                <a:latin typeface="Times New Roman" pitchFamily="18" charset="0"/>
                <a:ea typeface="楷体" pitchFamily="49" charset="-122"/>
                <a:cs typeface="Times New Roman" pitchFamily="18" charset="0"/>
              </a:rPr>
              <a:t>E</a:t>
            </a:r>
            <a:r>
              <a:rPr lang="zh-CN" altLang="en-US" sz="2000" b="1" dirty="0">
                <a:latin typeface="Times New Roman" pitchFamily="18" charset="0"/>
                <a:ea typeface="楷体" pitchFamily="49" charset="-122"/>
                <a:cs typeface="Times New Roman" pitchFamily="18" charset="0"/>
              </a:rPr>
              <a:t>：用整数形式表示，指明小数点在数据中的</a:t>
            </a:r>
            <a:r>
              <a:rPr lang="zh-CN" altLang="en-US" sz="2000" b="1">
                <a:latin typeface="Times New Roman" pitchFamily="18" charset="0"/>
                <a:ea typeface="楷体" pitchFamily="49" charset="-122"/>
                <a:cs typeface="Times New Roman" pitchFamily="18" charset="0"/>
              </a:rPr>
              <a:t>位置，决定</a:t>
            </a:r>
            <a:r>
              <a:rPr lang="zh-CN" altLang="en-US" sz="2000" b="1" dirty="0">
                <a:latin typeface="Times New Roman" pitchFamily="18" charset="0"/>
                <a:ea typeface="楷体" pitchFamily="49" charset="-122"/>
                <a:cs typeface="Times New Roman" pitchFamily="18" charset="0"/>
              </a:rPr>
              <a:t>了浮点数的表示范围</a:t>
            </a:r>
            <a:endParaRPr lang="en-US" altLang="zh-CN" sz="2000" b="1" dirty="0">
              <a:latin typeface="Times New Roman" pitchFamily="18" charset="0"/>
              <a:ea typeface="楷体" pitchFamily="49" charset="-122"/>
              <a:cs typeface="Times New Roman" pitchFamily="18" charset="0"/>
            </a:endParaRPr>
          </a:p>
          <a:p>
            <a:pPr>
              <a:lnSpc>
                <a:spcPct val="125000"/>
              </a:lnSpc>
              <a:spcBef>
                <a:spcPts val="600"/>
              </a:spcBef>
            </a:pPr>
            <a:r>
              <a:rPr lang="zh-CN" altLang="en-US" sz="2000" b="1" dirty="0">
                <a:latin typeface="Times New Roman" pitchFamily="18" charset="0"/>
                <a:ea typeface="楷体" pitchFamily="49" charset="-122"/>
                <a:cs typeface="Times New Roman" pitchFamily="18" charset="0"/>
              </a:rPr>
              <a:t>浮点数的一般形式为：</a:t>
            </a:r>
          </a:p>
          <a:p>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50</a:t>
            </a:fld>
            <a:endParaRPr lang="en-US" altLang="zh-CN" sz="1200"/>
          </a:p>
        </p:txBody>
      </p:sp>
      <p:grpSp>
        <p:nvGrpSpPr>
          <p:cNvPr id="17" name="Group 1041"/>
          <p:cNvGrpSpPr>
            <a:grpSpLocks/>
          </p:cNvGrpSpPr>
          <p:nvPr/>
        </p:nvGrpSpPr>
        <p:grpSpPr bwMode="auto">
          <a:xfrm>
            <a:off x="1517402" y="3819971"/>
            <a:ext cx="6102350" cy="1176338"/>
            <a:chOff x="622" y="2333"/>
            <a:chExt cx="3844" cy="741"/>
          </a:xfrm>
        </p:grpSpPr>
        <p:sp>
          <p:nvSpPr>
            <p:cNvPr id="18" name="Text Box 1028"/>
            <p:cNvSpPr txBox="1">
              <a:spLocks noChangeArrowheads="1"/>
            </p:cNvSpPr>
            <p:nvPr/>
          </p:nvSpPr>
          <p:spPr bwMode="auto">
            <a:xfrm>
              <a:off x="622" y="2513"/>
              <a:ext cx="3844" cy="333"/>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0000"/>
                </a:lnSpc>
                <a:spcBef>
                  <a:spcPts val="0"/>
                </a:spcBef>
                <a:spcAft>
                  <a:spcPts val="0"/>
                </a:spcAft>
              </a:pPr>
              <a:r>
                <a:rPr lang="en-US" altLang="zh-CN" sz="2800" b="1">
                  <a:latin typeface="Times New Roman" pitchFamily="18" charset="0"/>
                </a:rPr>
                <a:t>  </a:t>
              </a:r>
              <a:r>
                <a:rPr lang="en-US" altLang="zh-CN" sz="2000" b="1">
                  <a:latin typeface="Times New Roman" pitchFamily="18" charset="0"/>
                </a:rPr>
                <a:t>E</a:t>
              </a:r>
              <a:r>
                <a:rPr lang="en-US" altLang="zh-CN" sz="2000" b="1" baseline="-25000">
                  <a:latin typeface="Times New Roman" pitchFamily="18" charset="0"/>
                </a:rPr>
                <a:t>s</a:t>
              </a:r>
              <a:r>
                <a:rPr lang="en-US" altLang="zh-CN" sz="2000" b="1">
                  <a:latin typeface="Times New Roman" pitchFamily="18" charset="0"/>
                </a:rPr>
                <a:t>        E</a:t>
              </a:r>
              <a:r>
                <a:rPr lang="en-US" altLang="zh-CN" sz="2000" b="1" baseline="-25000">
                  <a:latin typeface="Times New Roman" pitchFamily="18" charset="0"/>
                </a:rPr>
                <a:t>1   </a:t>
              </a:r>
              <a:r>
                <a:rPr lang="en-US" altLang="zh-CN" sz="2000" b="1">
                  <a:latin typeface="Times New Roman" pitchFamily="18" charset="0"/>
                </a:rPr>
                <a:t>E</a:t>
              </a:r>
              <a:r>
                <a:rPr lang="en-US" altLang="zh-CN" sz="2000" b="1" baseline="-25000">
                  <a:latin typeface="Times New Roman" pitchFamily="18" charset="0"/>
                </a:rPr>
                <a:t>2  </a:t>
              </a:r>
              <a:r>
                <a:rPr lang="en-US" altLang="zh-CN" sz="2000" b="1">
                  <a:latin typeface="Times New Roman" pitchFamily="18" charset="0"/>
                </a:rPr>
                <a:t>……  E</a:t>
              </a:r>
              <a:r>
                <a:rPr lang="en-US" altLang="zh-CN" sz="2000" b="1" baseline="-25000">
                  <a:latin typeface="Times New Roman" pitchFamily="18" charset="0"/>
                </a:rPr>
                <a:t>m</a:t>
              </a:r>
              <a:r>
                <a:rPr lang="en-US" altLang="zh-CN" sz="2000" b="1">
                  <a:latin typeface="Times New Roman" pitchFamily="18" charset="0"/>
                </a:rPr>
                <a:t>        M</a:t>
              </a:r>
              <a:r>
                <a:rPr lang="en-US" altLang="zh-CN" sz="2000" b="1" baseline="-25000">
                  <a:latin typeface="Times New Roman" pitchFamily="18" charset="0"/>
                </a:rPr>
                <a:t>s            </a:t>
              </a:r>
              <a:r>
                <a:rPr lang="en-US" altLang="zh-CN" sz="2000" b="1">
                  <a:latin typeface="Times New Roman" pitchFamily="18" charset="0"/>
                </a:rPr>
                <a:t>M</a:t>
              </a:r>
              <a:r>
                <a:rPr lang="en-US" altLang="zh-CN" sz="2000" b="1" baseline="-25000">
                  <a:latin typeface="Times New Roman" pitchFamily="18" charset="0"/>
                </a:rPr>
                <a:t>1  </a:t>
              </a:r>
              <a:r>
                <a:rPr lang="en-US" altLang="zh-CN" sz="2000" b="1">
                  <a:latin typeface="Times New Roman" pitchFamily="18" charset="0"/>
                </a:rPr>
                <a:t>M</a:t>
              </a:r>
              <a:r>
                <a:rPr lang="en-US" altLang="zh-CN" sz="2000" b="1" baseline="-25000">
                  <a:latin typeface="Times New Roman" pitchFamily="18" charset="0"/>
                </a:rPr>
                <a:t>2  </a:t>
              </a:r>
              <a:r>
                <a:rPr lang="en-US" altLang="zh-CN" sz="2000" b="1">
                  <a:latin typeface="Times New Roman" pitchFamily="18" charset="0"/>
                </a:rPr>
                <a:t>……  M</a:t>
              </a:r>
              <a:r>
                <a:rPr lang="en-US" altLang="zh-CN" sz="2000" b="1" baseline="-25000">
                  <a:latin typeface="Times New Roman" pitchFamily="18" charset="0"/>
                </a:rPr>
                <a:t>n</a:t>
              </a:r>
              <a:endParaRPr lang="en-US" altLang="zh-CN" sz="2000" b="1">
                <a:latin typeface="Times New Roman" pitchFamily="18" charset="0"/>
              </a:endParaRPr>
            </a:p>
          </p:txBody>
        </p:sp>
        <p:graphicFrame>
          <p:nvGraphicFramePr>
            <p:cNvPr id="19" name="Object 1029"/>
            <p:cNvGraphicFramePr>
              <a:graphicFrameLocks noChangeAspect="1"/>
            </p:cNvGraphicFramePr>
            <p:nvPr/>
          </p:nvGraphicFramePr>
          <p:xfrm>
            <a:off x="2748" y="2333"/>
            <a:ext cx="72" cy="136"/>
          </p:xfrm>
          <a:graphic>
            <a:graphicData uri="http://schemas.openxmlformats.org/presentationml/2006/ole">
              <mc:AlternateContent xmlns:mc="http://schemas.openxmlformats.org/markup-compatibility/2006">
                <mc:Choice xmlns:v="urn:schemas-microsoft-com:vml" Requires="v">
                  <p:oleObj spid="_x0000_s87711"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 y="2333"/>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030"/>
            <p:cNvSpPr>
              <a:spLocks noChangeShapeType="1"/>
            </p:cNvSpPr>
            <p:nvPr/>
          </p:nvSpPr>
          <p:spPr bwMode="auto">
            <a:xfrm>
              <a:off x="1152" y="2513"/>
              <a:ext cx="0" cy="3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031"/>
            <p:cNvSpPr>
              <a:spLocks noChangeShapeType="1"/>
            </p:cNvSpPr>
            <p:nvPr/>
          </p:nvSpPr>
          <p:spPr bwMode="auto">
            <a:xfrm>
              <a:off x="2540" y="2513"/>
              <a:ext cx="0" cy="3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032"/>
            <p:cNvSpPr>
              <a:spLocks noChangeShapeType="1"/>
            </p:cNvSpPr>
            <p:nvPr/>
          </p:nvSpPr>
          <p:spPr bwMode="auto">
            <a:xfrm>
              <a:off x="2949" y="2525"/>
              <a:ext cx="0" cy="3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Text Box 1033"/>
            <p:cNvSpPr txBox="1">
              <a:spLocks noChangeArrowheads="1"/>
            </p:cNvSpPr>
            <p:nvPr/>
          </p:nvSpPr>
          <p:spPr bwMode="auto">
            <a:xfrm>
              <a:off x="654" y="2880"/>
              <a:ext cx="33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imes New Roman" pitchFamily="18" charset="0"/>
                </a:rPr>
                <a:t>阶符              阶码                 数符                尾数</a:t>
              </a:r>
            </a:p>
          </p:txBody>
        </p:sp>
        <p:sp>
          <p:nvSpPr>
            <p:cNvPr id="24" name="Line 1034"/>
            <p:cNvSpPr>
              <a:spLocks noChangeShapeType="1"/>
            </p:cNvSpPr>
            <p:nvPr/>
          </p:nvSpPr>
          <p:spPr bwMode="auto">
            <a:xfrm>
              <a:off x="1152" y="2848"/>
              <a:ext cx="0"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035"/>
            <p:cNvSpPr>
              <a:spLocks noChangeShapeType="1"/>
            </p:cNvSpPr>
            <p:nvPr/>
          </p:nvSpPr>
          <p:spPr bwMode="auto">
            <a:xfrm>
              <a:off x="2540" y="2848"/>
              <a:ext cx="0"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036"/>
            <p:cNvSpPr>
              <a:spLocks noChangeShapeType="1"/>
            </p:cNvSpPr>
            <p:nvPr/>
          </p:nvSpPr>
          <p:spPr bwMode="auto">
            <a:xfrm>
              <a:off x="2949" y="2848"/>
              <a:ext cx="0"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69284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第六章 计算机的运算方法</a:t>
            </a:r>
          </a:p>
        </p:txBody>
      </p:sp>
      <p:sp>
        <p:nvSpPr>
          <p:cNvPr id="3" name="内容占位符 2"/>
          <p:cNvSpPr>
            <a:spLocks noGrp="1"/>
          </p:cNvSpPr>
          <p:nvPr>
            <p:ph idx="1"/>
          </p:nvPr>
        </p:nvSpPr>
        <p:spPr/>
        <p:txBody>
          <a:bodyPr/>
          <a:lstStyle/>
          <a:p>
            <a:pPr>
              <a:lnSpc>
                <a:spcPct val="125000"/>
              </a:lnSpc>
              <a:spcBef>
                <a:spcPts val="600"/>
              </a:spcBef>
            </a:pPr>
            <a:r>
              <a:rPr lang="en-US" altLang="zh-CN" sz="2000" b="1" dirty="0">
                <a:latin typeface="Times New Roman" pitchFamily="18" charset="0"/>
                <a:ea typeface="楷体" pitchFamily="49" charset="-122"/>
                <a:cs typeface="Times New Roman" pitchFamily="18" charset="0"/>
              </a:rPr>
              <a:t>IEEE754</a:t>
            </a:r>
            <a:r>
              <a:rPr lang="zh-CN" altLang="en-US" sz="2000" b="1" dirty="0">
                <a:latin typeface="Times New Roman" pitchFamily="18" charset="0"/>
                <a:ea typeface="楷体" pitchFamily="49" charset="-122"/>
                <a:cs typeface="Times New Roman" pitchFamily="18" charset="0"/>
              </a:rPr>
              <a:t>标准     </a:t>
            </a:r>
            <a:r>
              <a:rPr lang="en-US" altLang="zh-CN" sz="2000" b="1" dirty="0">
                <a:latin typeface="Times New Roman" pitchFamily="18" charset="0"/>
                <a:ea typeface="楷体" pitchFamily="49" charset="-122"/>
                <a:cs typeface="Times New Roman" pitchFamily="18" charset="0"/>
              </a:rPr>
              <a:t>32</a:t>
            </a:r>
            <a:r>
              <a:rPr lang="zh-CN" altLang="en-US" sz="2000" b="1" dirty="0">
                <a:latin typeface="Times New Roman" pitchFamily="18" charset="0"/>
                <a:ea typeface="楷体" pitchFamily="49" charset="-122"/>
                <a:cs typeface="Times New Roman" pitchFamily="18" charset="0"/>
              </a:rPr>
              <a:t>位浮点数格式</a:t>
            </a:r>
          </a:p>
          <a:p>
            <a:pPr lvl="1">
              <a:lnSpc>
                <a:spcPct val="125000"/>
              </a:lnSpc>
              <a:spcBef>
                <a:spcPts val="600"/>
              </a:spcBef>
            </a:pPr>
            <a:r>
              <a:rPr lang="en-US" altLang="zh-CN" sz="2000" b="1" dirty="0">
                <a:latin typeface="Times New Roman" pitchFamily="18" charset="0"/>
                <a:ea typeface="楷体" pitchFamily="49" charset="-122"/>
                <a:cs typeface="Times New Roman" pitchFamily="18" charset="0"/>
              </a:rPr>
              <a:t>S</a:t>
            </a:r>
            <a:r>
              <a:rPr lang="zh-CN" altLang="en-US" sz="2000" b="1" dirty="0">
                <a:latin typeface="Times New Roman" pitchFamily="18" charset="0"/>
                <a:ea typeface="楷体" pitchFamily="49" charset="-122"/>
                <a:cs typeface="Times New Roman" pitchFamily="18" charset="0"/>
              </a:rPr>
              <a:t>数的符号位，</a:t>
            </a:r>
            <a:r>
              <a:rPr lang="en-US" altLang="zh-CN" sz="2000" b="1" dirty="0">
                <a:latin typeface="Times New Roman" pitchFamily="18" charset="0"/>
                <a:ea typeface="楷体" pitchFamily="49" charset="-122"/>
                <a:cs typeface="Times New Roman" pitchFamily="18" charset="0"/>
              </a:rPr>
              <a:t>1</a:t>
            </a:r>
            <a:r>
              <a:rPr lang="zh-CN" altLang="en-US" sz="2000" b="1" dirty="0">
                <a:latin typeface="Times New Roman" pitchFamily="18" charset="0"/>
                <a:ea typeface="楷体" pitchFamily="49" charset="-122"/>
                <a:cs typeface="Times New Roman" pitchFamily="18" charset="0"/>
              </a:rPr>
              <a:t>位，在最高位，</a:t>
            </a:r>
            <a:r>
              <a:rPr lang="en-US" altLang="zh-CN" sz="2000" b="1" dirty="0">
                <a:latin typeface="Times New Roman" pitchFamily="18" charset="0"/>
                <a:ea typeface="楷体" pitchFamily="49" charset="-122"/>
                <a:cs typeface="Times New Roman" pitchFamily="18" charset="0"/>
              </a:rPr>
              <a:t>0</a:t>
            </a:r>
            <a:r>
              <a:rPr lang="zh-CN" altLang="en-US" sz="2000" b="1" dirty="0">
                <a:latin typeface="Times New Roman" pitchFamily="18" charset="0"/>
                <a:ea typeface="楷体" pitchFamily="49" charset="-122"/>
                <a:cs typeface="Times New Roman" pitchFamily="18" charset="0"/>
              </a:rPr>
              <a:t>表示正数，</a:t>
            </a:r>
            <a:r>
              <a:rPr lang="en-US" altLang="zh-CN" sz="2000" b="1" dirty="0">
                <a:latin typeface="Times New Roman" pitchFamily="18" charset="0"/>
                <a:ea typeface="楷体" pitchFamily="49" charset="-122"/>
                <a:cs typeface="Times New Roman" pitchFamily="18" charset="0"/>
              </a:rPr>
              <a:t>1</a:t>
            </a:r>
            <a:r>
              <a:rPr lang="zh-CN" altLang="en-US" sz="2000" b="1" dirty="0">
                <a:latin typeface="Times New Roman" pitchFamily="18" charset="0"/>
                <a:ea typeface="楷体" pitchFamily="49" charset="-122"/>
                <a:cs typeface="Times New Roman" pitchFamily="18" charset="0"/>
              </a:rPr>
              <a:t>表示负数。</a:t>
            </a:r>
          </a:p>
          <a:p>
            <a:pPr lvl="1">
              <a:lnSpc>
                <a:spcPct val="125000"/>
              </a:lnSpc>
              <a:spcBef>
                <a:spcPts val="600"/>
              </a:spcBef>
            </a:pPr>
            <a:r>
              <a:rPr lang="en-US" altLang="zh-CN" sz="2000" b="1" dirty="0">
                <a:latin typeface="Times New Roman" pitchFamily="18" charset="0"/>
                <a:ea typeface="楷体" pitchFamily="49" charset="-122"/>
                <a:cs typeface="Times New Roman" pitchFamily="18" charset="0"/>
              </a:rPr>
              <a:t>M</a:t>
            </a:r>
            <a:r>
              <a:rPr lang="zh-CN" altLang="en-US" sz="2000" b="1" dirty="0">
                <a:latin typeface="Times New Roman" pitchFamily="18" charset="0"/>
                <a:ea typeface="楷体" pitchFamily="49" charset="-122"/>
                <a:cs typeface="Times New Roman" pitchFamily="18" charset="0"/>
              </a:rPr>
              <a:t>是尾数，</a:t>
            </a:r>
            <a:r>
              <a:rPr lang="en-US" altLang="zh-CN" sz="2000" b="1" dirty="0">
                <a:latin typeface="Times New Roman" pitchFamily="18" charset="0"/>
                <a:ea typeface="楷体" pitchFamily="49" charset="-122"/>
                <a:cs typeface="Times New Roman" pitchFamily="18" charset="0"/>
              </a:rPr>
              <a:t>23</a:t>
            </a:r>
            <a:r>
              <a:rPr lang="zh-CN" altLang="en-US" sz="2000" b="1" dirty="0">
                <a:latin typeface="Times New Roman" pitchFamily="18" charset="0"/>
                <a:ea typeface="楷体" pitchFamily="49" charset="-122"/>
                <a:cs typeface="Times New Roman" pitchFamily="18" charset="0"/>
              </a:rPr>
              <a:t>位，在低位部分，采用</a:t>
            </a:r>
            <a:r>
              <a:rPr lang="zh-CN" altLang="en-US" sz="2000" b="1" dirty="0">
                <a:solidFill>
                  <a:srgbClr val="FF0000"/>
                </a:solidFill>
                <a:latin typeface="Times New Roman" pitchFamily="18" charset="0"/>
                <a:ea typeface="楷体" pitchFamily="49" charset="-122"/>
                <a:cs typeface="Times New Roman" pitchFamily="18" charset="0"/>
              </a:rPr>
              <a:t>原码</a:t>
            </a:r>
            <a:r>
              <a:rPr lang="en-US" altLang="zh-CN" sz="2000" b="1" dirty="0">
                <a:solidFill>
                  <a:srgbClr val="FF0000"/>
                </a:solidFill>
                <a:latin typeface="Times New Roman" pitchFamily="18" charset="0"/>
                <a:ea typeface="楷体" pitchFamily="49" charset="-122"/>
                <a:cs typeface="Times New Roman" pitchFamily="18" charset="0"/>
              </a:rPr>
              <a:t>(</a:t>
            </a:r>
            <a:r>
              <a:rPr lang="zh-CN" altLang="en-US" sz="2000" b="1" dirty="0">
                <a:solidFill>
                  <a:srgbClr val="FF0000"/>
                </a:solidFill>
                <a:latin typeface="Times New Roman" pitchFamily="18" charset="0"/>
                <a:ea typeface="楷体" pitchFamily="49" charset="-122"/>
                <a:cs typeface="Times New Roman" pitchFamily="18" charset="0"/>
              </a:rPr>
              <a:t>纯小数</a:t>
            </a:r>
            <a:r>
              <a:rPr lang="en-US" altLang="zh-CN" sz="2000" b="1" dirty="0">
                <a:latin typeface="Times New Roman" pitchFamily="18" charset="0"/>
                <a:ea typeface="楷体" pitchFamily="49" charset="-122"/>
                <a:cs typeface="Times New Roman" pitchFamily="18" charset="0"/>
              </a:rPr>
              <a:t>)</a:t>
            </a:r>
            <a:r>
              <a:rPr lang="zh-CN" altLang="en-US" sz="2000" b="1" dirty="0">
                <a:latin typeface="Times New Roman" pitchFamily="18" charset="0"/>
                <a:ea typeface="楷体" pitchFamily="49" charset="-122"/>
                <a:cs typeface="Times New Roman" pitchFamily="18" charset="0"/>
              </a:rPr>
              <a:t>表示</a:t>
            </a:r>
          </a:p>
          <a:p>
            <a:pPr lvl="1">
              <a:lnSpc>
                <a:spcPct val="125000"/>
              </a:lnSpc>
              <a:spcBef>
                <a:spcPts val="600"/>
              </a:spcBef>
            </a:pPr>
            <a:r>
              <a:rPr lang="en-US" altLang="zh-CN" sz="2000" b="1" dirty="0">
                <a:latin typeface="Times New Roman" pitchFamily="18" charset="0"/>
                <a:ea typeface="楷体" pitchFamily="49" charset="-122"/>
                <a:cs typeface="Times New Roman" pitchFamily="18" charset="0"/>
              </a:rPr>
              <a:t>E</a:t>
            </a:r>
            <a:r>
              <a:rPr lang="zh-CN" altLang="en-US" sz="2000" b="1" dirty="0">
                <a:latin typeface="Times New Roman" pitchFamily="18" charset="0"/>
                <a:ea typeface="楷体" pitchFamily="49" charset="-122"/>
                <a:cs typeface="Times New Roman" pitchFamily="18" charset="0"/>
              </a:rPr>
              <a:t>是阶码，</a:t>
            </a:r>
            <a:r>
              <a:rPr lang="en-US" altLang="zh-CN" sz="2000" b="1" dirty="0">
                <a:latin typeface="Times New Roman" pitchFamily="18" charset="0"/>
                <a:ea typeface="楷体" pitchFamily="49" charset="-122"/>
                <a:cs typeface="Times New Roman" pitchFamily="18" charset="0"/>
              </a:rPr>
              <a:t>8</a:t>
            </a:r>
            <a:r>
              <a:rPr lang="zh-CN" altLang="en-US" sz="2000" b="1" dirty="0">
                <a:latin typeface="Times New Roman" pitchFamily="18" charset="0"/>
                <a:ea typeface="楷体" pitchFamily="49" charset="-122"/>
                <a:cs typeface="Times New Roman" pitchFamily="18" charset="0"/>
              </a:rPr>
              <a:t>位，采用</a:t>
            </a:r>
            <a:r>
              <a:rPr lang="zh-CN" altLang="en-US" sz="2000" b="1" dirty="0">
                <a:solidFill>
                  <a:srgbClr val="FF0000"/>
                </a:solidFill>
                <a:latin typeface="Times New Roman" pitchFamily="18" charset="0"/>
                <a:ea typeface="楷体" pitchFamily="49" charset="-122"/>
                <a:cs typeface="Times New Roman" pitchFamily="18" charset="0"/>
              </a:rPr>
              <a:t>移码</a:t>
            </a:r>
            <a:r>
              <a:rPr lang="zh-CN" altLang="en-US" sz="2000" b="1" dirty="0">
                <a:latin typeface="Times New Roman" pitchFamily="18" charset="0"/>
                <a:ea typeface="楷体" pitchFamily="49" charset="-122"/>
                <a:cs typeface="Times New Roman" pitchFamily="18" charset="0"/>
              </a:rPr>
              <a:t>表示。移码比较大小方便。</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规格化：尾数域最左位</a:t>
            </a:r>
            <a:r>
              <a:rPr lang="en-US" altLang="zh-CN" sz="2000" b="1" dirty="0">
                <a:latin typeface="Times New Roman" pitchFamily="18" charset="0"/>
                <a:ea typeface="楷体" pitchFamily="49" charset="-122"/>
                <a:cs typeface="Times New Roman" pitchFamily="18" charset="0"/>
              </a:rPr>
              <a:t>(</a:t>
            </a:r>
            <a:r>
              <a:rPr lang="zh-CN" altLang="en-US" sz="2000" b="1" dirty="0">
                <a:latin typeface="Times New Roman" pitchFamily="18" charset="0"/>
                <a:ea typeface="楷体" pitchFamily="49" charset="-122"/>
                <a:cs typeface="Times New Roman" pitchFamily="18" charset="0"/>
              </a:rPr>
              <a:t>最高有效位</a:t>
            </a:r>
            <a:r>
              <a:rPr lang="en-US" altLang="zh-CN" sz="2000" b="1" dirty="0">
                <a:latin typeface="Times New Roman" pitchFamily="18" charset="0"/>
                <a:ea typeface="楷体" pitchFamily="49" charset="-122"/>
                <a:cs typeface="Times New Roman" pitchFamily="18" charset="0"/>
              </a:rPr>
              <a:t>)</a:t>
            </a:r>
            <a:r>
              <a:rPr lang="zh-CN" altLang="en-US" sz="2000" b="1" dirty="0">
                <a:latin typeface="Times New Roman" pitchFamily="18" charset="0"/>
                <a:ea typeface="楷体" pitchFamily="49" charset="-122"/>
                <a:cs typeface="Times New Roman" pitchFamily="18" charset="0"/>
              </a:rPr>
              <a:t>总是</a:t>
            </a:r>
            <a:r>
              <a:rPr lang="en-US" altLang="zh-CN" sz="2000" b="1" dirty="0">
                <a:latin typeface="Times New Roman" pitchFamily="18" charset="0"/>
                <a:ea typeface="楷体" pitchFamily="49" charset="-122"/>
                <a:cs typeface="Times New Roman" pitchFamily="18" charset="0"/>
              </a:rPr>
              <a:t>1</a:t>
            </a:r>
            <a:r>
              <a:rPr lang="zh-CN" altLang="en-US" sz="2000" b="1" dirty="0">
                <a:latin typeface="Times New Roman" pitchFamily="18" charset="0"/>
                <a:ea typeface="楷体" pitchFamily="49" charset="-122"/>
                <a:cs typeface="Times New Roman" pitchFamily="18" charset="0"/>
              </a:rPr>
              <a:t>，故这一位不予存储，而认为隐藏在小数点的左边。</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将浮点数指数真值</a:t>
            </a:r>
            <a:r>
              <a:rPr lang="en-US" altLang="zh-CN" sz="2000" b="1" dirty="0">
                <a:latin typeface="Times New Roman" pitchFamily="18" charset="0"/>
                <a:ea typeface="楷体" pitchFamily="49" charset="-122"/>
                <a:cs typeface="Times New Roman" pitchFamily="18" charset="0"/>
              </a:rPr>
              <a:t>e</a:t>
            </a:r>
            <a:r>
              <a:rPr lang="zh-CN" altLang="en-US" sz="2000" b="1" dirty="0">
                <a:latin typeface="Times New Roman" pitchFamily="18" charset="0"/>
                <a:ea typeface="楷体" pitchFamily="49" charset="-122"/>
                <a:cs typeface="Times New Roman" pitchFamily="18" charset="0"/>
              </a:rPr>
              <a:t>变成阶码</a:t>
            </a:r>
            <a:r>
              <a:rPr lang="en-US" altLang="zh-CN" sz="2000" b="1" dirty="0">
                <a:latin typeface="Times New Roman" pitchFamily="18" charset="0"/>
                <a:ea typeface="楷体" pitchFamily="49" charset="-122"/>
                <a:cs typeface="Times New Roman" pitchFamily="18" charset="0"/>
              </a:rPr>
              <a:t>E</a:t>
            </a:r>
            <a:r>
              <a:rPr lang="zh-CN" altLang="en-US" sz="2000" b="1" dirty="0">
                <a:latin typeface="Times New Roman" pitchFamily="18" charset="0"/>
                <a:ea typeface="楷体" pitchFamily="49" charset="-122"/>
                <a:cs typeface="Times New Roman" pitchFamily="18" charset="0"/>
              </a:rPr>
              <a:t>时，应将指数</a:t>
            </a:r>
            <a:r>
              <a:rPr lang="en-US" altLang="zh-CN" sz="2000" b="1" dirty="0">
                <a:latin typeface="Times New Roman" pitchFamily="18" charset="0"/>
                <a:ea typeface="楷体" pitchFamily="49" charset="-122"/>
                <a:cs typeface="Times New Roman" pitchFamily="18" charset="0"/>
              </a:rPr>
              <a:t>e</a:t>
            </a:r>
            <a:r>
              <a:rPr lang="zh-CN" altLang="en-US" sz="2000" b="1" dirty="0">
                <a:latin typeface="Times New Roman" pitchFamily="18" charset="0"/>
                <a:ea typeface="楷体" pitchFamily="49" charset="-122"/>
                <a:cs typeface="Times New Roman" pitchFamily="18" charset="0"/>
              </a:rPr>
              <a:t>加上一个固定偏移值</a:t>
            </a:r>
            <a:r>
              <a:rPr lang="en-US" altLang="zh-CN" sz="2000" b="1" dirty="0">
                <a:latin typeface="Times New Roman" pitchFamily="18" charset="0"/>
                <a:ea typeface="楷体" pitchFamily="49" charset="-122"/>
                <a:cs typeface="Times New Roman" pitchFamily="18" charset="0"/>
              </a:rPr>
              <a:t>127(01111111)</a:t>
            </a:r>
            <a:r>
              <a:rPr lang="zh-CN" altLang="en-US" sz="2000" b="1" dirty="0">
                <a:latin typeface="Times New Roman" pitchFamily="18" charset="0"/>
                <a:ea typeface="楷体" pitchFamily="49" charset="-122"/>
                <a:cs typeface="Times New Roman" pitchFamily="18" charset="0"/>
              </a:rPr>
              <a:t>，即</a:t>
            </a:r>
            <a:r>
              <a:rPr lang="en-US" altLang="zh-CN" sz="2000" b="1" dirty="0">
                <a:latin typeface="Times New Roman" pitchFamily="18" charset="0"/>
                <a:ea typeface="楷体" pitchFamily="49" charset="-122"/>
                <a:cs typeface="Times New Roman" pitchFamily="18" charset="0"/>
              </a:rPr>
              <a:t>E=e+127</a:t>
            </a:r>
            <a:r>
              <a:rPr lang="zh-CN" altLang="en-US" sz="2000" b="1" dirty="0">
                <a:latin typeface="Times New Roman" pitchFamily="18" charset="0"/>
                <a:ea typeface="楷体" pitchFamily="49" charset="-122"/>
                <a:cs typeface="Times New Roman" pitchFamily="18" charset="0"/>
              </a:rPr>
              <a:t>。</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一个规格化的</a:t>
            </a:r>
            <a:r>
              <a:rPr lang="en-US" altLang="zh-CN" sz="2000" b="1" dirty="0">
                <a:latin typeface="Times New Roman" pitchFamily="18" charset="0"/>
                <a:ea typeface="楷体" pitchFamily="49" charset="-122"/>
                <a:cs typeface="Times New Roman" pitchFamily="18" charset="0"/>
              </a:rPr>
              <a:t>32</a:t>
            </a:r>
            <a:r>
              <a:rPr lang="zh-CN" altLang="en-US" sz="2000" b="1" dirty="0">
                <a:latin typeface="Times New Roman" pitchFamily="18" charset="0"/>
                <a:ea typeface="楷体" pitchFamily="49" charset="-122"/>
                <a:cs typeface="Times New Roman" pitchFamily="18" charset="0"/>
              </a:rPr>
              <a:t>位浮点数</a:t>
            </a:r>
            <a:r>
              <a:rPr lang="en-US" altLang="zh-CN" sz="2000" b="1" dirty="0">
                <a:latin typeface="Times New Roman" pitchFamily="18" charset="0"/>
                <a:ea typeface="楷体" pitchFamily="49" charset="-122"/>
                <a:cs typeface="Times New Roman" pitchFamily="18" charset="0"/>
              </a:rPr>
              <a:t>x</a:t>
            </a:r>
            <a:r>
              <a:rPr lang="zh-CN" altLang="en-US" sz="2000" b="1" dirty="0">
                <a:latin typeface="Times New Roman" pitchFamily="18" charset="0"/>
                <a:ea typeface="楷体" pitchFamily="49" charset="-122"/>
                <a:cs typeface="Times New Roman" pitchFamily="18" charset="0"/>
              </a:rPr>
              <a:t>的真值表示为</a:t>
            </a:r>
            <a:r>
              <a:rPr lang="en-US" altLang="zh-CN" sz="2000" b="1" dirty="0">
                <a:latin typeface="Times New Roman" pitchFamily="18" charset="0"/>
                <a:ea typeface="楷体_GB2312"/>
                <a:cs typeface="Times New Roman" pitchFamily="18" charset="0"/>
              </a:rPr>
              <a:t>x=(-1)</a:t>
            </a:r>
            <a:r>
              <a:rPr lang="en-US" altLang="zh-CN" sz="2000" b="1" baseline="30000" dirty="0">
                <a:latin typeface="Times New Roman" pitchFamily="18" charset="0"/>
                <a:ea typeface="楷体_GB2312"/>
                <a:cs typeface="Times New Roman" pitchFamily="18" charset="0"/>
              </a:rPr>
              <a:t>S</a:t>
            </a:r>
            <a:r>
              <a:rPr lang="en-US" altLang="zh-CN" sz="2000" b="1" dirty="0">
                <a:latin typeface="Times New Roman" pitchFamily="18" charset="0"/>
                <a:ea typeface="楷体_GB2312"/>
                <a:cs typeface="Times New Roman" pitchFamily="18" charset="0"/>
              </a:rPr>
              <a:t>×(1.M)×2</a:t>
            </a:r>
            <a:r>
              <a:rPr lang="en-US" altLang="zh-CN" sz="2000" b="1" baseline="30000" dirty="0">
                <a:latin typeface="Times New Roman" pitchFamily="18" charset="0"/>
                <a:ea typeface="楷体_GB2312"/>
                <a:cs typeface="Times New Roman" pitchFamily="18" charset="0"/>
              </a:rPr>
              <a:t>E-127</a:t>
            </a:r>
            <a:r>
              <a:rPr lang="en-US" altLang="zh-CN" sz="2000" b="1" dirty="0">
                <a:latin typeface="Times New Roman" pitchFamily="18" charset="0"/>
                <a:ea typeface="楷体_GB2312"/>
                <a:cs typeface="Times New Roman" pitchFamily="18" charset="0"/>
              </a:rPr>
              <a:t>   </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endParaRPr lang="en-US" altLang="zh-CN" sz="2000" b="1" dirty="0">
              <a:latin typeface="Times New Roman" pitchFamily="18" charset="0"/>
              <a:ea typeface="楷体" pitchFamily="49" charset="-122"/>
              <a:cs typeface="Times New Roman" pitchFamily="18" charset="0"/>
            </a:endParaRPr>
          </a:p>
          <a:p>
            <a:pPr>
              <a:lnSpc>
                <a:spcPct val="125000"/>
              </a:lnSpc>
              <a:spcBef>
                <a:spcPts val="600"/>
              </a:spcBef>
            </a:pPr>
            <a:endParaRPr lang="en-US" altLang="zh-CN" sz="2000" b="1" dirty="0">
              <a:latin typeface="楷体" pitchFamily="49" charset="-122"/>
              <a:ea typeface="楷体" pitchFamily="49" charset="-122"/>
            </a:endParaRPr>
          </a:p>
          <a:p>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51</a:t>
            </a:fld>
            <a:endParaRPr lang="en-US" altLang="zh-CN" sz="1200"/>
          </a:p>
        </p:txBody>
      </p:sp>
      <p:pic>
        <p:nvPicPr>
          <p:cNvPr id="7" name="Picture 4" descr="pictur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5445224"/>
            <a:ext cx="6008347"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3354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8" y="28562"/>
            <a:ext cx="4470953"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8562"/>
            <a:ext cx="4543425"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417" y="3524244"/>
            <a:ext cx="4572000" cy="332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37" y="3524243"/>
            <a:ext cx="4442379" cy="332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9908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45719"/>
          </a:xfrm>
        </p:spPr>
        <p:txBody>
          <a:bodyPr/>
          <a:lstStyle/>
          <a:p>
            <a:endParaRPr lang="zh-CN" altLang="en-US" dirty="0"/>
          </a:p>
        </p:txBody>
      </p:sp>
      <p:sp>
        <p:nvSpPr>
          <p:cNvPr id="3" name="内容占位符 2"/>
          <p:cNvSpPr>
            <a:spLocks noGrp="1"/>
          </p:cNvSpPr>
          <p:nvPr>
            <p:ph idx="1"/>
          </p:nvPr>
        </p:nvSpPr>
        <p:spPr>
          <a:xfrm>
            <a:off x="395536" y="116632"/>
            <a:ext cx="8229600" cy="6480720"/>
          </a:xfrm>
        </p:spPr>
        <p:txBody>
          <a:bodyPr/>
          <a:lstStyle/>
          <a:p>
            <a:pPr lvl="0">
              <a:lnSpc>
                <a:spcPct val="125000"/>
              </a:lnSpc>
              <a:spcBef>
                <a:spcPts val="600"/>
              </a:spcBef>
              <a:buClr>
                <a:srgbClr val="5BBE4E"/>
              </a:buClr>
            </a:pPr>
            <a:r>
              <a:rPr lang="zh-CN" altLang="en-US" sz="2000" b="1" dirty="0">
                <a:solidFill>
                  <a:srgbClr val="080808"/>
                </a:solidFill>
                <a:ea typeface="楷体" panose="02010609060101010101" pitchFamily="49" charset="-122"/>
              </a:rPr>
              <a:t>将数</a:t>
            </a:r>
            <a:r>
              <a:rPr lang="en-US" altLang="zh-CN" sz="2000" b="1" dirty="0">
                <a:solidFill>
                  <a:srgbClr val="080808"/>
                </a:solidFill>
                <a:ea typeface="楷体" panose="02010609060101010101" pitchFamily="49" charset="-122"/>
              </a:rPr>
              <a:t>(178.125)</a:t>
            </a:r>
            <a:r>
              <a:rPr lang="en-US" altLang="zh-CN" sz="2000" b="1" baseline="-25000" dirty="0">
                <a:solidFill>
                  <a:srgbClr val="080808"/>
                </a:solidFill>
                <a:ea typeface="楷体" panose="02010609060101010101" pitchFamily="49" charset="-122"/>
              </a:rPr>
              <a:t>10</a:t>
            </a:r>
            <a:r>
              <a:rPr lang="zh-CN" altLang="en-US" sz="2000" b="1" dirty="0">
                <a:solidFill>
                  <a:srgbClr val="080808"/>
                </a:solidFill>
                <a:ea typeface="楷体" panose="02010609060101010101" pitchFamily="49" charset="-122"/>
              </a:rPr>
              <a:t>转换成</a:t>
            </a:r>
            <a:r>
              <a:rPr lang="en-US" altLang="zh-CN" sz="2000" b="1" dirty="0">
                <a:solidFill>
                  <a:srgbClr val="080808"/>
                </a:solidFill>
                <a:ea typeface="楷体" panose="02010609060101010101" pitchFamily="49" charset="-122"/>
              </a:rPr>
              <a:t>IEEE754 </a:t>
            </a:r>
            <a:r>
              <a:rPr lang="zh-CN" altLang="en-US" sz="2000" b="1" dirty="0">
                <a:solidFill>
                  <a:srgbClr val="080808"/>
                </a:solidFill>
                <a:ea typeface="楷体" panose="02010609060101010101" pitchFamily="49" charset="-122"/>
              </a:rPr>
              <a:t>标准的</a:t>
            </a:r>
            <a:r>
              <a:rPr lang="en-US" altLang="zh-CN" sz="2000" b="1" dirty="0">
                <a:solidFill>
                  <a:srgbClr val="080808"/>
                </a:solidFill>
                <a:ea typeface="楷体" panose="02010609060101010101" pitchFamily="49" charset="-122"/>
              </a:rPr>
              <a:t>32</a:t>
            </a:r>
            <a:r>
              <a:rPr lang="zh-CN" altLang="en-US" sz="2000" b="1" dirty="0">
                <a:solidFill>
                  <a:srgbClr val="080808"/>
                </a:solidFill>
                <a:ea typeface="楷体" panose="02010609060101010101" pitchFamily="49" charset="-122"/>
              </a:rPr>
              <a:t>位浮点数的二进制格式</a:t>
            </a:r>
            <a:endParaRPr lang="en-US" altLang="zh-CN" sz="2000" b="1" dirty="0">
              <a:solidFill>
                <a:srgbClr val="080808"/>
              </a:solidFill>
              <a:ea typeface="楷体" panose="02010609060101010101" pitchFamily="49" charset="-122"/>
            </a:endParaRPr>
          </a:p>
          <a:p>
            <a:pPr lvl="0">
              <a:lnSpc>
                <a:spcPct val="125000"/>
              </a:lnSpc>
              <a:spcBef>
                <a:spcPts val="600"/>
              </a:spcBef>
              <a:buClr>
                <a:srgbClr val="5BBE4E"/>
              </a:buClr>
            </a:pPr>
            <a:r>
              <a:rPr lang="zh-CN" altLang="en-US" sz="2000" b="1" dirty="0">
                <a:solidFill>
                  <a:srgbClr val="FF0000"/>
                </a:solidFill>
                <a:ea typeface="楷体" panose="02010609060101010101" pitchFamily="49" charset="-122"/>
              </a:rPr>
              <a:t>解答：</a:t>
            </a:r>
            <a:r>
              <a:rPr lang="zh-CN" altLang="en-US" sz="2000" b="1" dirty="0">
                <a:solidFill>
                  <a:srgbClr val="080808"/>
                </a:solidFill>
                <a:ea typeface="楷体" panose="02010609060101010101" pitchFamily="49" charset="-122"/>
              </a:rPr>
              <a:t>分别将整数和小数部分转换成二进制数：</a:t>
            </a:r>
            <a:endParaRPr lang="en-US" altLang="zh-CN" sz="2000" b="1" dirty="0">
              <a:solidFill>
                <a:srgbClr val="080808"/>
              </a:solidFill>
              <a:ea typeface="楷体" panose="02010609060101010101" pitchFamily="49" charset="-122"/>
            </a:endParaRPr>
          </a:p>
          <a:p>
            <a:pPr lvl="1">
              <a:lnSpc>
                <a:spcPct val="125000"/>
              </a:lnSpc>
              <a:spcBef>
                <a:spcPts val="600"/>
              </a:spcBef>
              <a:buClr>
                <a:srgbClr val="A59A55"/>
              </a:buClr>
            </a:pPr>
            <a:r>
              <a:rPr lang="en-US" altLang="zh-CN" sz="2000" b="1" dirty="0">
                <a:solidFill>
                  <a:srgbClr val="080808"/>
                </a:solidFill>
                <a:ea typeface="楷体" panose="02010609060101010101" pitchFamily="49" charset="-122"/>
              </a:rPr>
              <a:t>1. </a:t>
            </a:r>
            <a:r>
              <a:rPr lang="zh-CN" altLang="en-US" sz="2000" b="1" dirty="0">
                <a:solidFill>
                  <a:srgbClr val="080808"/>
                </a:solidFill>
                <a:ea typeface="楷体" panose="02010609060101010101" pitchFamily="49" charset="-122"/>
              </a:rPr>
              <a:t>整数部分用除</a:t>
            </a:r>
            <a:r>
              <a:rPr lang="en-US" altLang="zh-CN" sz="2000" b="1" dirty="0">
                <a:solidFill>
                  <a:srgbClr val="080808"/>
                </a:solidFill>
                <a:ea typeface="楷体" panose="02010609060101010101" pitchFamily="49" charset="-122"/>
              </a:rPr>
              <a:t>2</a:t>
            </a:r>
            <a:r>
              <a:rPr lang="zh-CN" altLang="en-US" sz="2000" b="1" dirty="0">
                <a:solidFill>
                  <a:srgbClr val="080808"/>
                </a:solidFill>
                <a:ea typeface="楷体" panose="02010609060101010101" pitchFamily="49" charset="-122"/>
              </a:rPr>
              <a:t>取余的方法，求得：</a:t>
            </a:r>
            <a:r>
              <a:rPr lang="en-US" altLang="zh-CN" sz="2000" b="1" dirty="0">
                <a:solidFill>
                  <a:srgbClr val="080808"/>
                </a:solidFill>
                <a:ea typeface="楷体" panose="02010609060101010101" pitchFamily="49" charset="-122"/>
              </a:rPr>
              <a:t>10110010</a:t>
            </a:r>
          </a:p>
          <a:p>
            <a:pPr lvl="1">
              <a:lnSpc>
                <a:spcPct val="125000"/>
              </a:lnSpc>
              <a:spcBef>
                <a:spcPts val="600"/>
              </a:spcBef>
              <a:buClr>
                <a:srgbClr val="A59A55"/>
              </a:buClr>
            </a:pPr>
            <a:r>
              <a:rPr lang="en-US" altLang="zh-CN" sz="2000" b="1" dirty="0">
                <a:solidFill>
                  <a:srgbClr val="080808"/>
                </a:solidFill>
                <a:ea typeface="楷体" panose="02010609060101010101" pitchFamily="49" charset="-122"/>
              </a:rPr>
              <a:t>2. </a:t>
            </a:r>
            <a:r>
              <a:rPr lang="zh-CN" altLang="en-US" sz="2000" b="1" dirty="0">
                <a:solidFill>
                  <a:srgbClr val="080808"/>
                </a:solidFill>
                <a:ea typeface="楷体" panose="02010609060101010101" pitchFamily="49" charset="-122"/>
              </a:rPr>
              <a:t>小数部分用乘</a:t>
            </a:r>
            <a:r>
              <a:rPr lang="en-US" altLang="zh-CN" sz="2000" b="1" dirty="0">
                <a:solidFill>
                  <a:srgbClr val="080808"/>
                </a:solidFill>
                <a:ea typeface="楷体" panose="02010609060101010101" pitchFamily="49" charset="-122"/>
              </a:rPr>
              <a:t>2</a:t>
            </a:r>
            <a:r>
              <a:rPr lang="zh-CN" altLang="en-US" sz="2000" b="1" dirty="0">
                <a:solidFill>
                  <a:srgbClr val="080808"/>
                </a:solidFill>
                <a:ea typeface="楷体" panose="02010609060101010101" pitchFamily="49" charset="-122"/>
              </a:rPr>
              <a:t>取整的方法，求得：</a:t>
            </a:r>
            <a:r>
              <a:rPr lang="en-US" altLang="zh-CN" sz="2000" b="1" dirty="0">
                <a:solidFill>
                  <a:srgbClr val="080808"/>
                </a:solidFill>
                <a:ea typeface="楷体" panose="02010609060101010101" pitchFamily="49" charset="-122"/>
              </a:rPr>
              <a:t>001</a:t>
            </a:r>
          </a:p>
          <a:p>
            <a:pPr lvl="1">
              <a:lnSpc>
                <a:spcPct val="125000"/>
              </a:lnSpc>
              <a:spcBef>
                <a:spcPts val="600"/>
              </a:spcBef>
              <a:buClr>
                <a:srgbClr val="A59A55"/>
              </a:buClr>
            </a:pPr>
            <a:r>
              <a:rPr lang="en-US" altLang="zh-CN" sz="2000" b="1" dirty="0">
                <a:solidFill>
                  <a:srgbClr val="080808"/>
                </a:solidFill>
                <a:ea typeface="楷体" panose="02010609060101010101" pitchFamily="49" charset="-122"/>
              </a:rPr>
              <a:t>3. </a:t>
            </a:r>
            <a:r>
              <a:rPr lang="zh-CN" altLang="en-US" sz="2000" b="1" dirty="0">
                <a:solidFill>
                  <a:srgbClr val="080808"/>
                </a:solidFill>
                <a:ea typeface="楷体" panose="02010609060101010101" pitchFamily="49" charset="-122"/>
              </a:rPr>
              <a:t>合起来即是：</a:t>
            </a:r>
            <a:r>
              <a:rPr lang="en-US" altLang="zh-CN" sz="2000" b="1" dirty="0">
                <a:solidFill>
                  <a:srgbClr val="080808"/>
                </a:solidFill>
                <a:ea typeface="楷体" panose="02010609060101010101" pitchFamily="49" charset="-122"/>
              </a:rPr>
              <a:t>10110010.001</a:t>
            </a:r>
          </a:p>
          <a:p>
            <a:pPr lvl="1">
              <a:lnSpc>
                <a:spcPct val="125000"/>
              </a:lnSpc>
              <a:spcBef>
                <a:spcPts val="600"/>
              </a:spcBef>
              <a:buClr>
                <a:srgbClr val="A59A55"/>
              </a:buClr>
            </a:pPr>
            <a:r>
              <a:rPr lang="en-US" altLang="zh-CN" sz="2000" b="1" dirty="0">
                <a:solidFill>
                  <a:srgbClr val="080808"/>
                </a:solidFill>
                <a:ea typeface="楷体" panose="02010609060101010101" pitchFamily="49" charset="-122"/>
              </a:rPr>
              <a:t>4. </a:t>
            </a:r>
            <a:r>
              <a:rPr lang="zh-CN" altLang="en-US" sz="2000" b="1" dirty="0">
                <a:solidFill>
                  <a:srgbClr val="080808"/>
                </a:solidFill>
                <a:ea typeface="楷体" panose="02010609060101010101" pitchFamily="49" charset="-122"/>
              </a:rPr>
              <a:t>转换成二进制的浮点数，即把小数点移动到整数位只有</a:t>
            </a:r>
            <a:r>
              <a:rPr lang="en-US" altLang="zh-CN" sz="2000" b="1" dirty="0">
                <a:solidFill>
                  <a:srgbClr val="080808"/>
                </a:solidFill>
                <a:ea typeface="楷体" panose="02010609060101010101" pitchFamily="49" charset="-122"/>
              </a:rPr>
              <a:t>1</a:t>
            </a:r>
            <a:r>
              <a:rPr lang="zh-CN" altLang="en-US" sz="2000" b="1" dirty="0">
                <a:solidFill>
                  <a:srgbClr val="080808"/>
                </a:solidFill>
                <a:ea typeface="楷体" panose="02010609060101010101" pitchFamily="49" charset="-122"/>
              </a:rPr>
              <a:t>，</a:t>
            </a:r>
            <a:endParaRPr lang="en-US" altLang="zh-CN" sz="2000" b="1" dirty="0">
              <a:solidFill>
                <a:srgbClr val="080808"/>
              </a:solidFill>
              <a:ea typeface="楷体" panose="02010609060101010101" pitchFamily="49" charset="-122"/>
            </a:endParaRPr>
          </a:p>
          <a:p>
            <a:pPr marL="457200" lvl="1" indent="0">
              <a:lnSpc>
                <a:spcPct val="125000"/>
              </a:lnSpc>
              <a:spcBef>
                <a:spcPts val="600"/>
              </a:spcBef>
              <a:buClr>
                <a:srgbClr val="A59A55"/>
              </a:buClr>
              <a:buNone/>
            </a:pPr>
            <a:r>
              <a:rPr lang="zh-CN" altLang="en-US" sz="2000" b="1" dirty="0">
                <a:solidFill>
                  <a:srgbClr val="080808"/>
                </a:solidFill>
                <a:ea typeface="楷体" panose="02010609060101010101" pitchFamily="49" charset="-122"/>
              </a:rPr>
              <a:t>即为：</a:t>
            </a:r>
            <a:r>
              <a:rPr lang="en-US" altLang="zh-CN" sz="2000" b="1" dirty="0">
                <a:solidFill>
                  <a:srgbClr val="080808"/>
                </a:solidFill>
                <a:ea typeface="楷体" panose="02010609060101010101" pitchFamily="49" charset="-122"/>
              </a:rPr>
              <a:t>1.</a:t>
            </a:r>
            <a:r>
              <a:rPr lang="en-US" altLang="zh-CN" sz="2000" b="1" dirty="0">
                <a:solidFill>
                  <a:srgbClr val="FF0000"/>
                </a:solidFill>
                <a:ea typeface="楷体" panose="02010609060101010101" pitchFamily="49" charset="-122"/>
              </a:rPr>
              <a:t>0110010001</a:t>
            </a:r>
            <a:r>
              <a:rPr lang="en-US" altLang="zh-CN" sz="2000" b="1" dirty="0">
                <a:solidFill>
                  <a:srgbClr val="080808"/>
                </a:solidFill>
                <a:ea typeface="楷体" panose="02010609060101010101" pitchFamily="49" charset="-122"/>
              </a:rPr>
              <a:t> * 2</a:t>
            </a:r>
            <a:r>
              <a:rPr lang="en-US" altLang="zh-CN" sz="2000" b="1" baseline="30000" dirty="0">
                <a:solidFill>
                  <a:srgbClr val="FF00FF"/>
                </a:solidFill>
                <a:ea typeface="楷体" panose="02010609060101010101" pitchFamily="49" charset="-122"/>
              </a:rPr>
              <a:t>111</a:t>
            </a:r>
            <a:r>
              <a:rPr lang="zh-CN" altLang="en-US" sz="2000" b="1" dirty="0">
                <a:solidFill>
                  <a:srgbClr val="080808"/>
                </a:solidFill>
                <a:ea typeface="楷体" panose="02010609060101010101" pitchFamily="49" charset="-122"/>
              </a:rPr>
              <a:t>，</a:t>
            </a:r>
            <a:r>
              <a:rPr lang="en-US" altLang="zh-CN" sz="2000" b="1" dirty="0">
                <a:solidFill>
                  <a:srgbClr val="080808"/>
                </a:solidFill>
                <a:ea typeface="楷体" panose="02010609060101010101" pitchFamily="49" charset="-122"/>
              </a:rPr>
              <a:t>111</a:t>
            </a:r>
            <a:r>
              <a:rPr lang="zh-CN" altLang="en-US" sz="2000" b="1" dirty="0">
                <a:solidFill>
                  <a:srgbClr val="080808"/>
                </a:solidFill>
                <a:ea typeface="楷体" panose="02010609060101010101" pitchFamily="49" charset="-122"/>
              </a:rPr>
              <a:t>是二进制，由于左移了</a:t>
            </a:r>
            <a:r>
              <a:rPr lang="en-US" altLang="zh-CN" sz="2000" b="1" dirty="0">
                <a:solidFill>
                  <a:srgbClr val="080808"/>
                </a:solidFill>
                <a:ea typeface="楷体" panose="02010609060101010101" pitchFamily="49" charset="-122"/>
              </a:rPr>
              <a:t>7</a:t>
            </a:r>
            <a:r>
              <a:rPr lang="zh-CN" altLang="en-US" sz="2000" b="1" dirty="0">
                <a:solidFill>
                  <a:srgbClr val="080808"/>
                </a:solidFill>
                <a:ea typeface="楷体" panose="02010609060101010101" pitchFamily="49" charset="-122"/>
              </a:rPr>
              <a:t>位，所以是</a:t>
            </a:r>
            <a:r>
              <a:rPr lang="en-US" altLang="zh-CN" sz="2000" b="1" dirty="0">
                <a:solidFill>
                  <a:srgbClr val="080808"/>
                </a:solidFill>
                <a:ea typeface="楷体" panose="02010609060101010101" pitchFamily="49" charset="-122"/>
              </a:rPr>
              <a:t>111,   </a:t>
            </a:r>
            <a:r>
              <a:rPr lang="zh-CN" altLang="en-US" sz="2000" b="1" dirty="0">
                <a:solidFill>
                  <a:srgbClr val="080808"/>
                </a:solidFill>
                <a:ea typeface="楷体" panose="02010609060101010101" pitchFamily="49" charset="-122"/>
              </a:rPr>
              <a:t>即</a:t>
            </a:r>
            <a:r>
              <a:rPr lang="en-US" altLang="zh-CN" sz="2000" b="1" dirty="0">
                <a:solidFill>
                  <a:srgbClr val="080808"/>
                </a:solidFill>
                <a:ea typeface="楷体" panose="02010609060101010101" pitchFamily="49" charset="-122"/>
              </a:rPr>
              <a:t>e=</a:t>
            </a:r>
            <a:r>
              <a:rPr lang="en-US" altLang="zh-CN" sz="2000" b="1" dirty="0">
                <a:solidFill>
                  <a:srgbClr val="FF00FF"/>
                </a:solidFill>
                <a:ea typeface="楷体" panose="02010609060101010101" pitchFamily="49" charset="-122"/>
              </a:rPr>
              <a:t>111=7</a:t>
            </a:r>
            <a:r>
              <a:rPr lang="en-US" altLang="zh-CN" sz="2000" b="1" dirty="0">
                <a:solidFill>
                  <a:srgbClr val="080808"/>
                </a:solidFill>
                <a:ea typeface="楷体" panose="02010609060101010101" pitchFamily="49" charset="-122"/>
              </a:rPr>
              <a:t> </a:t>
            </a:r>
            <a:r>
              <a:rPr lang="zh-CN" altLang="en-US" sz="2000" b="1" dirty="0">
                <a:solidFill>
                  <a:srgbClr val="080808"/>
                </a:solidFill>
                <a:ea typeface="楷体" panose="02010609060101010101" pitchFamily="49" charset="-122"/>
              </a:rPr>
              <a:t>于是得到：</a:t>
            </a:r>
            <a:endParaRPr lang="en-US" altLang="zh-CN" sz="2000" b="1" dirty="0">
              <a:solidFill>
                <a:srgbClr val="080808"/>
              </a:solidFill>
              <a:ea typeface="楷体" panose="02010609060101010101" pitchFamily="49" charset="-122"/>
            </a:endParaRPr>
          </a:p>
          <a:p>
            <a:pPr marL="457200" lvl="1" indent="0">
              <a:lnSpc>
                <a:spcPct val="125000"/>
              </a:lnSpc>
              <a:spcBef>
                <a:spcPts val="600"/>
              </a:spcBef>
              <a:buClr>
                <a:srgbClr val="A59A55"/>
              </a:buClr>
              <a:buNone/>
            </a:pPr>
            <a:r>
              <a:rPr lang="en-US" altLang="zh-CN" sz="2000" b="1" dirty="0">
                <a:solidFill>
                  <a:srgbClr val="080808"/>
                </a:solidFill>
                <a:ea typeface="楷体" panose="02010609060101010101" pitchFamily="49" charset="-122"/>
              </a:rPr>
              <a:t>      S=</a:t>
            </a:r>
            <a:r>
              <a:rPr lang="en-US" altLang="zh-CN" sz="2000" b="1" dirty="0">
                <a:solidFill>
                  <a:srgbClr val="0033CC"/>
                </a:solidFill>
                <a:ea typeface="楷体" panose="02010609060101010101" pitchFamily="49" charset="-122"/>
              </a:rPr>
              <a:t>0</a:t>
            </a:r>
            <a:r>
              <a:rPr lang="en-US" altLang="zh-CN" sz="2000" b="1" dirty="0">
                <a:solidFill>
                  <a:srgbClr val="080808"/>
                </a:solidFill>
                <a:ea typeface="楷体" panose="02010609060101010101" pitchFamily="49" charset="-122"/>
              </a:rPr>
              <a:t> </a:t>
            </a:r>
          </a:p>
          <a:p>
            <a:pPr lvl="1">
              <a:lnSpc>
                <a:spcPct val="125000"/>
              </a:lnSpc>
              <a:spcBef>
                <a:spcPts val="600"/>
              </a:spcBef>
              <a:buClr>
                <a:srgbClr val="A59A55"/>
              </a:buClr>
            </a:pPr>
            <a:r>
              <a:rPr lang="en-US" altLang="zh-CN" sz="2000" b="1" dirty="0">
                <a:solidFill>
                  <a:srgbClr val="080808"/>
                </a:solidFill>
                <a:ea typeface="楷体" panose="02010609060101010101" pitchFamily="49" charset="-122"/>
              </a:rPr>
              <a:t> E=7+127=127=00000111+01111111=</a:t>
            </a:r>
            <a:r>
              <a:rPr lang="en-US" altLang="zh-CN" sz="2000" b="1" dirty="0">
                <a:solidFill>
                  <a:srgbClr val="00B050"/>
                </a:solidFill>
                <a:ea typeface="楷体" panose="02010609060101010101" pitchFamily="49" charset="-122"/>
              </a:rPr>
              <a:t>10000110</a:t>
            </a:r>
            <a:r>
              <a:rPr lang="en-US" altLang="zh-CN" sz="2000" b="1" dirty="0">
                <a:solidFill>
                  <a:srgbClr val="080808"/>
                </a:solidFill>
                <a:ea typeface="楷体" panose="02010609060101010101" pitchFamily="49" charset="-122"/>
              </a:rPr>
              <a:t>  </a:t>
            </a:r>
          </a:p>
          <a:p>
            <a:pPr lvl="1">
              <a:lnSpc>
                <a:spcPct val="125000"/>
              </a:lnSpc>
              <a:spcBef>
                <a:spcPts val="600"/>
              </a:spcBef>
              <a:buClr>
                <a:srgbClr val="A59A55"/>
              </a:buClr>
            </a:pPr>
            <a:r>
              <a:rPr lang="en-US" altLang="zh-CN" sz="2000" b="1" dirty="0">
                <a:solidFill>
                  <a:srgbClr val="FF0000"/>
                </a:solidFill>
                <a:ea typeface="楷体" panose="02010609060101010101" pitchFamily="49" charset="-122"/>
              </a:rPr>
              <a:t>M=0110010001</a:t>
            </a:r>
          </a:p>
          <a:p>
            <a:pPr lvl="1">
              <a:lnSpc>
                <a:spcPct val="125000"/>
              </a:lnSpc>
              <a:spcBef>
                <a:spcPts val="600"/>
              </a:spcBef>
              <a:buClr>
                <a:srgbClr val="A59A55"/>
              </a:buClr>
            </a:pPr>
            <a:r>
              <a:rPr lang="zh-CN" altLang="en-US" sz="2000" b="1" dirty="0">
                <a:solidFill>
                  <a:srgbClr val="080808"/>
                </a:solidFill>
                <a:ea typeface="楷体" panose="02010609060101010101" pitchFamily="49" charset="-122"/>
              </a:rPr>
              <a:t>最后得到</a:t>
            </a:r>
            <a:r>
              <a:rPr lang="en-US" altLang="zh-CN" sz="2000" b="1" dirty="0">
                <a:solidFill>
                  <a:srgbClr val="080808"/>
                </a:solidFill>
                <a:ea typeface="楷体" panose="02010609060101010101" pitchFamily="49" charset="-122"/>
              </a:rPr>
              <a:t>32</a:t>
            </a:r>
            <a:r>
              <a:rPr lang="zh-CN" altLang="en-US" sz="2000" b="1" dirty="0">
                <a:solidFill>
                  <a:srgbClr val="080808"/>
                </a:solidFill>
                <a:ea typeface="楷体" panose="02010609060101010101" pitchFamily="49" charset="-122"/>
              </a:rPr>
              <a:t>位浮点数的二进制存储格式为：</a:t>
            </a:r>
            <a:endParaRPr lang="en-US" altLang="zh-CN" sz="2000" b="1" dirty="0">
              <a:solidFill>
                <a:srgbClr val="080808"/>
              </a:solidFill>
              <a:ea typeface="楷体" panose="02010609060101010101" pitchFamily="49" charset="-122"/>
            </a:endParaRPr>
          </a:p>
          <a:p>
            <a:pPr lvl="1">
              <a:lnSpc>
                <a:spcPct val="125000"/>
              </a:lnSpc>
              <a:spcBef>
                <a:spcPts val="600"/>
              </a:spcBef>
              <a:buClr>
                <a:srgbClr val="A59A55"/>
              </a:buClr>
            </a:pPr>
            <a:r>
              <a:rPr lang="en-US" altLang="zh-CN" sz="2000" b="1" dirty="0">
                <a:solidFill>
                  <a:srgbClr val="0033CC"/>
                </a:solidFill>
                <a:ea typeface="楷体" panose="02010609060101010101" pitchFamily="49" charset="-122"/>
              </a:rPr>
              <a:t>0</a:t>
            </a:r>
            <a:r>
              <a:rPr lang="en-US" altLang="zh-CN" sz="2000" b="1" dirty="0">
                <a:solidFill>
                  <a:srgbClr val="080808"/>
                </a:solidFill>
                <a:ea typeface="楷体" panose="02010609060101010101" pitchFamily="49" charset="-122"/>
              </a:rPr>
              <a:t> </a:t>
            </a:r>
            <a:r>
              <a:rPr lang="en-US" altLang="zh-CN" sz="2000" b="1" dirty="0">
                <a:solidFill>
                  <a:srgbClr val="00B050"/>
                </a:solidFill>
                <a:ea typeface="楷体" panose="02010609060101010101" pitchFamily="49" charset="-122"/>
              </a:rPr>
              <a:t>10000110  </a:t>
            </a:r>
            <a:r>
              <a:rPr lang="en-US" altLang="zh-CN" sz="2000" b="1" dirty="0">
                <a:solidFill>
                  <a:srgbClr val="FF0000"/>
                </a:solidFill>
                <a:ea typeface="楷体" panose="02010609060101010101" pitchFamily="49" charset="-122"/>
              </a:rPr>
              <a:t>0110010001 </a:t>
            </a:r>
            <a:r>
              <a:rPr lang="en-US" altLang="zh-CN" sz="2000" b="1" dirty="0">
                <a:solidFill>
                  <a:srgbClr val="FFCC00"/>
                </a:solidFill>
                <a:ea typeface="楷体" panose="02010609060101010101" pitchFamily="49" charset="-122"/>
              </a:rPr>
              <a:t>0000000000000</a:t>
            </a:r>
          </a:p>
          <a:p>
            <a:pPr lvl="1">
              <a:lnSpc>
                <a:spcPct val="125000"/>
              </a:lnSpc>
              <a:spcBef>
                <a:spcPts val="600"/>
              </a:spcBef>
              <a:buClr>
                <a:srgbClr val="A59A55"/>
              </a:buClr>
            </a:pPr>
            <a:r>
              <a:rPr lang="en-US" altLang="zh-CN" sz="2000" b="1" dirty="0">
                <a:solidFill>
                  <a:srgbClr val="0033CC"/>
                </a:solidFill>
                <a:ea typeface="楷体" panose="02010609060101010101" pitchFamily="49" charset="-122"/>
              </a:rPr>
              <a:t>0</a:t>
            </a:r>
            <a:r>
              <a:rPr lang="en-US" altLang="zh-CN" sz="2000" b="1" dirty="0">
                <a:solidFill>
                  <a:srgbClr val="00B050"/>
                </a:solidFill>
                <a:ea typeface="楷体" panose="02010609060101010101" pitchFamily="49" charset="-122"/>
              </a:rPr>
              <a:t>100  0011  0</a:t>
            </a:r>
            <a:r>
              <a:rPr lang="en-US" altLang="zh-CN" sz="2000" b="1" dirty="0">
                <a:solidFill>
                  <a:srgbClr val="FF0000"/>
                </a:solidFill>
                <a:ea typeface="楷体" panose="02010609060101010101" pitchFamily="49" charset="-122"/>
              </a:rPr>
              <a:t>011  0010  001</a:t>
            </a:r>
            <a:r>
              <a:rPr lang="en-US" altLang="zh-CN" sz="2000" b="1" dirty="0">
                <a:solidFill>
                  <a:srgbClr val="FFCC00"/>
                </a:solidFill>
                <a:ea typeface="楷体" panose="02010609060101010101" pitchFamily="49" charset="-122"/>
              </a:rPr>
              <a:t>0  0000  0000  0000=</a:t>
            </a:r>
            <a:r>
              <a:rPr lang="zh-CN" altLang="en-US" sz="2000" b="1" dirty="0">
                <a:ea typeface="楷体" panose="02010609060101010101" pitchFamily="49" charset="-122"/>
              </a:rPr>
              <a:t>（</a:t>
            </a:r>
            <a:r>
              <a:rPr lang="en-US" altLang="zh-CN" sz="2000" b="1" dirty="0">
                <a:ea typeface="楷体" panose="02010609060101010101" pitchFamily="49" charset="-122"/>
              </a:rPr>
              <a:t>43322000</a:t>
            </a:r>
            <a:r>
              <a:rPr lang="zh-CN" altLang="en-US" sz="2000" b="1" dirty="0">
                <a:ea typeface="楷体" panose="02010609060101010101" pitchFamily="49" charset="-122"/>
              </a:rPr>
              <a:t>）</a:t>
            </a:r>
            <a:r>
              <a:rPr lang="en-US" altLang="zh-CN" sz="2000" b="1" baseline="-25000" dirty="0">
                <a:ea typeface="楷体" panose="02010609060101010101" pitchFamily="49" charset="-122"/>
              </a:rPr>
              <a:t>16</a:t>
            </a:r>
          </a:p>
          <a:p>
            <a:pPr lvl="1">
              <a:lnSpc>
                <a:spcPct val="125000"/>
              </a:lnSpc>
              <a:spcBef>
                <a:spcPts val="600"/>
              </a:spcBef>
              <a:buClr>
                <a:srgbClr val="A59A55"/>
              </a:buClr>
            </a:pPr>
            <a:endParaRPr lang="en-US" altLang="zh-CN" sz="2000" b="1" dirty="0">
              <a:solidFill>
                <a:srgbClr val="FFCC00"/>
              </a:solidFill>
              <a:ea typeface="楷体" panose="02010609060101010101" pitchFamily="49" charset="-122"/>
            </a:endParaRPr>
          </a:p>
          <a:p>
            <a:pPr lvl="1">
              <a:lnSpc>
                <a:spcPct val="125000"/>
              </a:lnSpc>
              <a:spcBef>
                <a:spcPts val="600"/>
              </a:spcBef>
              <a:buClr>
                <a:srgbClr val="A59A55"/>
              </a:buClr>
            </a:pPr>
            <a:endParaRPr lang="en-US" altLang="zh-CN" sz="2000" b="1" dirty="0">
              <a:solidFill>
                <a:srgbClr val="00B050"/>
              </a:solidFill>
              <a:ea typeface="楷体" panose="02010609060101010101" pitchFamily="49" charset="-122"/>
            </a:endParaRPr>
          </a:p>
          <a:p>
            <a:pPr lvl="1">
              <a:lnSpc>
                <a:spcPct val="125000"/>
              </a:lnSpc>
              <a:spcBef>
                <a:spcPts val="600"/>
              </a:spcBef>
              <a:buClr>
                <a:srgbClr val="A59A55"/>
              </a:buClr>
            </a:pPr>
            <a:r>
              <a:rPr lang="en-US" altLang="zh-CN" sz="2000" b="1" dirty="0">
                <a:solidFill>
                  <a:srgbClr val="080808"/>
                </a:solidFill>
                <a:ea typeface="楷体" panose="02010609060101010101" pitchFamily="49" charset="-122"/>
              </a:rPr>
              <a:t> </a:t>
            </a:r>
          </a:p>
          <a:p>
            <a:pPr lvl="0">
              <a:lnSpc>
                <a:spcPct val="125000"/>
              </a:lnSpc>
              <a:spcBef>
                <a:spcPts val="600"/>
              </a:spcBef>
              <a:buClr>
                <a:srgbClr val="5BBE4E"/>
              </a:buClr>
            </a:pPr>
            <a:endParaRPr lang="zh-CN" altLang="en-US" dirty="0">
              <a:solidFill>
                <a:srgbClr val="080808"/>
              </a:solidFill>
            </a:endParaRPr>
          </a:p>
          <a:p>
            <a:endParaRPr lang="zh-CN" altLang="en-US" dirty="0"/>
          </a:p>
        </p:txBody>
      </p:sp>
      <p:sp>
        <p:nvSpPr>
          <p:cNvPr id="4" name="页脚占位符 3"/>
          <p:cNvSpPr>
            <a:spLocks noGrp="1"/>
          </p:cNvSpPr>
          <p:nvPr>
            <p:ph type="ftr" sz="quarter" idx="11"/>
          </p:nvPr>
        </p:nvSpPr>
        <p:spPr/>
        <p:txBody>
          <a:bodyPr/>
          <a:lstStyle/>
          <a:p>
            <a:pPr>
              <a:defRPr/>
            </a:pPr>
            <a:r>
              <a:rPr lang="en-US" altLang="zh-CN">
                <a:solidFill>
                  <a:srgbClr val="080808"/>
                </a:solidFill>
              </a:rPr>
              <a:t>    </a:t>
            </a:r>
            <a:fld id="{1920CC29-DFBC-415A-AD8B-AE450F2E5A00}" type="slidenum">
              <a:rPr lang="en-US" altLang="zh-CN" sz="1200" smtClean="0">
                <a:solidFill>
                  <a:srgbClr val="080808"/>
                </a:solidFill>
              </a:rPr>
              <a:pPr>
                <a:defRPr/>
              </a:pPr>
              <a:t>53</a:t>
            </a:fld>
            <a:endParaRPr lang="en-US" altLang="zh-CN" sz="1200">
              <a:solidFill>
                <a:srgbClr val="080808"/>
              </a:solidFill>
            </a:endParaRPr>
          </a:p>
        </p:txBody>
      </p:sp>
    </p:spTree>
    <p:extLst>
      <p:ext uri="{BB962C8B-B14F-4D97-AF65-F5344CB8AC3E}">
        <p14:creationId xmlns:p14="http://schemas.microsoft.com/office/powerpoint/2010/main" val="3958306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第六章 计算机的运算方法</a:t>
            </a:r>
          </a:p>
        </p:txBody>
      </p:sp>
      <p:sp>
        <p:nvSpPr>
          <p:cNvPr id="3" name="内容占位符 2"/>
          <p:cNvSpPr>
            <a:spLocks noGrp="1"/>
          </p:cNvSpPr>
          <p:nvPr>
            <p:ph idx="1"/>
          </p:nvPr>
        </p:nvSpPr>
        <p:spPr/>
        <p:txBody>
          <a:bodyPr/>
          <a:lstStyle/>
          <a:p>
            <a:pPr>
              <a:lnSpc>
                <a:spcPct val="125000"/>
              </a:lnSpc>
              <a:spcBef>
                <a:spcPts val="600"/>
              </a:spcBef>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将数</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(-1.25)</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转换成</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IEEE754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标准的</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32</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位浮点数的二进制格式</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457200" lvl="1" indent="0">
              <a:lnSpc>
                <a:spcPct val="125000"/>
              </a:lnSpc>
              <a:spcBef>
                <a:spcPts val="600"/>
              </a:spcBef>
              <a:buNone/>
            </a:pP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解答：</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首先分别将整数和分数部分转换成二进制数：</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25000"/>
              </a:lnSpc>
              <a:spcBef>
                <a:spcPts val="600"/>
              </a:spcBef>
            </a:pPr>
            <a:r>
              <a:rPr lang="en-US" altLang="zh-CN" sz="2000" b="1" dirty="0">
                <a:ea typeface="楷体" panose="02010609060101010101" pitchFamily="49" charset="-122"/>
              </a:rPr>
              <a:t>    (-1.25)</a:t>
            </a:r>
            <a:r>
              <a:rPr lang="en-US" altLang="zh-CN" sz="2000" b="1" baseline="-25000" dirty="0">
                <a:ea typeface="楷体" panose="02010609060101010101" pitchFamily="49" charset="-122"/>
              </a:rPr>
              <a:t>10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-1.01</a:t>
            </a:r>
          </a:p>
          <a:p>
            <a:pPr lvl="1">
              <a:lnSpc>
                <a:spcPct val="125000"/>
              </a:lnSpc>
              <a:spcBef>
                <a:spcPts val="600"/>
              </a:spcBef>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然后移动小数点，使其在第</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位之间</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25000"/>
              </a:lnSpc>
              <a:spcBef>
                <a:spcPts val="600"/>
              </a:spcBef>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ea typeface="楷体" panose="02010609060101010101" pitchFamily="49" charset="-122"/>
              </a:rPr>
              <a:t>1. 01 = -1.01×2</a:t>
            </a:r>
            <a:r>
              <a:rPr lang="en-US" altLang="zh-CN" sz="2000" b="1" baseline="30000" dirty="0">
                <a:ea typeface="楷体" panose="02010609060101010101" pitchFamily="49" charset="-122"/>
              </a:rPr>
              <a:t>0</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a:t>
            </a:r>
          </a:p>
          <a:p>
            <a:pPr lvl="1">
              <a:lnSpc>
                <a:spcPct val="125000"/>
              </a:lnSpc>
              <a:spcBef>
                <a:spcPts val="600"/>
              </a:spcBef>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e=0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于是得到：</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20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E=0+127=127=</a:t>
            </a:r>
            <a:r>
              <a:rPr lang="en-US" altLang="zh-CN" sz="2000" b="1"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01111111</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M= </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01</a:t>
            </a:r>
          </a:p>
          <a:p>
            <a:pPr lvl="1">
              <a:lnSpc>
                <a:spcPct val="125000"/>
              </a:lnSpc>
              <a:spcBef>
                <a:spcPts val="600"/>
              </a:spcBef>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最后得到</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32</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位浮点数的二进制存储格式为：</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457200" lvl="1" indent="0">
              <a:lnSpc>
                <a:spcPct val="125000"/>
              </a:lnSpc>
              <a:spcBef>
                <a:spcPts val="600"/>
              </a:spcBef>
              <a:buNone/>
            </a:pPr>
            <a:r>
              <a:rPr lang="en-US" altLang="zh-CN" sz="20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2000" b="1"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011  1111  1</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01</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0  0000  0000  </a:t>
            </a:r>
            <a:r>
              <a:rPr lang="en-US" altLang="zh-CN" sz="2000" b="1" dirty="0">
                <a:ea typeface="楷体" panose="02010609060101010101" pitchFamily="49" charset="-122"/>
              </a:rPr>
              <a:t>0000  0000  0000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BFA00000)</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16</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25000"/>
              </a:lnSpc>
              <a:spcBef>
                <a:spcPts val="600"/>
              </a:spcBef>
            </a:pPr>
            <a:endParaRPr lang="zh-CN" altLang="en-US" dirty="0">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54</a:t>
            </a:fld>
            <a:endParaRPr lang="en-US" altLang="zh-CN" sz="1200"/>
          </a:p>
        </p:txBody>
      </p:sp>
    </p:spTree>
    <p:extLst>
      <p:ext uri="{BB962C8B-B14F-4D97-AF65-F5344CB8AC3E}">
        <p14:creationId xmlns:p14="http://schemas.microsoft.com/office/powerpoint/2010/main" val="157802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第六章 计算机的运算方法</a:t>
            </a:r>
          </a:p>
        </p:txBody>
      </p:sp>
      <p:sp>
        <p:nvSpPr>
          <p:cNvPr id="3" name="内容占位符 2"/>
          <p:cNvSpPr>
            <a:spLocks noGrp="1"/>
          </p:cNvSpPr>
          <p:nvPr>
            <p:ph idx="1"/>
          </p:nvPr>
        </p:nvSpPr>
        <p:spPr/>
        <p:txBody>
          <a:bodyPr/>
          <a:lstStyle/>
          <a:p>
            <a:pPr>
              <a:lnSpc>
                <a:spcPct val="125000"/>
              </a:lnSpc>
              <a:spcBef>
                <a:spcPts val="600"/>
              </a:spcBef>
            </a:pPr>
            <a:r>
              <a:rPr lang="zh-CN" altLang="en-US" sz="2000" b="1" dirty="0">
                <a:latin typeface="楷体" pitchFamily="49" charset="-122"/>
                <a:ea typeface="楷体" pitchFamily="49" charset="-122"/>
              </a:rPr>
              <a:t>浮点数加减运算的步骤：</a:t>
            </a:r>
          </a:p>
          <a:p>
            <a:pPr lvl="1">
              <a:lnSpc>
                <a:spcPct val="125000"/>
              </a:lnSpc>
              <a:spcBef>
                <a:spcPts val="600"/>
              </a:spcBef>
            </a:pPr>
            <a:r>
              <a:rPr lang="zh-CN" altLang="en-US" sz="2000" b="1" dirty="0">
                <a:latin typeface="楷体" pitchFamily="49" charset="-122"/>
                <a:ea typeface="楷体" pitchFamily="49" charset="-122"/>
              </a:rPr>
              <a:t>对阶、尾数求和、规格化、舍入、溢出判断</a:t>
            </a:r>
            <a:endParaRPr lang="en-US" altLang="zh-CN" sz="2000" b="1" dirty="0">
              <a:latin typeface="楷体" pitchFamily="49" charset="-122"/>
              <a:ea typeface="楷体" pitchFamily="49" charset="-122"/>
            </a:endParaRPr>
          </a:p>
          <a:p>
            <a:pPr eaLnBrk="1" hangingPunct="1">
              <a:lnSpc>
                <a:spcPct val="120000"/>
              </a:lnSpc>
              <a:defRPr/>
            </a:pPr>
            <a:r>
              <a:rPr lang="zh-CN" altLang="en-US" sz="2000" b="1" dirty="0">
                <a:latin typeface="Times New Roman" pitchFamily="18" charset="0"/>
                <a:ea typeface="楷体" pitchFamily="49" charset="-122"/>
                <a:cs typeface="Times New Roman" pitchFamily="18" charset="0"/>
              </a:rPr>
              <a:t>对阶</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defRPr/>
            </a:pPr>
            <a:r>
              <a:rPr lang="zh-CN" altLang="en-US" sz="2000" b="1" dirty="0">
                <a:latin typeface="Times New Roman" pitchFamily="18" charset="0"/>
                <a:ea typeface="楷体" pitchFamily="49" charset="-122"/>
                <a:cs typeface="Times New Roman" pitchFamily="18" charset="0"/>
              </a:rPr>
              <a:t>在浮点运算作加法或减法时，若两数阶码不等，需要对阶操作。</a:t>
            </a:r>
          </a:p>
          <a:p>
            <a:pPr lvl="1" eaLnBrk="1" hangingPunct="1">
              <a:lnSpc>
                <a:spcPct val="125000"/>
              </a:lnSpc>
              <a:defRPr/>
            </a:pPr>
            <a:r>
              <a:rPr lang="zh-CN" altLang="en-US" sz="2000" b="1" dirty="0">
                <a:latin typeface="Times New Roman" pitchFamily="18" charset="0"/>
                <a:ea typeface="楷体" pitchFamily="49" charset="-122"/>
                <a:cs typeface="Times New Roman" pitchFamily="18" charset="0"/>
              </a:rPr>
              <a:t>在浮点数的表示中，尾数采用定点小数，故阶码的大小直接反映尾数有效值小数点的实际位置，因此，当两浮点数的阶码不等时，尾数部分无法直接进行加减运算，需要先进行对阶操作。</a:t>
            </a:r>
          </a:p>
          <a:p>
            <a:pPr lvl="1" eaLnBrk="1" hangingPunct="1">
              <a:lnSpc>
                <a:spcPct val="125000"/>
              </a:lnSpc>
              <a:defRPr/>
            </a:pPr>
            <a:r>
              <a:rPr lang="zh-CN" altLang="en-US" sz="2000" b="1" dirty="0">
                <a:latin typeface="Times New Roman" pitchFamily="18" charset="0"/>
                <a:ea typeface="楷体" pitchFamily="49" charset="-122"/>
                <a:cs typeface="Times New Roman" pitchFamily="18" charset="0"/>
              </a:rPr>
              <a:t>对阶操作采用小阶向大阶看齐的原则，原因是：如果是大阶向小阶看齐，那么随着大阶码的值减少，为保持浮点数的值不变，则其尾数必须左移相应的位数，有可能发生符号位及尾数高位丢失的错误，这是不允许的。而增大小阶码同时其尾数右移，有可能发生尾数低位的丢失，这只影响精度，不会产生错误</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defRPr/>
            </a:pPr>
            <a:r>
              <a:rPr lang="zh-CN" altLang="en-US" sz="2000" b="1" dirty="0">
                <a:latin typeface="Times New Roman" pitchFamily="18" charset="0"/>
                <a:ea typeface="楷体" pitchFamily="49" charset="-122"/>
                <a:cs typeface="Times New Roman" pitchFamily="18" charset="0"/>
              </a:rPr>
              <a:t>对阶方法：将小阶加</a:t>
            </a:r>
            <a:r>
              <a:rPr lang="en-US" altLang="zh-CN" sz="2000" b="1" dirty="0">
                <a:latin typeface="Times New Roman" pitchFamily="18" charset="0"/>
                <a:ea typeface="楷体" pitchFamily="49" charset="-122"/>
                <a:cs typeface="Times New Roman" pitchFamily="18" charset="0"/>
              </a:rPr>
              <a:t>1</a:t>
            </a:r>
            <a:r>
              <a:rPr lang="zh-CN" altLang="en-US" sz="2000" b="1" dirty="0">
                <a:latin typeface="Times New Roman" pitchFamily="18" charset="0"/>
                <a:ea typeface="楷体" pitchFamily="49" charset="-122"/>
                <a:cs typeface="Times New Roman" pitchFamily="18" charset="0"/>
              </a:rPr>
              <a:t>，其尾数相应右移</a:t>
            </a:r>
            <a:r>
              <a:rPr lang="en-US" altLang="zh-CN" sz="2000" b="1" dirty="0">
                <a:latin typeface="Times New Roman" pitchFamily="18" charset="0"/>
                <a:ea typeface="楷体" pitchFamily="49" charset="-122"/>
                <a:cs typeface="Times New Roman" pitchFamily="18" charset="0"/>
              </a:rPr>
              <a:t>1</a:t>
            </a:r>
            <a:r>
              <a:rPr lang="zh-CN" altLang="en-US" sz="2000" b="1" dirty="0">
                <a:latin typeface="Times New Roman" pitchFamily="18" charset="0"/>
                <a:ea typeface="楷体" pitchFamily="49" charset="-122"/>
                <a:cs typeface="Times New Roman" pitchFamily="18" charset="0"/>
              </a:rPr>
              <a:t>位，直至两数阶码相等。</a:t>
            </a:r>
            <a:endParaRPr lang="zh-CN" altLang="en-US" sz="2000"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55</a:t>
            </a:fld>
            <a:endParaRPr lang="en-US" altLang="zh-CN" sz="1200"/>
          </a:p>
        </p:txBody>
      </p:sp>
    </p:spTree>
    <p:extLst>
      <p:ext uri="{BB962C8B-B14F-4D97-AF65-F5344CB8AC3E}">
        <p14:creationId xmlns:p14="http://schemas.microsoft.com/office/powerpoint/2010/main" val="337855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897B7ED3-E106-4F34-A27C-26F955E3671F}" type="slidenum">
              <a:rPr lang="en-US" altLang="zh-CN" sz="1200" smtClean="0">
                <a:latin typeface="楷体_GB2312" pitchFamily="49" charset="-122"/>
                <a:ea typeface="楷体_GB2312" pitchFamily="49" charset="-122"/>
              </a:rPr>
              <a:pPr eaLnBrk="1" hangingPunct="1">
                <a:spcBef>
                  <a:spcPct val="0"/>
                </a:spcBef>
                <a:buClrTx/>
                <a:buFontTx/>
                <a:buNone/>
              </a:pPr>
              <a:t>56</a:t>
            </a:fld>
            <a:endParaRPr lang="en-US" altLang="zh-CN" sz="1200">
              <a:latin typeface="楷体_GB2312" pitchFamily="49" charset="-122"/>
              <a:ea typeface="楷体_GB2312" pitchFamily="49" charset="-122"/>
            </a:endParaRPr>
          </a:p>
        </p:txBody>
      </p:sp>
      <p:sp>
        <p:nvSpPr>
          <p:cNvPr id="39939" name="Rectangle 2"/>
          <p:cNvSpPr>
            <a:spLocks noGrp="1" noChangeArrowheads="1"/>
          </p:cNvSpPr>
          <p:nvPr>
            <p:ph type="title"/>
          </p:nvPr>
        </p:nvSpPr>
        <p:spPr/>
        <p:txBody>
          <a:bodyPr/>
          <a:lstStyle/>
          <a:p>
            <a:pPr eaLnBrk="1" hangingPunct="1"/>
            <a:r>
              <a:rPr lang="zh-CN" altLang="en-US" sz="3200"/>
              <a:t>第六章 计算机的运算方法</a:t>
            </a:r>
          </a:p>
        </p:txBody>
      </p:sp>
      <p:sp>
        <p:nvSpPr>
          <p:cNvPr id="21508" name="Rectangle 3"/>
          <p:cNvSpPr>
            <a:spLocks noGrp="1" noChangeArrowheads="1"/>
          </p:cNvSpPr>
          <p:nvPr>
            <p:ph type="body" idx="1"/>
          </p:nvPr>
        </p:nvSpPr>
        <p:spPr/>
        <p:txBody>
          <a:bodyPr/>
          <a:lstStyle/>
          <a:p>
            <a:pPr eaLnBrk="1" hangingPunct="1">
              <a:lnSpc>
                <a:spcPct val="125000"/>
              </a:lnSpc>
              <a:defRPr/>
            </a:pPr>
            <a:r>
              <a:rPr lang="zh-CN" altLang="en-US" sz="2000" b="1">
                <a:latin typeface="Times New Roman" pitchFamily="18" charset="0"/>
                <a:ea typeface="楷体" pitchFamily="49" charset="-122"/>
                <a:cs typeface="Times New Roman" pitchFamily="18" charset="0"/>
              </a:rPr>
              <a:t>规格化</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defRPr/>
            </a:pPr>
            <a:r>
              <a:rPr lang="zh-CN" altLang="en-US" sz="2000" b="1" dirty="0">
                <a:latin typeface="Times New Roman" pitchFamily="18" charset="0"/>
                <a:ea typeface="楷体" pitchFamily="49" charset="-122"/>
                <a:cs typeface="Times New Roman" pitchFamily="18" charset="0"/>
              </a:rPr>
              <a:t>为了</a:t>
            </a:r>
            <a:r>
              <a:rPr lang="zh-CN" altLang="en-US" sz="2000" b="1">
                <a:latin typeface="Times New Roman" pitchFamily="18" charset="0"/>
                <a:ea typeface="楷体" pitchFamily="49" charset="-122"/>
                <a:cs typeface="Times New Roman" pitchFamily="18" charset="0"/>
              </a:rPr>
              <a:t>提高数据的表示</a:t>
            </a:r>
            <a:r>
              <a:rPr lang="zh-CN" altLang="en-US" sz="2000" b="1" dirty="0">
                <a:latin typeface="Times New Roman" pitchFamily="18" charset="0"/>
                <a:ea typeface="楷体" pitchFamily="49" charset="-122"/>
                <a:cs typeface="Times New Roman" pitchFamily="18" charset="0"/>
              </a:rPr>
              <a:t>精度，当尾数值不为</a:t>
            </a:r>
            <a:r>
              <a:rPr lang="en-US" altLang="zh-CN" sz="2000" b="1" dirty="0">
                <a:latin typeface="Times New Roman" pitchFamily="18" charset="0"/>
                <a:ea typeface="楷体" pitchFamily="49" charset="-122"/>
                <a:cs typeface="Times New Roman" pitchFamily="18" charset="0"/>
              </a:rPr>
              <a:t>0</a:t>
            </a:r>
            <a:r>
              <a:rPr lang="zh-CN" altLang="en-US" sz="2000" b="1" dirty="0">
                <a:latin typeface="Times New Roman" pitchFamily="18" charset="0"/>
                <a:ea typeface="楷体" pitchFamily="49" charset="-122"/>
                <a:cs typeface="Times New Roman" pitchFamily="18" charset="0"/>
              </a:rPr>
              <a:t>时，其绝对值</a:t>
            </a:r>
            <a:r>
              <a:rPr lang="en-US" altLang="zh-CN" sz="2000" b="1" dirty="0">
                <a:latin typeface="Times New Roman" pitchFamily="18" charset="0"/>
                <a:ea typeface="楷体" pitchFamily="49" charset="-122"/>
                <a:cs typeface="Times New Roman" pitchFamily="18" charset="0"/>
              </a:rPr>
              <a:t>|M|≥0.5</a:t>
            </a:r>
            <a:r>
              <a:rPr lang="zh-CN" altLang="en-US" sz="2000" b="1" dirty="0">
                <a:latin typeface="Times New Roman" pitchFamily="18" charset="0"/>
                <a:ea typeface="楷体" pitchFamily="49" charset="-122"/>
                <a:cs typeface="Times New Roman" pitchFamily="18" charset="0"/>
              </a:rPr>
              <a:t>，即尾数绝对值域的最高有效位应为</a:t>
            </a:r>
            <a:r>
              <a:rPr lang="en-US" altLang="zh-CN" sz="2000" b="1" dirty="0">
                <a:latin typeface="Times New Roman" pitchFamily="18" charset="0"/>
                <a:ea typeface="楷体" pitchFamily="49" charset="-122"/>
                <a:cs typeface="Times New Roman" pitchFamily="18" charset="0"/>
              </a:rPr>
              <a:t>1</a:t>
            </a:r>
            <a:r>
              <a:rPr lang="zh-CN" altLang="en-US" sz="2000" b="1" dirty="0">
                <a:latin typeface="Times New Roman" pitchFamily="18" charset="0"/>
                <a:ea typeface="楷体" pitchFamily="49" charset="-122"/>
                <a:cs typeface="Times New Roman" pitchFamily="18" charset="0"/>
              </a:rPr>
              <a:t>，否则通过修改阶码同时左右移小数点办法，使其变成这一表示形式，称为浮点数规格化表示。</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defRPr/>
            </a:pPr>
            <a:r>
              <a:rPr lang="zh-CN" altLang="en-US" sz="2000" b="1" dirty="0">
                <a:latin typeface="Times New Roman" pitchFamily="18" charset="0"/>
                <a:ea typeface="楷体" pitchFamily="49" charset="-122"/>
                <a:cs typeface="Times New Roman" pitchFamily="18" charset="0"/>
              </a:rPr>
              <a:t>原码：不论正数、负数，第一数位为</a:t>
            </a:r>
            <a:r>
              <a:rPr lang="en-US" altLang="zh-CN" sz="2000" b="1" dirty="0">
                <a:latin typeface="Times New Roman" pitchFamily="18" charset="0"/>
                <a:ea typeface="楷体" pitchFamily="49" charset="-122"/>
                <a:cs typeface="Times New Roman" pitchFamily="18" charset="0"/>
              </a:rPr>
              <a:t>1</a:t>
            </a:r>
          </a:p>
          <a:p>
            <a:pPr lvl="1" eaLnBrk="1" hangingPunct="1">
              <a:lnSpc>
                <a:spcPct val="125000"/>
              </a:lnSpc>
              <a:defRPr/>
            </a:pPr>
            <a:r>
              <a:rPr lang="zh-CN" altLang="en-US" sz="2000" b="1" dirty="0">
                <a:latin typeface="Times New Roman" pitchFamily="18" charset="0"/>
                <a:ea typeface="楷体" pitchFamily="49" charset="-122"/>
                <a:cs typeface="Times New Roman" pitchFamily="18" charset="0"/>
              </a:rPr>
              <a:t>补码：符号位和第 </a:t>
            </a:r>
            <a:r>
              <a:rPr lang="en-US" altLang="zh-CN" sz="2000" b="1" dirty="0">
                <a:latin typeface="Times New Roman" pitchFamily="18" charset="0"/>
                <a:ea typeface="楷体" pitchFamily="49" charset="-122"/>
                <a:cs typeface="Times New Roman" pitchFamily="18" charset="0"/>
              </a:rPr>
              <a:t>1 </a:t>
            </a:r>
            <a:r>
              <a:rPr lang="zh-CN" altLang="en-US" sz="2000" b="1">
                <a:latin typeface="Times New Roman" pitchFamily="18" charset="0"/>
                <a:ea typeface="楷体" pitchFamily="49" charset="-122"/>
                <a:cs typeface="Times New Roman" pitchFamily="18" charset="0"/>
              </a:rPr>
              <a:t>数位不同</a:t>
            </a:r>
            <a:endParaRPr lang="en-US" altLang="zh-CN" sz="2000" b="1">
              <a:latin typeface="Times New Roman" pitchFamily="18" charset="0"/>
              <a:ea typeface="楷体" pitchFamily="49" charset="-122"/>
              <a:cs typeface="Times New Roman" pitchFamily="18" charset="0"/>
            </a:endParaRPr>
          </a:p>
          <a:p>
            <a:pPr eaLnBrk="1" hangingPunct="1">
              <a:lnSpc>
                <a:spcPct val="125000"/>
              </a:lnSpc>
              <a:spcBef>
                <a:spcPts val="600"/>
              </a:spcBef>
            </a:pPr>
            <a:r>
              <a:rPr lang="zh-CN" altLang="en-US" sz="2000" b="1">
                <a:latin typeface="Times New Roman" pitchFamily="18" charset="0"/>
                <a:ea typeface="楷体" pitchFamily="49" charset="-122"/>
                <a:cs typeface="Times New Roman" pitchFamily="18" charset="0"/>
              </a:rPr>
              <a:t>舍入处理（对阶和右规时）</a:t>
            </a:r>
          </a:p>
          <a:p>
            <a:pPr lvl="1" eaLnBrk="1" hangingPunct="1">
              <a:lnSpc>
                <a:spcPct val="125000"/>
              </a:lnSpc>
              <a:spcBef>
                <a:spcPts val="600"/>
              </a:spcBef>
            </a:pPr>
            <a:r>
              <a:rPr lang="en-US" altLang="zh-CN" sz="2000" b="1">
                <a:latin typeface="Times New Roman" pitchFamily="18" charset="0"/>
                <a:ea typeface="楷体" pitchFamily="49" charset="-122"/>
                <a:cs typeface="Times New Roman" pitchFamily="18" charset="0"/>
              </a:rPr>
              <a:t>0</a:t>
            </a:r>
            <a:r>
              <a:rPr lang="zh-CN" altLang="en-US" sz="2000" b="1">
                <a:latin typeface="Times New Roman" pitchFamily="18" charset="0"/>
                <a:ea typeface="楷体" pitchFamily="49" charset="-122"/>
                <a:cs typeface="Times New Roman" pitchFamily="18" charset="0"/>
              </a:rPr>
              <a:t>舍</a:t>
            </a:r>
            <a:r>
              <a:rPr lang="en-US" altLang="zh-CN" sz="2000" b="1">
                <a:latin typeface="Times New Roman" pitchFamily="18" charset="0"/>
                <a:ea typeface="楷体" pitchFamily="49" charset="-122"/>
                <a:cs typeface="Times New Roman" pitchFamily="18" charset="0"/>
              </a:rPr>
              <a:t>1</a:t>
            </a:r>
            <a:r>
              <a:rPr lang="zh-CN" altLang="en-US" sz="2000" b="1">
                <a:latin typeface="Times New Roman" pitchFamily="18" charset="0"/>
                <a:ea typeface="楷体" pitchFamily="49" charset="-122"/>
                <a:cs typeface="Times New Roman" pitchFamily="18" charset="0"/>
              </a:rPr>
              <a:t>入：如</a:t>
            </a:r>
            <a:r>
              <a:rPr lang="en-US" altLang="zh-CN" sz="2000" b="1">
                <a:latin typeface="Times New Roman" pitchFamily="18" charset="0"/>
                <a:ea typeface="楷体" pitchFamily="49" charset="-122"/>
                <a:cs typeface="Times New Roman" pitchFamily="18" charset="0"/>
              </a:rPr>
              <a:t> </a:t>
            </a:r>
            <a:r>
              <a:rPr lang="zh-CN" altLang="en-US" sz="2000" b="1">
                <a:latin typeface="Times New Roman" pitchFamily="18" charset="0"/>
                <a:ea typeface="楷体" pitchFamily="49" charset="-122"/>
                <a:cs typeface="Times New Roman" pitchFamily="18" charset="0"/>
              </a:rPr>
              <a:t>丢弃的最高位为</a:t>
            </a:r>
            <a:r>
              <a:rPr lang="en-US" altLang="zh-CN" sz="2000" b="1">
                <a:latin typeface="Times New Roman" pitchFamily="18" charset="0"/>
                <a:ea typeface="楷体" pitchFamily="49" charset="-122"/>
                <a:cs typeface="Times New Roman" pitchFamily="18" charset="0"/>
              </a:rPr>
              <a:t>1</a:t>
            </a:r>
            <a:r>
              <a:rPr lang="zh-CN" altLang="en-US" sz="2000" b="1">
                <a:latin typeface="Times New Roman" pitchFamily="18" charset="0"/>
                <a:ea typeface="楷体" pitchFamily="49" charset="-122"/>
                <a:cs typeface="Times New Roman" pitchFamily="18" charset="0"/>
              </a:rPr>
              <a:t>，进</a:t>
            </a:r>
            <a:r>
              <a:rPr lang="en-US" altLang="zh-CN" sz="2000" b="1">
                <a:latin typeface="Times New Roman" pitchFamily="18" charset="0"/>
                <a:ea typeface="楷体" pitchFamily="49" charset="-122"/>
                <a:cs typeface="Times New Roman" pitchFamily="18" charset="0"/>
              </a:rPr>
              <a:t>1</a:t>
            </a:r>
          </a:p>
          <a:p>
            <a:pPr lvl="1" eaLnBrk="1" hangingPunct="1">
              <a:lnSpc>
                <a:spcPct val="125000"/>
              </a:lnSpc>
              <a:spcBef>
                <a:spcPts val="600"/>
              </a:spcBef>
            </a:pPr>
            <a:r>
              <a:rPr lang="zh-CN" altLang="en-US" sz="2000" b="1">
                <a:latin typeface="Times New Roman" pitchFamily="18" charset="0"/>
                <a:ea typeface="楷体" pitchFamily="49" charset="-122"/>
                <a:cs typeface="Times New Roman" pitchFamily="18" charset="0"/>
              </a:rPr>
              <a:t>恒置</a:t>
            </a:r>
            <a:r>
              <a:rPr lang="en-US" altLang="zh-CN" sz="2000" b="1">
                <a:latin typeface="Times New Roman" pitchFamily="18" charset="0"/>
                <a:ea typeface="楷体" pitchFamily="49" charset="-122"/>
                <a:cs typeface="Times New Roman" pitchFamily="18" charset="0"/>
              </a:rPr>
              <a:t>1</a:t>
            </a:r>
            <a:r>
              <a:rPr lang="zh-CN" altLang="en-US" sz="2000" b="1">
                <a:latin typeface="Times New Roman" pitchFamily="18" charset="0"/>
                <a:ea typeface="楷体" pitchFamily="49" charset="-122"/>
                <a:cs typeface="Times New Roman" pitchFamily="18" charset="0"/>
              </a:rPr>
              <a:t>法：尾数的末位恒置</a:t>
            </a:r>
            <a:r>
              <a:rPr lang="en-US" altLang="zh-CN" sz="2000" b="1">
                <a:latin typeface="Times New Roman" pitchFamily="18" charset="0"/>
                <a:ea typeface="楷体" pitchFamily="49" charset="-122"/>
                <a:cs typeface="Times New Roman" pitchFamily="18" charset="0"/>
              </a:rPr>
              <a:t>1</a:t>
            </a:r>
            <a:endParaRPr lang="zh-CN" altLang="en-US" sz="2000" b="1">
              <a:latin typeface="Times New Roman" pitchFamily="18" charset="0"/>
              <a:ea typeface="楷体" pitchFamily="49" charset="-122"/>
              <a:cs typeface="Times New Roman" pitchFamily="18" charset="0"/>
            </a:endParaRPr>
          </a:p>
          <a:p>
            <a:pPr eaLnBrk="1" hangingPunct="1">
              <a:lnSpc>
                <a:spcPct val="125000"/>
              </a:lnSpc>
              <a:spcBef>
                <a:spcPts val="600"/>
              </a:spcBef>
            </a:pPr>
            <a:r>
              <a:rPr lang="zh-CN" altLang="en-US" sz="2000" b="1">
                <a:latin typeface="Times New Roman" pitchFamily="18" charset="0"/>
                <a:ea typeface="楷体" pitchFamily="49" charset="-122"/>
                <a:cs typeface="Times New Roman" pitchFamily="18" charset="0"/>
              </a:rPr>
              <a:t>溢出判断</a:t>
            </a:r>
          </a:p>
          <a:p>
            <a:pPr lvl="1" eaLnBrk="1" hangingPunct="1">
              <a:lnSpc>
                <a:spcPct val="125000"/>
              </a:lnSpc>
              <a:spcBef>
                <a:spcPts val="600"/>
              </a:spcBef>
            </a:pPr>
            <a:r>
              <a:rPr lang="zh-CN" altLang="en-US" sz="2000" b="1">
                <a:latin typeface="Times New Roman" pitchFamily="18" charset="0"/>
                <a:ea typeface="楷体" pitchFamily="49" charset="-122"/>
                <a:cs typeface="Times New Roman" pitchFamily="18" charset="0"/>
              </a:rPr>
              <a:t>阶码溢出：上溢按中断溢出处理，下溢按机器零处理</a:t>
            </a:r>
            <a:endParaRPr lang="en-US" altLang="zh-CN" sz="2000" b="1">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zh-CN" altLang="en-US" sz="2000" b="1">
                <a:latin typeface="Times New Roman" pitchFamily="18" charset="0"/>
                <a:ea typeface="楷体" pitchFamily="49" charset="-122"/>
                <a:cs typeface="Times New Roman" pitchFamily="18" charset="0"/>
              </a:rPr>
              <a:t>尾数溢出：需要右归，最低位移出，要进行舍入处理 </a:t>
            </a:r>
          </a:p>
          <a:p>
            <a:pPr lvl="1" eaLnBrk="1" hangingPunct="1">
              <a:lnSpc>
                <a:spcPct val="125000"/>
              </a:lnSpc>
              <a:defRPr/>
            </a:pPr>
            <a:endParaRPr lang="zh-CN" altLang="en-US" sz="2000" b="1" dirty="0">
              <a:latin typeface="Times New Roman" pitchFamily="18" charset="0"/>
              <a:ea typeface="楷体" pitchFamily="49" charset="-122"/>
              <a:cs typeface="Times New Roman" pitchFamily="18" charset="0"/>
            </a:endParaRPr>
          </a:p>
          <a:p>
            <a:pPr lvl="1" eaLnBrk="1" hangingPunct="1">
              <a:lnSpc>
                <a:spcPct val="125000"/>
              </a:lnSpc>
              <a:defRPr/>
            </a:pPr>
            <a:endParaRPr lang="zh-CN" altLang="en-US" sz="2000" b="1" dirty="0">
              <a:latin typeface="楷体" pitchFamily="49" charset="-122"/>
              <a:ea typeface="楷体" pitchFamily="49" charset="-122"/>
            </a:endParaRPr>
          </a:p>
          <a:p>
            <a:pPr lvl="1" eaLnBrk="1" hangingPunct="1">
              <a:lnSpc>
                <a:spcPct val="125000"/>
              </a:lnSpc>
              <a:defRPr/>
            </a:pPr>
            <a:endParaRPr lang="zh-CN" altLang="en-US" sz="2000" b="1" dirty="0">
              <a:latin typeface="楷体" pitchFamily="49" charset="-122"/>
              <a:ea typeface="楷体" pitchFamily="49" charset="-122"/>
            </a:endParaRPr>
          </a:p>
          <a:p>
            <a:pPr eaLnBrk="1" hangingPunct="1">
              <a:lnSpc>
                <a:spcPct val="120000"/>
              </a:lnSpc>
              <a:defRPr/>
            </a:pPr>
            <a:endParaRPr lang="zh-CN" altLang="en-US" sz="2400" b="1" dirty="0">
              <a:latin typeface="楷体" pitchFamily="49" charset="-122"/>
              <a:ea typeface="楷体" pitchFamily="49" charset="-122"/>
            </a:endParaRPr>
          </a:p>
          <a:p>
            <a:pPr eaLnBrk="1" hangingPunct="1">
              <a:lnSpc>
                <a:spcPct val="120000"/>
              </a:lnSpc>
              <a:defRPr/>
            </a:pPr>
            <a:endParaRPr lang="en-US" altLang="zh-CN" sz="2400" b="1" dirty="0">
              <a:latin typeface="楷体" pitchFamily="49" charset="-122"/>
              <a:ea typeface="楷体" pitchFamily="49" charset="-122"/>
            </a:endParaRPr>
          </a:p>
          <a:p>
            <a:pPr lvl="1" eaLnBrk="1" hangingPunct="1">
              <a:lnSpc>
                <a:spcPct val="120000"/>
              </a:lnSpc>
              <a:defRPr/>
            </a:pPr>
            <a:endParaRPr lang="zh-CN" altLang="en-US" sz="2400" b="1" dirty="0">
              <a:latin typeface="楷体" pitchFamily="49" charset="-122"/>
              <a:ea typeface="楷体" pitchFamily="49" charset="-122"/>
              <a:cs typeface="+mn-cs"/>
            </a:endParaRPr>
          </a:p>
        </p:txBody>
      </p:sp>
    </p:spTree>
    <p:extLst>
      <p:ext uri="{BB962C8B-B14F-4D97-AF65-F5344CB8AC3E}">
        <p14:creationId xmlns:p14="http://schemas.microsoft.com/office/powerpoint/2010/main" val="917553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671E51AA-CD9D-4FD2-B941-DA7A4AB1C699}" type="slidenum">
              <a:rPr lang="en-US" altLang="zh-CN" sz="1200" smtClean="0">
                <a:latin typeface="楷体_GB2312" pitchFamily="49" charset="-122"/>
                <a:ea typeface="楷体_GB2312" pitchFamily="49" charset="-122"/>
              </a:rPr>
              <a:pPr eaLnBrk="1" hangingPunct="1">
                <a:spcBef>
                  <a:spcPct val="0"/>
                </a:spcBef>
                <a:buClrTx/>
                <a:buFontTx/>
                <a:buNone/>
              </a:pPr>
              <a:t>57</a:t>
            </a:fld>
            <a:endParaRPr lang="en-US" altLang="zh-CN" sz="1200">
              <a:latin typeface="楷体_GB2312" pitchFamily="49" charset="-122"/>
              <a:ea typeface="楷体_GB2312" pitchFamily="49" charset="-122"/>
            </a:endParaRPr>
          </a:p>
        </p:txBody>
      </p:sp>
      <p:sp>
        <p:nvSpPr>
          <p:cNvPr id="41987" name="Rectangle 2"/>
          <p:cNvSpPr>
            <a:spLocks noGrp="1" noChangeArrowheads="1"/>
          </p:cNvSpPr>
          <p:nvPr>
            <p:ph type="title"/>
          </p:nvPr>
        </p:nvSpPr>
        <p:spPr/>
        <p:txBody>
          <a:bodyPr/>
          <a:lstStyle/>
          <a:p>
            <a:pPr eaLnBrk="1" hangingPunct="1"/>
            <a:r>
              <a:rPr lang="zh-CN" altLang="en-US" sz="3200"/>
              <a:t>第七章 指令系统</a:t>
            </a:r>
          </a:p>
        </p:txBody>
      </p:sp>
      <p:sp>
        <p:nvSpPr>
          <p:cNvPr id="41988" name="Rectangle 3"/>
          <p:cNvSpPr>
            <a:spLocks noGrp="1" noChangeArrowheads="1"/>
          </p:cNvSpPr>
          <p:nvPr>
            <p:ph type="body" idx="1"/>
          </p:nvPr>
        </p:nvSpPr>
        <p:spPr/>
        <p:txBody>
          <a:bodyPr/>
          <a:lstStyle/>
          <a:p>
            <a:pPr eaLnBrk="1" hangingPunct="1">
              <a:lnSpc>
                <a:spcPct val="120000"/>
              </a:lnSpc>
            </a:pPr>
            <a:r>
              <a:rPr lang="zh-CN" altLang="en-US" sz="2000" b="1" dirty="0">
                <a:latin typeface="楷体" pitchFamily="49" charset="-122"/>
                <a:ea typeface="楷体" pitchFamily="49" charset="-122"/>
              </a:rPr>
              <a:t>寻址方式：确定本条指令的操作数地址，以及下一条将要执行的指令地址的方法。寻址方式与硬件结构紧密相关，而且直接影响指令格式和指令功能</a:t>
            </a:r>
          </a:p>
          <a:p>
            <a:pPr eaLnBrk="1" hangingPunct="1">
              <a:lnSpc>
                <a:spcPct val="120000"/>
              </a:lnSpc>
            </a:pPr>
            <a:r>
              <a:rPr lang="zh-CN" altLang="en-US" sz="2000" b="1" dirty="0">
                <a:latin typeface="楷体" pitchFamily="49" charset="-122"/>
                <a:ea typeface="楷体" pitchFamily="49" charset="-122"/>
              </a:rPr>
              <a:t>间接寻址：倘若指令字中的形式地址不直接给出操作数的地址，而是指出操作数有效地址所在的存储单元的地址，也就是说有效地址是由形式地址间接提供，即为间接寻址</a:t>
            </a:r>
          </a:p>
          <a:p>
            <a:pPr eaLnBrk="1" hangingPunct="1">
              <a:lnSpc>
                <a:spcPct val="120000"/>
              </a:lnSpc>
            </a:pPr>
            <a:r>
              <a:rPr lang="zh-CN" altLang="en-US" sz="2000" b="1" dirty="0">
                <a:latin typeface="楷体" pitchFamily="49" charset="-122"/>
                <a:ea typeface="楷体" pitchFamily="49" charset="-122"/>
              </a:rPr>
              <a:t>基址寻址：操作数有效地址等于形式地址加上基址寄存器的内容；基址寄存器的内容由操作系统给定，且在程序的执行过程中不可变，支持多道程序技术的应用</a:t>
            </a:r>
          </a:p>
          <a:p>
            <a:pPr eaLnBrk="1" hangingPunct="1">
              <a:lnSpc>
                <a:spcPct val="120000"/>
              </a:lnSpc>
            </a:pPr>
            <a:r>
              <a:rPr lang="zh-CN" altLang="en-US" sz="2000" b="1" dirty="0">
                <a:latin typeface="楷体" pitchFamily="49" charset="-122"/>
                <a:ea typeface="楷体" pitchFamily="49" charset="-122"/>
              </a:rPr>
              <a:t>变址寻址：操作数有效地址等于形式地址加上变址寄存器的内容，变址寄存器的内容由用户给定且在程序的执行过程中可变，常常用于处理数组程序</a:t>
            </a:r>
            <a:endParaRPr lang="zh-CN" altLang="en-US" sz="1800" b="1" dirty="0">
              <a:latin typeface="楷体" pitchFamily="49" charset="-122"/>
              <a:ea typeface="楷体" pitchFamily="49" charset="-122"/>
            </a:endParaRPr>
          </a:p>
        </p:txBody>
      </p:sp>
    </p:spTree>
    <p:extLst>
      <p:ext uri="{BB962C8B-B14F-4D97-AF65-F5344CB8AC3E}">
        <p14:creationId xmlns:p14="http://schemas.microsoft.com/office/powerpoint/2010/main" val="1666079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671E51AA-CD9D-4FD2-B941-DA7A4AB1C699}" type="slidenum">
              <a:rPr lang="en-US" altLang="zh-CN" sz="1200" smtClean="0">
                <a:latin typeface="楷体_GB2312" pitchFamily="49" charset="-122"/>
                <a:ea typeface="楷体_GB2312" pitchFamily="49" charset="-122"/>
              </a:rPr>
              <a:pPr eaLnBrk="1" hangingPunct="1">
                <a:spcBef>
                  <a:spcPct val="0"/>
                </a:spcBef>
                <a:buClrTx/>
                <a:buFontTx/>
                <a:buNone/>
              </a:pPr>
              <a:t>58</a:t>
            </a:fld>
            <a:endParaRPr lang="en-US" altLang="zh-CN" sz="1200">
              <a:latin typeface="楷体_GB2312" pitchFamily="49" charset="-122"/>
              <a:ea typeface="楷体_GB2312" pitchFamily="49" charset="-122"/>
            </a:endParaRPr>
          </a:p>
        </p:txBody>
      </p:sp>
      <p:sp>
        <p:nvSpPr>
          <p:cNvPr id="41987" name="Rectangle 2"/>
          <p:cNvSpPr>
            <a:spLocks noGrp="1" noChangeArrowheads="1"/>
          </p:cNvSpPr>
          <p:nvPr>
            <p:ph type="title"/>
          </p:nvPr>
        </p:nvSpPr>
        <p:spPr/>
        <p:txBody>
          <a:bodyPr/>
          <a:lstStyle/>
          <a:p>
            <a:pPr eaLnBrk="1" hangingPunct="1"/>
            <a:r>
              <a:rPr lang="zh-CN" altLang="en-US" sz="3200" dirty="0"/>
              <a:t>第七章 指令系统</a:t>
            </a:r>
          </a:p>
        </p:txBody>
      </p:sp>
      <p:sp>
        <p:nvSpPr>
          <p:cNvPr id="41988" name="Rectangle 3"/>
          <p:cNvSpPr>
            <a:spLocks noGrp="1" noChangeArrowheads="1"/>
          </p:cNvSpPr>
          <p:nvPr>
            <p:ph type="body" idx="1"/>
          </p:nvPr>
        </p:nvSpPr>
        <p:spPr/>
        <p:txBody>
          <a:bodyPr/>
          <a:lstStyle/>
          <a:p>
            <a:pPr eaLnBrk="1" hangingPunct="1">
              <a:lnSpc>
                <a:spcPct val="120000"/>
              </a:lnSpc>
            </a:pPr>
            <a:r>
              <a:rPr lang="zh-CN" altLang="en-US" sz="2000" b="1" dirty="0">
                <a:latin typeface="Times New Roman" panose="02020603050405020304" pitchFamily="18" charset="0"/>
                <a:ea typeface="楷体" pitchFamily="49" charset="-122"/>
                <a:cs typeface="Times New Roman" panose="02020603050405020304" pitchFamily="18" charset="0"/>
              </a:rPr>
              <a:t>基址寻址和变址寻址</a:t>
            </a:r>
            <a:r>
              <a:rPr lang="zh-CN" altLang="en-US" sz="2000" b="1">
                <a:latin typeface="Times New Roman" panose="02020603050405020304" pitchFamily="18" charset="0"/>
                <a:ea typeface="楷体" pitchFamily="49" charset="-122"/>
                <a:cs typeface="Times New Roman" panose="02020603050405020304" pitchFamily="18" charset="0"/>
              </a:rPr>
              <a:t>的特点：</a:t>
            </a:r>
            <a:endParaRPr lang="zh-CN" altLang="en-US" sz="2000" b="1" dirty="0">
              <a:latin typeface="Times New Roman" panose="02020603050405020304" pitchFamily="18" charset="0"/>
              <a:ea typeface="楷体" pitchFamily="49" charset="-122"/>
              <a:cs typeface="Times New Roman" panose="02020603050405020304" pitchFamily="18" charset="0"/>
            </a:endParaRPr>
          </a:p>
          <a:p>
            <a:pPr lvl="1" eaLnBrk="1" hangingPunct="1">
              <a:lnSpc>
                <a:spcPct val="120000"/>
              </a:lnSpc>
            </a:pPr>
            <a:r>
              <a:rPr lang="zh-CN" altLang="en-US" sz="2000" b="1" dirty="0">
                <a:latin typeface="Times New Roman" panose="02020603050405020304" pitchFamily="18" charset="0"/>
                <a:ea typeface="楷体" pitchFamily="49" charset="-122"/>
                <a:cs typeface="Times New Roman" panose="02020603050405020304" pitchFamily="18" charset="0"/>
              </a:rPr>
              <a:t>两种寻址方式都可以扩大指令寻址范围，计算操作数有效地址的方法类似，都等于形式地址</a:t>
            </a:r>
            <a:r>
              <a:rPr lang="en-US" altLang="zh-CN" sz="2000" b="1" dirty="0">
                <a:latin typeface="Times New Roman" panose="02020603050405020304" pitchFamily="18" charset="0"/>
                <a:ea typeface="楷体" pitchFamily="49" charset="-122"/>
                <a:cs typeface="Times New Roman" panose="02020603050405020304" pitchFamily="18" charset="0"/>
              </a:rPr>
              <a:t>A</a:t>
            </a:r>
            <a:r>
              <a:rPr lang="zh-CN" altLang="en-US" sz="2000" b="1" dirty="0">
                <a:latin typeface="Times New Roman" panose="02020603050405020304" pitchFamily="18" charset="0"/>
                <a:ea typeface="楷体" pitchFamily="49" charset="-122"/>
                <a:cs typeface="Times New Roman" panose="02020603050405020304" pitchFamily="18" charset="0"/>
              </a:rPr>
              <a:t>加上寄存器的内容</a:t>
            </a:r>
            <a:endParaRPr lang="en-US" altLang="zh-CN" sz="2000" b="1" dirty="0">
              <a:latin typeface="Times New Roman" panose="02020603050405020304" pitchFamily="18" charset="0"/>
              <a:ea typeface="楷体" pitchFamily="49" charset="-122"/>
              <a:cs typeface="Times New Roman" panose="02020603050405020304" pitchFamily="18" charset="0"/>
            </a:endParaRPr>
          </a:p>
          <a:p>
            <a:pPr lvl="1" eaLnBrk="1" hangingPunct="1">
              <a:lnSpc>
                <a:spcPct val="120000"/>
              </a:lnSpc>
            </a:pPr>
            <a:r>
              <a:rPr lang="zh-CN" altLang="en-US" sz="2000" b="1" dirty="0">
                <a:latin typeface="Times New Roman" panose="02020603050405020304" pitchFamily="18" charset="0"/>
                <a:ea typeface="楷体" pitchFamily="49" charset="-122"/>
                <a:cs typeface="Times New Roman" panose="02020603050405020304" pitchFamily="18" charset="0"/>
              </a:rPr>
              <a:t>基址寻址的基准地址由基址寄存器给出，通常由操作系统或管理程序设定，地址改变反映在形式地址</a:t>
            </a:r>
            <a:r>
              <a:rPr lang="en-US" altLang="zh-CN" sz="2000" b="1" dirty="0">
                <a:latin typeface="Times New Roman" panose="02020603050405020304" pitchFamily="18" charset="0"/>
                <a:ea typeface="楷体" pitchFamily="49" charset="-122"/>
                <a:cs typeface="Times New Roman" panose="02020603050405020304" pitchFamily="18" charset="0"/>
              </a:rPr>
              <a:t>A</a:t>
            </a:r>
            <a:r>
              <a:rPr lang="zh-CN" altLang="en-US" sz="2000" b="1" dirty="0">
                <a:latin typeface="Times New Roman" panose="02020603050405020304" pitchFamily="18" charset="0"/>
                <a:ea typeface="楷体" pitchFamily="49" charset="-122"/>
                <a:cs typeface="Times New Roman" panose="02020603050405020304" pitchFamily="18" charset="0"/>
              </a:rPr>
              <a:t>的取值上</a:t>
            </a:r>
            <a:endParaRPr lang="en-US" altLang="zh-CN" sz="2000" b="1" dirty="0">
              <a:latin typeface="Times New Roman" panose="02020603050405020304" pitchFamily="18" charset="0"/>
              <a:ea typeface="楷体" pitchFamily="49" charset="-122"/>
              <a:cs typeface="Times New Roman" panose="02020603050405020304" pitchFamily="18" charset="0"/>
            </a:endParaRPr>
          </a:p>
          <a:p>
            <a:pPr lvl="1" eaLnBrk="1" hangingPunct="1">
              <a:lnSpc>
                <a:spcPct val="120000"/>
              </a:lnSpc>
            </a:pPr>
            <a:r>
              <a:rPr lang="zh-CN" altLang="en-US" sz="2000" b="1" dirty="0">
                <a:latin typeface="Times New Roman" panose="02020603050405020304" pitchFamily="18" charset="0"/>
                <a:ea typeface="楷体" pitchFamily="49" charset="-122"/>
                <a:cs typeface="Times New Roman" panose="02020603050405020304" pitchFamily="18" charset="0"/>
              </a:rPr>
              <a:t>而变址寻址的基准地址由形式地址</a:t>
            </a:r>
            <a:r>
              <a:rPr lang="en-US" altLang="zh-CN" sz="2000" b="1" dirty="0">
                <a:latin typeface="Times New Roman" panose="02020603050405020304" pitchFamily="18" charset="0"/>
                <a:ea typeface="楷体" pitchFamily="49" charset="-122"/>
                <a:cs typeface="Times New Roman" panose="02020603050405020304" pitchFamily="18" charset="0"/>
              </a:rPr>
              <a:t>A</a:t>
            </a:r>
            <a:r>
              <a:rPr lang="zh-CN" altLang="en-US" sz="2000" b="1" dirty="0">
                <a:latin typeface="Times New Roman" panose="02020603050405020304" pitchFamily="18" charset="0"/>
                <a:ea typeface="楷体" pitchFamily="49" charset="-122"/>
                <a:cs typeface="Times New Roman" panose="02020603050405020304" pitchFamily="18" charset="0"/>
              </a:rPr>
              <a:t>给出，地址改变反映在变址值的自动修改上，变址值由变址寄存器给出，其内容通常是由用户设定</a:t>
            </a:r>
            <a:endParaRPr lang="en-US" altLang="zh-CN" sz="2000" b="1" dirty="0">
              <a:latin typeface="Times New Roman" panose="02020603050405020304" pitchFamily="18" charset="0"/>
              <a:ea typeface="楷体" pitchFamily="49" charset="-122"/>
              <a:cs typeface="Times New Roman" panose="02020603050405020304" pitchFamily="18" charset="0"/>
            </a:endParaRPr>
          </a:p>
          <a:p>
            <a:pPr lvl="1" eaLnBrk="1" hangingPunct="1">
              <a:lnSpc>
                <a:spcPct val="120000"/>
              </a:lnSpc>
            </a:pPr>
            <a:r>
              <a:rPr lang="zh-CN" altLang="en-US" sz="2000" b="1" dirty="0">
                <a:latin typeface="Times New Roman" panose="02020603050405020304" pitchFamily="18" charset="0"/>
                <a:ea typeface="楷体" pitchFamily="49" charset="-122"/>
                <a:cs typeface="Times New Roman" panose="02020603050405020304" pitchFamily="18" charset="0"/>
              </a:rPr>
              <a:t>基址寻址面向系统，解决程序在主存中动态重定位问题，变址寻址面向用户，适用于数组或字符串处理</a:t>
            </a:r>
          </a:p>
          <a:p>
            <a:pPr eaLnBrk="1" hangingPunct="1">
              <a:lnSpc>
                <a:spcPct val="120000"/>
              </a:lnSpc>
            </a:pPr>
            <a:endParaRPr lang="zh-CN" altLang="en-US" sz="2000" b="1" dirty="0">
              <a:latin typeface="楷体" pitchFamily="49" charset="-122"/>
              <a:ea typeface="楷体" pitchFamily="49" charset="-122"/>
            </a:endParaRPr>
          </a:p>
        </p:txBody>
      </p:sp>
    </p:spTree>
    <p:extLst>
      <p:ext uri="{BB962C8B-B14F-4D97-AF65-F5344CB8AC3E}">
        <p14:creationId xmlns:p14="http://schemas.microsoft.com/office/powerpoint/2010/main" val="3620302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页脚占位符 5"/>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solidFill>
                  <a:srgbClr val="080808"/>
                </a:solidFill>
                <a:latin typeface="楷体_GB2312" pitchFamily="49" charset="-122"/>
              </a:rPr>
              <a:t>    </a:t>
            </a:r>
            <a:fld id="{8273AD6A-A161-4626-A56B-9745D3EC09CE}" type="slidenum">
              <a:rPr kumimoji="0" lang="en-US" altLang="zh-CN" sz="1200" b="0" smtClean="0">
                <a:solidFill>
                  <a:srgbClr val="080808"/>
                </a:solidFill>
                <a:latin typeface="楷体_GB2312" pitchFamily="49" charset="-122"/>
              </a:rPr>
              <a:pPr eaLnBrk="1" hangingPunct="1"/>
              <a:t>59</a:t>
            </a:fld>
            <a:endParaRPr kumimoji="0" lang="en-US" altLang="zh-CN" sz="1200" b="0">
              <a:solidFill>
                <a:srgbClr val="080808"/>
              </a:solidFill>
              <a:latin typeface="楷体_GB2312" pitchFamily="49" charset="-122"/>
            </a:endParaRPr>
          </a:p>
        </p:txBody>
      </p:sp>
      <p:sp>
        <p:nvSpPr>
          <p:cNvPr id="78851" name="Rectangle 137"/>
          <p:cNvSpPr>
            <a:spLocks noGrp="1" noChangeArrowheads="1"/>
          </p:cNvSpPr>
          <p:nvPr>
            <p:ph type="title"/>
          </p:nvPr>
        </p:nvSpPr>
        <p:spPr/>
        <p:txBody>
          <a:bodyPr/>
          <a:lstStyle/>
          <a:p>
            <a:pPr eaLnBrk="1" hangingPunct="1"/>
            <a:r>
              <a:rPr lang="zh-CN" altLang="en-US" sz="3200" dirty="0"/>
              <a:t>第七章 指令系统</a:t>
            </a:r>
          </a:p>
        </p:txBody>
      </p:sp>
      <p:sp>
        <p:nvSpPr>
          <p:cNvPr id="78852" name="Rectangle 3"/>
          <p:cNvSpPr>
            <a:spLocks noGrp="1" noChangeArrowheads="1"/>
          </p:cNvSpPr>
          <p:nvPr>
            <p:ph type="body" sz="half" idx="1"/>
          </p:nvPr>
        </p:nvSpPr>
        <p:spPr>
          <a:xfrm>
            <a:off x="457200" y="1295400"/>
            <a:ext cx="8362950" cy="5029200"/>
          </a:xfrm>
        </p:spPr>
        <p:txBody>
          <a:bodyPr/>
          <a:lstStyle/>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假设寄存器</a:t>
            </a:r>
            <a:r>
              <a:rPr lang="en-US" altLang="zh-CN" sz="2000" b="1" dirty="0">
                <a:latin typeface="Times New Roman" pitchFamily="18" charset="0"/>
                <a:ea typeface="楷体" pitchFamily="49" charset="-122"/>
                <a:cs typeface="Times New Roman" pitchFamily="18" charset="0"/>
              </a:rPr>
              <a:t>(R)</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1000</a:t>
            </a:r>
            <a:r>
              <a:rPr lang="zh-CN" altLang="en-US" sz="2000" b="1" dirty="0">
                <a:latin typeface="Times New Roman" pitchFamily="18" charset="0"/>
                <a:ea typeface="楷体" pitchFamily="49" charset="-122"/>
                <a:cs typeface="Times New Roman" pitchFamily="18" charset="0"/>
              </a:rPr>
              <a:t>，存储器单元</a:t>
            </a:r>
            <a:r>
              <a:rPr lang="en-US" altLang="zh-CN" sz="2000" b="1" dirty="0">
                <a:latin typeface="Times New Roman" pitchFamily="18" charset="0"/>
                <a:ea typeface="楷体" pitchFamily="49" charset="-122"/>
                <a:cs typeface="Times New Roman" pitchFamily="18" charset="0"/>
              </a:rPr>
              <a:t>(1000)</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2000</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(2000)</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3000</a:t>
            </a:r>
            <a:r>
              <a:rPr lang="zh-CN" altLang="en-US" sz="2000" b="1" dirty="0">
                <a:latin typeface="Times New Roman" pitchFamily="18" charset="0"/>
                <a:ea typeface="楷体" pitchFamily="49" charset="-122"/>
                <a:cs typeface="Times New Roman" pitchFamily="18" charset="0"/>
              </a:rPr>
              <a:t>，程序计数器</a:t>
            </a:r>
            <a:r>
              <a:rPr lang="en-US" altLang="zh-CN" sz="2000" b="1" dirty="0">
                <a:latin typeface="Times New Roman" pitchFamily="18" charset="0"/>
                <a:ea typeface="楷体" pitchFamily="49" charset="-122"/>
                <a:cs typeface="Times New Roman" pitchFamily="18" charset="0"/>
              </a:rPr>
              <a:t>(PC)</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4000</a:t>
            </a:r>
            <a:r>
              <a:rPr lang="zh-CN" altLang="en-US" sz="2000" b="1" dirty="0">
                <a:latin typeface="Times New Roman" pitchFamily="18" charset="0"/>
                <a:ea typeface="楷体" pitchFamily="49" charset="-122"/>
                <a:cs typeface="Times New Roman" pitchFamily="18" charset="0"/>
              </a:rPr>
              <a:t>，问在以下寻址方式下</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访问到的操作数的值是什么？将结果填写在下表。 </a:t>
            </a:r>
          </a:p>
        </p:txBody>
      </p:sp>
      <p:graphicFrame>
        <p:nvGraphicFramePr>
          <p:cNvPr id="584849" name="Group 145"/>
          <p:cNvGraphicFramePr>
            <a:graphicFrameLocks noGrp="1"/>
          </p:cNvGraphicFramePr>
          <p:nvPr>
            <p:ph sz="half" idx="2"/>
            <p:extLst>
              <p:ext uri="{D42A27DB-BD31-4B8C-83A1-F6EECF244321}">
                <p14:modId xmlns:p14="http://schemas.microsoft.com/office/powerpoint/2010/main" val="1317096940"/>
              </p:ext>
            </p:extLst>
          </p:nvPr>
        </p:nvGraphicFramePr>
        <p:xfrm>
          <a:off x="2124075" y="2636838"/>
          <a:ext cx="6048325" cy="3024413"/>
        </p:xfrm>
        <a:graphic>
          <a:graphicData uri="http://schemas.openxmlformats.org/drawingml/2006/table">
            <a:tbl>
              <a:tblPr/>
              <a:tblGrid>
                <a:gridCol w="1992518">
                  <a:extLst>
                    <a:ext uri="{9D8B030D-6E8A-4147-A177-3AD203B41FA5}">
                      <a16:colId xmlns:a16="http://schemas.microsoft.com/office/drawing/2014/main" val="20000"/>
                    </a:ext>
                  </a:extLst>
                </a:gridCol>
                <a:gridCol w="1647425">
                  <a:extLst>
                    <a:ext uri="{9D8B030D-6E8A-4147-A177-3AD203B41FA5}">
                      <a16:colId xmlns:a16="http://schemas.microsoft.com/office/drawing/2014/main" val="20001"/>
                    </a:ext>
                  </a:extLst>
                </a:gridCol>
                <a:gridCol w="2408382">
                  <a:extLst>
                    <a:ext uri="{9D8B030D-6E8A-4147-A177-3AD203B41FA5}">
                      <a16:colId xmlns:a16="http://schemas.microsoft.com/office/drawing/2014/main" val="20002"/>
                    </a:ext>
                  </a:extLst>
                </a:gridCol>
              </a:tblGrid>
              <a:tr h="439823">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寻址方式</a:t>
                      </a:r>
                    </a:p>
                  </a:txBody>
                  <a:tcPr marT="45708" marB="4570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形式地址</a:t>
                      </a:r>
                      <a:r>
                        <a:rPr kumimoji="1" lang="en-US" altLang="zh-CN"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a:t>
                      </a: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操作数</a:t>
                      </a:r>
                    </a:p>
                  </a:txBody>
                  <a:tcPr marT="45708" marB="4570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5475">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寄存器寻址　　 </a:t>
                      </a:r>
                    </a:p>
                  </a:txBody>
                  <a:tcPr marT="45708" marB="4570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R</a:t>
                      </a: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rgbClr val="FF0000"/>
                          </a:solidFill>
                          <a:effectLst/>
                          <a:latin typeface="Times New Roman" pitchFamily="18" charset="0"/>
                          <a:ea typeface="宋体" pitchFamily="2" charset="-122"/>
                          <a:cs typeface="Times New Roman" pitchFamily="18" charset="0"/>
                        </a:rPr>
                        <a:t>1000</a:t>
                      </a:r>
                    </a:p>
                  </a:txBody>
                  <a:tcPr marT="45714" marB="45714"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9823">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寄存器间接寻址 </a:t>
                      </a:r>
                    </a:p>
                  </a:txBody>
                  <a:tcPr marT="45708" marB="4570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R</a:t>
                      </a: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rgbClr val="FF0000"/>
                          </a:solidFill>
                          <a:effectLst/>
                          <a:latin typeface="Times New Roman" pitchFamily="18" charset="0"/>
                          <a:ea typeface="宋体" pitchFamily="2" charset="-122"/>
                          <a:cs typeface="Times New Roman" pitchFamily="18" charset="0"/>
                        </a:rPr>
                        <a:t>2000</a:t>
                      </a:r>
                    </a:p>
                  </a:txBody>
                  <a:tcPr marT="45714" marB="45714"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9823">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直接寻址　　　 </a:t>
                      </a:r>
                    </a:p>
                  </a:txBody>
                  <a:tcPr marT="45708" marB="4570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1000</a:t>
                      </a: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rgbClr val="FF0000"/>
                          </a:solidFill>
                          <a:effectLst/>
                          <a:latin typeface="Times New Roman" pitchFamily="18" charset="0"/>
                          <a:ea typeface="宋体" pitchFamily="2" charset="-122"/>
                          <a:cs typeface="Times New Roman" pitchFamily="18" charset="0"/>
                        </a:rPr>
                        <a:t>2000</a:t>
                      </a:r>
                    </a:p>
                  </a:txBody>
                  <a:tcPr marT="45714" marB="45714"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9823">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存储器间接寻址 </a:t>
                      </a:r>
                    </a:p>
                  </a:txBody>
                  <a:tcPr marT="45708" marB="4570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1000</a:t>
                      </a: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rgbClr val="FF0000"/>
                          </a:solidFill>
                          <a:effectLst/>
                          <a:latin typeface="Times New Roman" pitchFamily="18" charset="0"/>
                          <a:ea typeface="宋体" pitchFamily="2" charset="-122"/>
                          <a:cs typeface="Times New Roman" pitchFamily="18" charset="0"/>
                        </a:rPr>
                        <a:t>3000</a:t>
                      </a:r>
                    </a:p>
                  </a:txBody>
                  <a:tcPr marT="45714" marB="45714"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9823">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相对寻址　　　 </a:t>
                      </a:r>
                    </a:p>
                  </a:txBody>
                  <a:tcPr marT="45708" marB="4570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1" lang="en-US" altLang="zh-CN"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2000</a:t>
                      </a: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rgbClr val="FF0000"/>
                          </a:solidFill>
                          <a:effectLst/>
                          <a:latin typeface="Times New Roman" pitchFamily="18" charset="0"/>
                          <a:ea typeface="宋体" pitchFamily="2" charset="-122"/>
                          <a:cs typeface="Times New Roman" pitchFamily="18" charset="0"/>
                        </a:rPr>
                        <a:t>3000</a:t>
                      </a:r>
                    </a:p>
                  </a:txBody>
                  <a:tcPr marT="45714" marB="45714"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9823">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立即数寻址　　 </a:t>
                      </a:r>
                    </a:p>
                  </a:txBody>
                  <a:tcPr marT="45708" marB="4570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1" lang="en-US" altLang="zh-CN" sz="16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2000</a:t>
                      </a: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0"/>
                        </a:spcAft>
                        <a:buClr>
                          <a:schemeClr val="folHlink"/>
                        </a:buClr>
                        <a:buFont typeface="Wingdings" pitchFamily="2" charset="2"/>
                        <a:defRPr sz="28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spcAft>
                          <a:spcPct val="0"/>
                        </a:spcAft>
                        <a:defRPr sz="2000">
                          <a:solidFill>
                            <a:schemeClr val="tx1"/>
                          </a:solidFill>
                          <a:latin typeface="Arial" charset="0"/>
                          <a:ea typeface="宋体" pitchFamily="2" charset="-122"/>
                        </a:defRPr>
                      </a:lvl3pPr>
                      <a:lvl4pPr marL="1600200" indent="-228600" eaLnBrk="0" hangingPunct="0">
                        <a:spcBef>
                          <a:spcPct val="20000"/>
                        </a:spcBef>
                        <a:spcAft>
                          <a:spcPct val="0"/>
                        </a:spcAft>
                        <a:defRPr>
                          <a:solidFill>
                            <a:schemeClr val="tx1"/>
                          </a:solidFill>
                          <a:latin typeface="Arial" charset="0"/>
                          <a:ea typeface="宋体" pitchFamily="2" charset="-122"/>
                        </a:defRPr>
                      </a:lvl4pPr>
                      <a:lvl5pPr marL="2057400" indent="-228600" eaLnBrk="0" hangingPunct="0">
                        <a:spcBef>
                          <a:spcPct val="20000"/>
                        </a:spcBef>
                        <a:spcAft>
                          <a:spcPct val="0"/>
                        </a:spcAft>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rgbClr val="FF0000"/>
                          </a:solidFill>
                          <a:effectLst/>
                          <a:latin typeface="Times New Roman" pitchFamily="18" charset="0"/>
                          <a:ea typeface="宋体" pitchFamily="2" charset="-122"/>
                          <a:cs typeface="Times New Roman" pitchFamily="18" charset="0"/>
                        </a:rPr>
                        <a:t>2000</a:t>
                      </a:r>
                    </a:p>
                  </a:txBody>
                  <a:tcPr marT="45714" marB="45714"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09750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sz="3200"/>
              <a:t>第二章 计算机发展及应用</a:t>
            </a:r>
          </a:p>
        </p:txBody>
      </p:sp>
      <p:sp>
        <p:nvSpPr>
          <p:cNvPr id="13315" name="内容占位符 2"/>
          <p:cNvSpPr>
            <a:spLocks noGrp="1"/>
          </p:cNvSpPr>
          <p:nvPr>
            <p:ph idx="1"/>
          </p:nvPr>
        </p:nvSpPr>
        <p:spPr/>
        <p:txBody>
          <a:bodyPr/>
          <a:lstStyle/>
          <a:p>
            <a:pPr>
              <a:lnSpc>
                <a:spcPct val="125000"/>
              </a:lnSpc>
              <a:spcBef>
                <a:spcPts val="600"/>
              </a:spcBef>
            </a:pPr>
            <a:r>
              <a:rPr lang="en-US" altLang="zh-CN" sz="2000" b="1" dirty="0">
                <a:latin typeface="Times New Roman" pitchFamily="18" charset="0"/>
                <a:ea typeface="楷体" pitchFamily="49" charset="-122"/>
                <a:cs typeface="Times New Roman" pitchFamily="18" charset="0"/>
              </a:rPr>
              <a:t>Moore</a:t>
            </a:r>
            <a:r>
              <a:rPr lang="zh-CN" altLang="en-US" sz="2000" b="1" dirty="0">
                <a:latin typeface="Times New Roman" pitchFamily="18" charset="0"/>
                <a:ea typeface="楷体" pitchFamily="49" charset="-122"/>
                <a:cs typeface="Times New Roman" pitchFamily="18" charset="0"/>
              </a:rPr>
              <a:t>定律</a:t>
            </a:r>
          </a:p>
          <a:p>
            <a:pPr lvl="1">
              <a:lnSpc>
                <a:spcPct val="125000"/>
              </a:lnSpc>
              <a:spcBef>
                <a:spcPts val="600"/>
              </a:spcBef>
            </a:pPr>
            <a:r>
              <a:rPr lang="en-US" altLang="zh-CN" sz="2000" b="1" dirty="0">
                <a:latin typeface="Times New Roman" pitchFamily="18" charset="0"/>
                <a:ea typeface="楷体" pitchFamily="49" charset="-122"/>
                <a:cs typeface="Times New Roman" pitchFamily="18" charset="0"/>
              </a:rPr>
              <a:t>Intel</a:t>
            </a:r>
            <a:r>
              <a:rPr lang="zh-CN" altLang="en-US" sz="2000" b="1" dirty="0">
                <a:latin typeface="Times New Roman" pitchFamily="18" charset="0"/>
                <a:ea typeface="楷体" pitchFamily="49" charset="-122"/>
                <a:cs typeface="Times New Roman" pitchFamily="18" charset="0"/>
              </a:rPr>
              <a:t>公司的缔造者</a:t>
            </a:r>
            <a:r>
              <a:rPr lang="en-US" altLang="zh-CN" sz="2000" b="1" dirty="0">
                <a:latin typeface="Times New Roman" pitchFamily="18" charset="0"/>
                <a:ea typeface="楷体" pitchFamily="49" charset="-122"/>
                <a:cs typeface="Times New Roman" pitchFamily="18" charset="0"/>
              </a:rPr>
              <a:t>Gordon Moore</a:t>
            </a:r>
            <a:r>
              <a:rPr lang="zh-CN" altLang="en-US" sz="2000" b="1" dirty="0">
                <a:latin typeface="Times New Roman" pitchFamily="18" charset="0"/>
                <a:ea typeface="楷体" pitchFamily="49" charset="-122"/>
                <a:cs typeface="Times New Roman" pitchFamily="18" charset="0"/>
              </a:rPr>
              <a:t>提出</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微芯片上集成的晶体管数目每三年翻两番</a:t>
            </a:r>
          </a:p>
          <a:p>
            <a:pPr>
              <a:lnSpc>
                <a:spcPct val="125000"/>
              </a:lnSpc>
              <a:spcBef>
                <a:spcPts val="600"/>
              </a:spcBef>
            </a:pPr>
            <a:r>
              <a:rPr lang="zh-CN" altLang="en-US" sz="2000" b="1" dirty="0">
                <a:latin typeface="Times New Roman" pitchFamily="18" charset="0"/>
                <a:ea typeface="楷体" pitchFamily="49" charset="-122"/>
                <a:cs typeface="Times New Roman" pitchFamily="18" charset="0"/>
              </a:rPr>
              <a:t>世界上第一台电子计算机 </a:t>
            </a:r>
            <a:r>
              <a:rPr lang="en-US" altLang="zh-CN" sz="2000" b="1" dirty="0">
                <a:latin typeface="Times New Roman" pitchFamily="18" charset="0"/>
                <a:ea typeface="楷体" pitchFamily="49" charset="-122"/>
                <a:cs typeface="Times New Roman" pitchFamily="18" charset="0"/>
              </a:rPr>
              <a:t>ENIAC(1946)</a:t>
            </a:r>
          </a:p>
          <a:p>
            <a:pPr>
              <a:lnSpc>
                <a:spcPct val="125000"/>
              </a:lnSpc>
              <a:spcBef>
                <a:spcPts val="600"/>
              </a:spcBef>
            </a:pPr>
            <a:r>
              <a:rPr lang="zh-CN" altLang="en-US" sz="2000" b="1" dirty="0">
                <a:latin typeface="Times New Roman" pitchFamily="18" charset="0"/>
                <a:ea typeface="楷体" pitchFamily="49" charset="-122"/>
                <a:cs typeface="Times New Roman" pitchFamily="18" charset="0"/>
              </a:rPr>
              <a:t>计算机发展的五个阶段</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电子管</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晶体管</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中小规模集成电路</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大规模集成电路</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超大规模集成电路</a:t>
            </a:r>
          </a:p>
          <a:p>
            <a:pPr>
              <a:buFont typeface="Wingdings" pitchFamily="2" charset="2"/>
              <a:buNone/>
            </a:pPr>
            <a:endParaRPr lang="zh-CN" altLang="en-US" b="1" dirty="0"/>
          </a:p>
          <a:p>
            <a:endParaRPr lang="zh-CN" altLang="en-US" b="1" dirty="0"/>
          </a:p>
          <a:p>
            <a:endParaRPr lang="zh-CN" altLang="en-US" b="1" dirty="0"/>
          </a:p>
          <a:p>
            <a:endParaRPr lang="zh-CN" altLang="en-US" b="1" dirty="0">
              <a:latin typeface="Times New Roman" pitchFamily="18" charset="0"/>
            </a:endParaRPr>
          </a:p>
          <a:p>
            <a:endParaRPr lang="zh-CN" altLang="en-US" b="1" dirty="0">
              <a:latin typeface="Times New Roman" pitchFamily="18" charset="0"/>
            </a:endParaRPr>
          </a:p>
          <a:p>
            <a:endParaRPr lang="zh-CN" altLang="en-US" dirty="0"/>
          </a:p>
        </p:txBody>
      </p:sp>
      <p:sp>
        <p:nvSpPr>
          <p:cNvPr id="13316"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A7C83142-02D8-4B07-AE05-D9179D5E5BEE}" type="slidenum">
              <a:rPr kumimoji="0" lang="en-US" altLang="zh-CN" sz="1200" b="0" smtClean="0">
                <a:latin typeface="楷体_GB2312" pitchFamily="49" charset="-122"/>
              </a:rPr>
              <a:pPr eaLnBrk="1" hangingPunct="1"/>
              <a:t>6</a:t>
            </a:fld>
            <a:endParaRPr kumimoji="0" lang="en-US" altLang="zh-CN" sz="1200" b="0">
              <a:latin typeface="楷体_GB2312"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836712"/>
            <a:ext cx="8229600" cy="1372419"/>
          </a:xfrm>
        </p:spPr>
        <p:txBody>
          <a:bodyPr/>
          <a:lstStyle/>
          <a:p>
            <a:pPr marL="342900" lvl="0" indent="-342900" eaLnBrk="1" hangingPunct="1">
              <a:lnSpc>
                <a:spcPct val="125000"/>
              </a:lnSpc>
              <a:spcBef>
                <a:spcPts val="600"/>
              </a:spcBef>
            </a:pPr>
            <a:r>
              <a:rPr lang="zh-CN" altLang="en-US" sz="3200" dirty="0">
                <a:solidFill>
                  <a:srgbClr val="080808"/>
                </a:solidFill>
              </a:rPr>
              <a:t>第七章 指令系统</a:t>
            </a:r>
            <a:br>
              <a:rPr lang="en-US" altLang="zh-CN" sz="2000" i="0" dirty="0">
                <a:solidFill>
                  <a:srgbClr val="080808"/>
                </a:solidFill>
                <a:latin typeface="Times New Roman" pitchFamily="18" charset="0"/>
                <a:ea typeface="楷体" pitchFamily="49" charset="-122"/>
                <a:cs typeface="Times New Roman" pitchFamily="18" charset="0"/>
              </a:rPr>
            </a:br>
            <a:br>
              <a:rPr lang="en-US" altLang="zh-CN" sz="2000" i="0" dirty="0">
                <a:solidFill>
                  <a:srgbClr val="080808"/>
                </a:solidFill>
                <a:latin typeface="Times New Roman" pitchFamily="18" charset="0"/>
                <a:ea typeface="楷体" pitchFamily="49" charset="-122"/>
                <a:cs typeface="Times New Roman" pitchFamily="18" charset="0"/>
              </a:rPr>
            </a:br>
            <a:r>
              <a:rPr lang="zh-CN" altLang="en-US" sz="2000" i="0" dirty="0">
                <a:solidFill>
                  <a:srgbClr val="080808"/>
                </a:solidFill>
                <a:latin typeface="Times New Roman" pitchFamily="18" charset="0"/>
                <a:ea typeface="楷体" pitchFamily="49" charset="-122"/>
                <a:cs typeface="Times New Roman" pitchFamily="18" charset="0"/>
              </a:rPr>
              <a:t>假设寄存器</a:t>
            </a:r>
            <a:r>
              <a:rPr lang="en-US" altLang="zh-CN" sz="2000" i="0" dirty="0">
                <a:solidFill>
                  <a:srgbClr val="080808"/>
                </a:solidFill>
                <a:latin typeface="Times New Roman" pitchFamily="18" charset="0"/>
                <a:ea typeface="楷体" pitchFamily="49" charset="-122"/>
                <a:cs typeface="Times New Roman" pitchFamily="18" charset="0"/>
              </a:rPr>
              <a:t>(R)</a:t>
            </a:r>
            <a:r>
              <a:rPr lang="zh-CN" altLang="en-US" sz="2000" i="0" dirty="0">
                <a:solidFill>
                  <a:srgbClr val="080808"/>
                </a:solidFill>
                <a:latin typeface="Times New Roman" pitchFamily="18" charset="0"/>
                <a:ea typeface="楷体" pitchFamily="49" charset="-122"/>
                <a:cs typeface="Times New Roman" pitchFamily="18" charset="0"/>
              </a:rPr>
              <a:t>＝</a:t>
            </a:r>
            <a:r>
              <a:rPr lang="en-US" altLang="zh-CN" sz="2000" i="0" dirty="0">
                <a:solidFill>
                  <a:srgbClr val="080808"/>
                </a:solidFill>
                <a:latin typeface="Times New Roman" pitchFamily="18" charset="0"/>
                <a:ea typeface="楷体" pitchFamily="49" charset="-122"/>
                <a:cs typeface="Times New Roman" pitchFamily="18" charset="0"/>
              </a:rPr>
              <a:t>1000</a:t>
            </a:r>
            <a:r>
              <a:rPr lang="zh-CN" altLang="en-US" sz="2000" i="0" dirty="0">
                <a:solidFill>
                  <a:srgbClr val="080808"/>
                </a:solidFill>
                <a:latin typeface="Times New Roman" pitchFamily="18" charset="0"/>
                <a:ea typeface="楷体" pitchFamily="49" charset="-122"/>
                <a:cs typeface="Times New Roman" pitchFamily="18" charset="0"/>
              </a:rPr>
              <a:t>，存储器单元</a:t>
            </a:r>
            <a:r>
              <a:rPr lang="en-US" altLang="zh-CN" sz="2000" i="0" dirty="0">
                <a:solidFill>
                  <a:srgbClr val="080808"/>
                </a:solidFill>
                <a:latin typeface="Times New Roman" pitchFamily="18" charset="0"/>
                <a:ea typeface="楷体" pitchFamily="49" charset="-122"/>
                <a:cs typeface="Times New Roman" pitchFamily="18" charset="0"/>
              </a:rPr>
              <a:t>(1000)</a:t>
            </a:r>
            <a:r>
              <a:rPr lang="zh-CN" altLang="en-US" sz="2000" i="0" dirty="0">
                <a:solidFill>
                  <a:srgbClr val="080808"/>
                </a:solidFill>
                <a:latin typeface="Times New Roman" pitchFamily="18" charset="0"/>
                <a:ea typeface="楷体" pitchFamily="49" charset="-122"/>
                <a:cs typeface="Times New Roman" pitchFamily="18" charset="0"/>
              </a:rPr>
              <a:t>＝</a:t>
            </a:r>
            <a:r>
              <a:rPr lang="en-US" altLang="zh-CN" sz="2000" i="0" dirty="0">
                <a:solidFill>
                  <a:srgbClr val="080808"/>
                </a:solidFill>
                <a:latin typeface="Times New Roman" pitchFamily="18" charset="0"/>
                <a:ea typeface="楷体" pitchFamily="49" charset="-122"/>
                <a:cs typeface="Times New Roman" pitchFamily="18" charset="0"/>
              </a:rPr>
              <a:t>2000</a:t>
            </a:r>
            <a:r>
              <a:rPr lang="zh-CN" altLang="en-US" sz="2000" i="0" dirty="0">
                <a:solidFill>
                  <a:srgbClr val="080808"/>
                </a:solidFill>
                <a:latin typeface="Times New Roman" pitchFamily="18" charset="0"/>
                <a:ea typeface="楷体" pitchFamily="49" charset="-122"/>
                <a:cs typeface="Times New Roman" pitchFamily="18" charset="0"/>
              </a:rPr>
              <a:t>，</a:t>
            </a:r>
            <a:r>
              <a:rPr lang="en-US" altLang="zh-CN" sz="2000" i="0" dirty="0">
                <a:solidFill>
                  <a:srgbClr val="080808"/>
                </a:solidFill>
                <a:latin typeface="Times New Roman" pitchFamily="18" charset="0"/>
                <a:ea typeface="楷体" pitchFamily="49" charset="-122"/>
                <a:cs typeface="Times New Roman" pitchFamily="18" charset="0"/>
              </a:rPr>
              <a:t>(2000)</a:t>
            </a:r>
            <a:r>
              <a:rPr lang="zh-CN" altLang="en-US" sz="2000" i="0" dirty="0">
                <a:solidFill>
                  <a:srgbClr val="080808"/>
                </a:solidFill>
                <a:latin typeface="Times New Roman" pitchFamily="18" charset="0"/>
                <a:ea typeface="楷体" pitchFamily="49" charset="-122"/>
                <a:cs typeface="Times New Roman" pitchFamily="18" charset="0"/>
              </a:rPr>
              <a:t>＝</a:t>
            </a:r>
            <a:r>
              <a:rPr lang="en-US" altLang="zh-CN" sz="2000" i="0" dirty="0">
                <a:solidFill>
                  <a:srgbClr val="080808"/>
                </a:solidFill>
                <a:latin typeface="Times New Roman" pitchFamily="18" charset="0"/>
                <a:ea typeface="楷体" pitchFamily="49" charset="-122"/>
                <a:cs typeface="Times New Roman" pitchFamily="18" charset="0"/>
              </a:rPr>
              <a:t>3000</a:t>
            </a:r>
            <a:r>
              <a:rPr lang="zh-CN" altLang="en-US" sz="2000" i="0" dirty="0">
                <a:solidFill>
                  <a:srgbClr val="080808"/>
                </a:solidFill>
                <a:latin typeface="Times New Roman" pitchFamily="18" charset="0"/>
                <a:ea typeface="楷体" pitchFamily="49" charset="-122"/>
                <a:cs typeface="Times New Roman" pitchFamily="18" charset="0"/>
              </a:rPr>
              <a:t>，程序计数器</a:t>
            </a:r>
            <a:r>
              <a:rPr lang="en-US" altLang="zh-CN" sz="2000" i="0" dirty="0">
                <a:solidFill>
                  <a:srgbClr val="080808"/>
                </a:solidFill>
                <a:latin typeface="Times New Roman" pitchFamily="18" charset="0"/>
                <a:ea typeface="楷体" pitchFamily="49" charset="-122"/>
                <a:cs typeface="Times New Roman" pitchFamily="18" charset="0"/>
              </a:rPr>
              <a:t>(PC)</a:t>
            </a:r>
            <a:r>
              <a:rPr lang="zh-CN" altLang="en-US" sz="2000" i="0" dirty="0">
                <a:solidFill>
                  <a:srgbClr val="080808"/>
                </a:solidFill>
                <a:latin typeface="Times New Roman" pitchFamily="18" charset="0"/>
                <a:ea typeface="楷体" pitchFamily="49" charset="-122"/>
                <a:cs typeface="Times New Roman" pitchFamily="18" charset="0"/>
              </a:rPr>
              <a:t>＝</a:t>
            </a:r>
            <a:r>
              <a:rPr lang="en-US" altLang="zh-CN" sz="2000" i="0" dirty="0">
                <a:solidFill>
                  <a:srgbClr val="080808"/>
                </a:solidFill>
                <a:latin typeface="Times New Roman" pitchFamily="18" charset="0"/>
                <a:ea typeface="楷体" pitchFamily="49" charset="-122"/>
                <a:cs typeface="Times New Roman" pitchFamily="18" charset="0"/>
              </a:rPr>
              <a:t>4000</a:t>
            </a:r>
            <a:r>
              <a:rPr lang="zh-CN" altLang="en-US" sz="2000" i="0" dirty="0">
                <a:solidFill>
                  <a:srgbClr val="080808"/>
                </a:solidFill>
                <a:latin typeface="Times New Roman" pitchFamily="18" charset="0"/>
                <a:ea typeface="楷体" pitchFamily="49" charset="-122"/>
                <a:cs typeface="Times New Roman" pitchFamily="18" charset="0"/>
              </a:rPr>
              <a:t>，问在以下寻址方式下</a:t>
            </a:r>
            <a:r>
              <a:rPr lang="en-US" altLang="zh-CN" sz="2000" i="0" dirty="0">
                <a:solidFill>
                  <a:srgbClr val="080808"/>
                </a:solidFill>
                <a:latin typeface="Times New Roman" pitchFamily="18" charset="0"/>
                <a:ea typeface="楷体" pitchFamily="49" charset="-122"/>
                <a:cs typeface="Times New Roman" pitchFamily="18" charset="0"/>
              </a:rPr>
              <a:t>CPU</a:t>
            </a:r>
            <a:r>
              <a:rPr lang="zh-CN" altLang="en-US" sz="2000" i="0" dirty="0">
                <a:solidFill>
                  <a:srgbClr val="080808"/>
                </a:solidFill>
                <a:latin typeface="Times New Roman" pitchFamily="18" charset="0"/>
                <a:ea typeface="楷体" pitchFamily="49" charset="-122"/>
                <a:cs typeface="Times New Roman" pitchFamily="18" charset="0"/>
              </a:rPr>
              <a:t>访问到的操作数的值是什么？将结果填写在下表。 </a:t>
            </a:r>
            <a:br>
              <a:rPr lang="zh-CN" altLang="en-US" sz="2000" i="0" dirty="0">
                <a:solidFill>
                  <a:srgbClr val="080808"/>
                </a:solidFill>
                <a:latin typeface="Times New Roman" pitchFamily="18" charset="0"/>
                <a:ea typeface="楷体" pitchFamily="49" charset="-122"/>
                <a:cs typeface="Times New Roman" pitchFamily="18" charset="0"/>
              </a:rPr>
            </a:b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060825600"/>
              </p:ext>
            </p:extLst>
          </p:nvPr>
        </p:nvGraphicFramePr>
        <p:xfrm>
          <a:off x="467544" y="2276872"/>
          <a:ext cx="8229600" cy="3004840"/>
        </p:xfrm>
        <a:graphic>
          <a:graphicData uri="http://schemas.openxmlformats.org/drawingml/2006/table">
            <a:tbl>
              <a:tblPr/>
              <a:tblGrid>
                <a:gridCol w="1936086">
                  <a:extLst>
                    <a:ext uri="{9D8B030D-6E8A-4147-A177-3AD203B41FA5}">
                      <a16:colId xmlns:a16="http://schemas.microsoft.com/office/drawing/2014/main" val="20000"/>
                    </a:ext>
                  </a:extLst>
                </a:gridCol>
                <a:gridCol w="1604132">
                  <a:extLst>
                    <a:ext uri="{9D8B030D-6E8A-4147-A177-3AD203B41FA5}">
                      <a16:colId xmlns:a16="http://schemas.microsoft.com/office/drawing/2014/main" val="20001"/>
                    </a:ext>
                  </a:extLst>
                </a:gridCol>
                <a:gridCol w="2344691">
                  <a:extLst>
                    <a:ext uri="{9D8B030D-6E8A-4147-A177-3AD203B41FA5}">
                      <a16:colId xmlns:a16="http://schemas.microsoft.com/office/drawing/2014/main" val="20002"/>
                    </a:ext>
                  </a:extLst>
                </a:gridCol>
                <a:gridCol w="2344691">
                  <a:extLst>
                    <a:ext uri="{9D8B030D-6E8A-4147-A177-3AD203B41FA5}">
                      <a16:colId xmlns:a16="http://schemas.microsoft.com/office/drawing/2014/main" val="20003"/>
                    </a:ext>
                  </a:extLst>
                </a:gridCol>
              </a:tblGrid>
              <a:tr h="428387">
                <a:tc>
                  <a:txBody>
                    <a:bodyPr/>
                    <a:lstStyle/>
                    <a:p>
                      <a:pPr marL="347345" indent="-347345" algn="ctr" fontAlgn="base">
                        <a:spcAft>
                          <a:spcPts val="0"/>
                        </a:spcAft>
                      </a:pPr>
                      <a:r>
                        <a:rPr kumimoji="1" lang="zh-CN" sz="1600" b="1" kern="1200" dirty="0">
                          <a:solidFill>
                            <a:srgbClr val="080808"/>
                          </a:solidFill>
                          <a:effectLst/>
                          <a:latin typeface="Times New Roman"/>
                          <a:ea typeface="宋体"/>
                          <a:cs typeface="Times New Roman"/>
                        </a:rPr>
                        <a:t>寻址方式</a:t>
                      </a:r>
                      <a:endParaRPr lang="zh-CN" sz="1000" kern="100" dirty="0">
                        <a:effectLst/>
                        <a:latin typeface="Calibri"/>
                        <a:ea typeface="宋体"/>
                        <a:cs typeface="Times New Roman"/>
                      </a:endParaRPr>
                    </a:p>
                  </a:txBody>
                  <a:tcPr marL="89015" marR="89015" marT="44508" marB="44508"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zh-CN" sz="1600" b="1" kern="1200">
                          <a:solidFill>
                            <a:srgbClr val="080808"/>
                          </a:solidFill>
                          <a:effectLst/>
                          <a:latin typeface="Times New Roman"/>
                          <a:ea typeface="宋体"/>
                          <a:cs typeface="Times New Roman"/>
                        </a:rPr>
                        <a:t>形式地址</a:t>
                      </a:r>
                      <a:r>
                        <a:rPr kumimoji="1" lang="en-US" sz="1600" b="1" kern="1200">
                          <a:solidFill>
                            <a:srgbClr val="080808"/>
                          </a:solidFill>
                          <a:effectLst/>
                          <a:latin typeface="Times New Roman"/>
                          <a:ea typeface="宋体"/>
                          <a:cs typeface="Times New Roman"/>
                        </a:rPr>
                        <a:t>A</a:t>
                      </a:r>
                      <a:endParaRPr lang="zh-CN" sz="1000" kern="10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lang="en-US" sz="1600" b="1" kern="1200" dirty="0">
                          <a:solidFill>
                            <a:srgbClr val="00B050"/>
                          </a:solidFill>
                          <a:effectLst/>
                          <a:latin typeface="Times New Roman"/>
                          <a:ea typeface="宋体"/>
                          <a:cs typeface="Times New Roman"/>
                        </a:rPr>
                        <a:t>EA</a:t>
                      </a:r>
                      <a:endParaRPr lang="zh-CN" sz="1000" kern="100" dirty="0">
                        <a:solidFill>
                          <a:srgbClr val="00B050"/>
                        </a:solidFill>
                        <a:effectLst/>
                        <a:latin typeface="Calibri"/>
                        <a:ea typeface="宋体"/>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zh-CN" sz="1600" b="1" kern="1200">
                          <a:solidFill>
                            <a:srgbClr val="080808"/>
                          </a:solidFill>
                          <a:effectLst/>
                          <a:latin typeface="Times New Roman"/>
                          <a:ea typeface="宋体"/>
                          <a:cs typeface="Times New Roman"/>
                        </a:rPr>
                        <a:t>操作数</a:t>
                      </a:r>
                      <a:endParaRPr lang="zh-CN" sz="1000" kern="10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225">
                <a:tc>
                  <a:txBody>
                    <a:bodyPr/>
                    <a:lstStyle/>
                    <a:p>
                      <a:pPr marL="347345" indent="-347345" algn="l" fontAlgn="base">
                        <a:spcAft>
                          <a:spcPts val="0"/>
                        </a:spcAft>
                      </a:pPr>
                      <a:r>
                        <a:rPr kumimoji="1" lang="zh-CN" sz="1600" b="1" kern="1200">
                          <a:solidFill>
                            <a:srgbClr val="080808"/>
                          </a:solidFill>
                          <a:effectLst/>
                          <a:latin typeface="Times New Roman"/>
                          <a:ea typeface="宋体"/>
                          <a:cs typeface="Times New Roman"/>
                        </a:rPr>
                        <a:t>寄存器寻址　　</a:t>
                      </a:r>
                      <a:r>
                        <a:rPr kumimoji="1" lang="zh-CN" sz="1600" b="1" kern="1200">
                          <a:solidFill>
                            <a:srgbClr val="080808"/>
                          </a:solidFill>
                          <a:effectLst/>
                          <a:latin typeface="Calibri"/>
                          <a:ea typeface="Times New Roman"/>
                          <a:cs typeface="Times New Roman"/>
                        </a:rPr>
                        <a:t> </a:t>
                      </a:r>
                      <a:endParaRPr lang="zh-CN" sz="1000" kern="100">
                        <a:effectLst/>
                        <a:latin typeface="Calibri"/>
                        <a:ea typeface="宋体"/>
                        <a:cs typeface="Times New Roman"/>
                      </a:endParaRPr>
                    </a:p>
                  </a:txBody>
                  <a:tcPr marL="89015" marR="89015" marT="44508" marB="44508"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en-US" sz="1600" b="1" kern="1200" dirty="0">
                          <a:solidFill>
                            <a:srgbClr val="080808"/>
                          </a:solidFill>
                          <a:effectLst/>
                          <a:latin typeface="Times New Roman"/>
                          <a:ea typeface="宋体"/>
                          <a:cs typeface="Times New Roman"/>
                        </a:rPr>
                        <a:t>R</a:t>
                      </a:r>
                      <a:endParaRPr lang="zh-CN" sz="1000" kern="100" dirty="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lang="en-US" sz="1600" b="1" kern="1200" dirty="0">
                          <a:solidFill>
                            <a:srgbClr val="00B050"/>
                          </a:solidFill>
                          <a:effectLst/>
                          <a:latin typeface="Times New Roman"/>
                          <a:ea typeface="宋体"/>
                          <a:cs typeface="Times New Roman"/>
                        </a:rPr>
                        <a:t>EA=R</a:t>
                      </a:r>
                      <a:endParaRPr lang="zh-CN" sz="1000" kern="100" dirty="0">
                        <a:solidFill>
                          <a:srgbClr val="00B050"/>
                        </a:solidFill>
                        <a:effectLst/>
                        <a:latin typeface="Calibri"/>
                        <a:ea typeface="宋体"/>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en-US" sz="1600" b="1" kern="1200" dirty="0">
                          <a:solidFill>
                            <a:srgbClr val="FF0000"/>
                          </a:solidFill>
                          <a:effectLst/>
                          <a:latin typeface="Times New Roman"/>
                          <a:ea typeface="宋体"/>
                          <a:cs typeface="Times New Roman"/>
                        </a:rPr>
                        <a:t>1000</a:t>
                      </a:r>
                      <a:endParaRPr lang="zh-CN" sz="1000" kern="100" dirty="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8387">
                <a:tc>
                  <a:txBody>
                    <a:bodyPr/>
                    <a:lstStyle/>
                    <a:p>
                      <a:pPr marL="347345" indent="-347345" algn="l" fontAlgn="base">
                        <a:spcAft>
                          <a:spcPts val="0"/>
                        </a:spcAft>
                      </a:pPr>
                      <a:r>
                        <a:rPr kumimoji="1" lang="zh-CN" sz="1600" b="1" kern="1200">
                          <a:solidFill>
                            <a:srgbClr val="080808"/>
                          </a:solidFill>
                          <a:effectLst/>
                          <a:latin typeface="Times New Roman"/>
                          <a:ea typeface="宋体"/>
                          <a:cs typeface="Times New Roman"/>
                        </a:rPr>
                        <a:t>寄存器间接寻址</a:t>
                      </a:r>
                      <a:r>
                        <a:rPr kumimoji="1" lang="zh-CN" sz="1600" b="1" kern="1200">
                          <a:solidFill>
                            <a:srgbClr val="080808"/>
                          </a:solidFill>
                          <a:effectLst/>
                          <a:latin typeface="Calibri"/>
                          <a:ea typeface="Times New Roman"/>
                          <a:cs typeface="Times New Roman"/>
                        </a:rPr>
                        <a:t> </a:t>
                      </a:r>
                      <a:endParaRPr lang="zh-CN" sz="1000" kern="100">
                        <a:effectLst/>
                        <a:latin typeface="Calibri"/>
                        <a:ea typeface="宋体"/>
                        <a:cs typeface="Times New Roman"/>
                      </a:endParaRPr>
                    </a:p>
                  </a:txBody>
                  <a:tcPr marL="89015" marR="89015" marT="44508" marB="44508"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en-US" sz="1600" b="1" kern="1200">
                          <a:solidFill>
                            <a:srgbClr val="080808"/>
                          </a:solidFill>
                          <a:effectLst/>
                          <a:latin typeface="Times New Roman"/>
                          <a:ea typeface="宋体"/>
                          <a:cs typeface="Times New Roman"/>
                        </a:rPr>
                        <a:t>R</a:t>
                      </a:r>
                      <a:endParaRPr lang="zh-CN" sz="1000" kern="10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lang="en-US" sz="1600" b="1" kern="1200" dirty="0">
                          <a:solidFill>
                            <a:srgbClr val="00B050"/>
                          </a:solidFill>
                          <a:effectLst/>
                          <a:latin typeface="Times New Roman"/>
                          <a:ea typeface="宋体"/>
                          <a:cs typeface="Times New Roman"/>
                        </a:rPr>
                        <a:t>EA=(R)</a:t>
                      </a:r>
                      <a:r>
                        <a:rPr lang="en-US" altLang="zh-CN" sz="1600" b="1" kern="1200" dirty="0">
                          <a:solidFill>
                            <a:srgbClr val="00B050"/>
                          </a:solidFill>
                          <a:effectLst/>
                          <a:latin typeface="Times New Roman"/>
                          <a:ea typeface="宋体"/>
                          <a:cs typeface="Times New Roman"/>
                        </a:rPr>
                        <a:t>=1000</a:t>
                      </a:r>
                      <a:endParaRPr lang="zh-CN" sz="1000" kern="100" dirty="0">
                        <a:solidFill>
                          <a:srgbClr val="00B050"/>
                        </a:solidFill>
                        <a:effectLst/>
                        <a:latin typeface="Calibri"/>
                        <a:ea typeface="宋体"/>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en-US" sz="1600" b="1" kern="1200" dirty="0">
                          <a:solidFill>
                            <a:srgbClr val="FF0000"/>
                          </a:solidFill>
                          <a:effectLst/>
                          <a:latin typeface="Times New Roman"/>
                          <a:ea typeface="宋体"/>
                          <a:cs typeface="Times New Roman"/>
                        </a:rPr>
                        <a:t>2000</a:t>
                      </a:r>
                      <a:endParaRPr lang="zh-CN" sz="1000" kern="100" dirty="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8387">
                <a:tc>
                  <a:txBody>
                    <a:bodyPr/>
                    <a:lstStyle/>
                    <a:p>
                      <a:pPr marL="347345" indent="-347345" algn="l" fontAlgn="base">
                        <a:spcAft>
                          <a:spcPts val="0"/>
                        </a:spcAft>
                      </a:pPr>
                      <a:r>
                        <a:rPr kumimoji="1" lang="zh-CN" sz="1600" b="1" kern="1200">
                          <a:solidFill>
                            <a:srgbClr val="080808"/>
                          </a:solidFill>
                          <a:effectLst/>
                          <a:latin typeface="Times New Roman"/>
                          <a:ea typeface="宋体"/>
                          <a:cs typeface="Times New Roman"/>
                        </a:rPr>
                        <a:t>直接寻址　　　</a:t>
                      </a:r>
                      <a:r>
                        <a:rPr kumimoji="1" lang="zh-CN" sz="1600" b="1" kern="1200">
                          <a:solidFill>
                            <a:srgbClr val="080808"/>
                          </a:solidFill>
                          <a:effectLst/>
                          <a:latin typeface="Calibri"/>
                          <a:ea typeface="Times New Roman"/>
                          <a:cs typeface="Times New Roman"/>
                        </a:rPr>
                        <a:t> </a:t>
                      </a:r>
                      <a:endParaRPr lang="zh-CN" sz="1000" kern="100">
                        <a:effectLst/>
                        <a:latin typeface="Calibri"/>
                        <a:ea typeface="宋体"/>
                        <a:cs typeface="Times New Roman"/>
                      </a:endParaRPr>
                    </a:p>
                  </a:txBody>
                  <a:tcPr marL="89015" marR="89015" marT="44508" marB="44508"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en-US" sz="1600" b="1" kern="1200">
                          <a:solidFill>
                            <a:srgbClr val="080808"/>
                          </a:solidFill>
                          <a:effectLst/>
                          <a:latin typeface="Times New Roman"/>
                          <a:ea typeface="宋体"/>
                          <a:cs typeface="Times New Roman"/>
                        </a:rPr>
                        <a:t>  1000</a:t>
                      </a:r>
                      <a:endParaRPr lang="zh-CN" sz="1000" kern="10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lang="en-US" sz="1600" b="1" kern="1200" dirty="0">
                          <a:solidFill>
                            <a:srgbClr val="00B050"/>
                          </a:solidFill>
                          <a:effectLst/>
                          <a:latin typeface="Times New Roman"/>
                          <a:ea typeface="宋体"/>
                          <a:cs typeface="Times New Roman"/>
                        </a:rPr>
                        <a:t>EA=A</a:t>
                      </a:r>
                      <a:r>
                        <a:rPr lang="en-US" altLang="zh-CN" sz="1600" b="1" kern="1200" dirty="0">
                          <a:solidFill>
                            <a:srgbClr val="00B050"/>
                          </a:solidFill>
                          <a:effectLst/>
                          <a:latin typeface="Times New Roman"/>
                          <a:ea typeface="宋体"/>
                          <a:cs typeface="Times New Roman"/>
                        </a:rPr>
                        <a:t>=1000</a:t>
                      </a:r>
                      <a:endParaRPr lang="zh-CN" sz="1000" kern="100" dirty="0">
                        <a:solidFill>
                          <a:srgbClr val="00B050"/>
                        </a:solidFill>
                        <a:effectLst/>
                        <a:latin typeface="Calibri"/>
                        <a:ea typeface="宋体"/>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en-US" sz="1600" b="1" kern="1200">
                          <a:solidFill>
                            <a:srgbClr val="FF0000"/>
                          </a:solidFill>
                          <a:effectLst/>
                          <a:latin typeface="Times New Roman"/>
                          <a:ea typeface="宋体"/>
                          <a:cs typeface="Times New Roman"/>
                        </a:rPr>
                        <a:t>2000</a:t>
                      </a:r>
                      <a:endParaRPr lang="zh-CN" sz="1000" kern="10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8387">
                <a:tc>
                  <a:txBody>
                    <a:bodyPr/>
                    <a:lstStyle/>
                    <a:p>
                      <a:pPr marL="347345" indent="-347345" algn="l" fontAlgn="base">
                        <a:spcAft>
                          <a:spcPts val="0"/>
                        </a:spcAft>
                      </a:pPr>
                      <a:r>
                        <a:rPr kumimoji="1" lang="zh-CN" sz="1600" b="1" kern="1200">
                          <a:solidFill>
                            <a:srgbClr val="080808"/>
                          </a:solidFill>
                          <a:effectLst/>
                          <a:latin typeface="Times New Roman"/>
                          <a:ea typeface="宋体"/>
                          <a:cs typeface="Times New Roman"/>
                        </a:rPr>
                        <a:t>存储器间接寻址</a:t>
                      </a:r>
                      <a:r>
                        <a:rPr kumimoji="1" lang="zh-CN" sz="1600" b="1" kern="1200">
                          <a:solidFill>
                            <a:srgbClr val="080808"/>
                          </a:solidFill>
                          <a:effectLst/>
                          <a:latin typeface="Calibri"/>
                          <a:ea typeface="Times New Roman"/>
                          <a:cs typeface="Times New Roman"/>
                        </a:rPr>
                        <a:t> </a:t>
                      </a:r>
                      <a:endParaRPr lang="zh-CN" sz="1000" kern="100">
                        <a:effectLst/>
                        <a:latin typeface="Calibri"/>
                        <a:ea typeface="宋体"/>
                        <a:cs typeface="Times New Roman"/>
                      </a:endParaRPr>
                    </a:p>
                  </a:txBody>
                  <a:tcPr marL="89015" marR="89015" marT="44508" marB="44508"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en-US" sz="1600" b="1" kern="1200">
                          <a:solidFill>
                            <a:srgbClr val="080808"/>
                          </a:solidFill>
                          <a:effectLst/>
                          <a:latin typeface="Times New Roman"/>
                          <a:ea typeface="宋体"/>
                          <a:cs typeface="Times New Roman"/>
                        </a:rPr>
                        <a:t>   1000</a:t>
                      </a:r>
                      <a:endParaRPr lang="zh-CN" sz="1000" kern="10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lang="en-US" sz="1600" b="1" kern="1200" dirty="0">
                          <a:solidFill>
                            <a:srgbClr val="00B050"/>
                          </a:solidFill>
                          <a:effectLst/>
                          <a:latin typeface="Times New Roman"/>
                          <a:ea typeface="宋体"/>
                          <a:cs typeface="Times New Roman"/>
                        </a:rPr>
                        <a:t>EA=(A)</a:t>
                      </a:r>
                      <a:r>
                        <a:rPr lang="en-US" altLang="zh-CN" sz="1600" b="1" kern="1200" dirty="0">
                          <a:solidFill>
                            <a:srgbClr val="00B050"/>
                          </a:solidFill>
                          <a:effectLst/>
                          <a:latin typeface="Times New Roman"/>
                          <a:ea typeface="宋体"/>
                          <a:cs typeface="Times New Roman"/>
                        </a:rPr>
                        <a:t>=2000</a:t>
                      </a:r>
                      <a:endParaRPr lang="zh-CN" sz="1000" kern="100" dirty="0">
                        <a:solidFill>
                          <a:srgbClr val="00B050"/>
                        </a:solidFill>
                        <a:effectLst/>
                        <a:latin typeface="Calibri"/>
                        <a:ea typeface="宋体"/>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en-US" sz="1600" b="1" kern="1200">
                          <a:solidFill>
                            <a:srgbClr val="FF0000"/>
                          </a:solidFill>
                          <a:effectLst/>
                          <a:latin typeface="Times New Roman"/>
                          <a:ea typeface="宋体"/>
                          <a:cs typeface="Times New Roman"/>
                        </a:rPr>
                        <a:t>3000</a:t>
                      </a:r>
                      <a:endParaRPr lang="zh-CN" sz="1000" kern="10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8387">
                <a:tc>
                  <a:txBody>
                    <a:bodyPr/>
                    <a:lstStyle/>
                    <a:p>
                      <a:pPr marL="347345" indent="-347345" algn="l" fontAlgn="base">
                        <a:spcAft>
                          <a:spcPts val="0"/>
                        </a:spcAft>
                      </a:pPr>
                      <a:r>
                        <a:rPr kumimoji="1" lang="zh-CN" sz="1600" b="1" kern="1200">
                          <a:solidFill>
                            <a:srgbClr val="080808"/>
                          </a:solidFill>
                          <a:effectLst/>
                          <a:latin typeface="Times New Roman"/>
                          <a:ea typeface="宋体"/>
                          <a:cs typeface="Times New Roman"/>
                        </a:rPr>
                        <a:t>相对寻址　　　</a:t>
                      </a:r>
                      <a:r>
                        <a:rPr kumimoji="1" lang="zh-CN" sz="1600" b="1" kern="1200">
                          <a:solidFill>
                            <a:srgbClr val="080808"/>
                          </a:solidFill>
                          <a:effectLst/>
                          <a:latin typeface="Calibri"/>
                          <a:ea typeface="Times New Roman"/>
                          <a:cs typeface="Times New Roman"/>
                        </a:rPr>
                        <a:t> </a:t>
                      </a:r>
                      <a:endParaRPr lang="zh-CN" sz="1000" kern="100">
                        <a:effectLst/>
                        <a:latin typeface="Calibri"/>
                        <a:ea typeface="宋体"/>
                        <a:cs typeface="Times New Roman"/>
                      </a:endParaRPr>
                    </a:p>
                  </a:txBody>
                  <a:tcPr marL="89015" marR="89015" marT="44508" marB="44508"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zh-CN" sz="1600" b="1" kern="1200">
                          <a:solidFill>
                            <a:srgbClr val="080808"/>
                          </a:solidFill>
                          <a:effectLst/>
                          <a:latin typeface="Times New Roman"/>
                          <a:ea typeface="宋体"/>
                          <a:cs typeface="Times New Roman"/>
                        </a:rPr>
                        <a:t>－</a:t>
                      </a:r>
                      <a:r>
                        <a:rPr kumimoji="1" lang="en-US" sz="1600" b="1" kern="1200">
                          <a:solidFill>
                            <a:srgbClr val="080808"/>
                          </a:solidFill>
                          <a:effectLst/>
                          <a:latin typeface="Times New Roman"/>
                          <a:ea typeface="宋体"/>
                          <a:cs typeface="Times New Roman"/>
                        </a:rPr>
                        <a:t>2000</a:t>
                      </a:r>
                      <a:endParaRPr lang="zh-CN" sz="1000" kern="10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lang="en-US" sz="1600" b="1" kern="1200" dirty="0">
                          <a:solidFill>
                            <a:srgbClr val="00B050"/>
                          </a:solidFill>
                          <a:effectLst/>
                          <a:latin typeface="Times New Roman"/>
                          <a:ea typeface="宋体"/>
                          <a:cs typeface="Times New Roman"/>
                        </a:rPr>
                        <a:t>EA=(PC)+A</a:t>
                      </a:r>
                      <a:r>
                        <a:rPr lang="en-US" altLang="zh-CN" sz="1600" b="1" kern="1200" dirty="0">
                          <a:solidFill>
                            <a:srgbClr val="00B050"/>
                          </a:solidFill>
                          <a:effectLst/>
                          <a:latin typeface="Times New Roman"/>
                          <a:ea typeface="宋体"/>
                          <a:cs typeface="Times New Roman"/>
                        </a:rPr>
                        <a:t>=4000-2000</a:t>
                      </a:r>
                    </a:p>
                    <a:p>
                      <a:pPr marL="347345" indent="-347345" algn="ctr" fontAlgn="base">
                        <a:spcAft>
                          <a:spcPts val="0"/>
                        </a:spcAft>
                      </a:pPr>
                      <a:r>
                        <a:rPr lang="en-US" altLang="zh-CN" sz="1600" b="1" kern="1200" dirty="0">
                          <a:solidFill>
                            <a:srgbClr val="00B050"/>
                          </a:solidFill>
                          <a:effectLst/>
                          <a:latin typeface="Times New Roman"/>
                          <a:ea typeface="宋体"/>
                          <a:cs typeface="Times New Roman"/>
                        </a:rPr>
                        <a:t>=2000</a:t>
                      </a:r>
                      <a:endParaRPr lang="zh-CN" sz="1000" kern="100" dirty="0">
                        <a:solidFill>
                          <a:srgbClr val="00B050"/>
                        </a:solidFill>
                        <a:effectLst/>
                        <a:latin typeface="Calibri"/>
                        <a:ea typeface="宋体"/>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en-US" sz="1600" b="1" kern="1200">
                          <a:solidFill>
                            <a:srgbClr val="FF0000"/>
                          </a:solidFill>
                          <a:effectLst/>
                          <a:latin typeface="Times New Roman"/>
                          <a:ea typeface="宋体"/>
                          <a:cs typeface="Times New Roman"/>
                        </a:rPr>
                        <a:t>3000</a:t>
                      </a:r>
                      <a:endParaRPr lang="zh-CN" sz="1000" kern="10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28387">
                <a:tc>
                  <a:txBody>
                    <a:bodyPr/>
                    <a:lstStyle/>
                    <a:p>
                      <a:pPr marL="347345" indent="-347345" algn="l" fontAlgn="base">
                        <a:spcAft>
                          <a:spcPts val="0"/>
                        </a:spcAft>
                      </a:pPr>
                      <a:r>
                        <a:rPr kumimoji="1" lang="zh-CN" sz="1600" b="1" kern="1200">
                          <a:solidFill>
                            <a:srgbClr val="080808"/>
                          </a:solidFill>
                          <a:effectLst/>
                          <a:latin typeface="Times New Roman"/>
                          <a:ea typeface="宋体"/>
                          <a:cs typeface="Times New Roman"/>
                        </a:rPr>
                        <a:t>立即数寻址　　</a:t>
                      </a:r>
                      <a:r>
                        <a:rPr kumimoji="1" lang="zh-CN" sz="1600" b="1" kern="1200">
                          <a:solidFill>
                            <a:srgbClr val="080808"/>
                          </a:solidFill>
                          <a:effectLst/>
                          <a:latin typeface="Calibri"/>
                          <a:ea typeface="Times New Roman"/>
                          <a:cs typeface="Times New Roman"/>
                        </a:rPr>
                        <a:t> </a:t>
                      </a:r>
                      <a:endParaRPr lang="zh-CN" sz="1000" kern="100">
                        <a:effectLst/>
                        <a:latin typeface="Calibri"/>
                        <a:ea typeface="宋体"/>
                        <a:cs typeface="Times New Roman"/>
                      </a:endParaRPr>
                    </a:p>
                  </a:txBody>
                  <a:tcPr marL="89015" marR="89015" marT="44508" marB="44508"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zh-CN" sz="1600" b="1" kern="1200">
                          <a:solidFill>
                            <a:srgbClr val="080808"/>
                          </a:solidFill>
                          <a:effectLst/>
                          <a:latin typeface="Times New Roman"/>
                          <a:ea typeface="宋体"/>
                          <a:cs typeface="Times New Roman"/>
                        </a:rPr>
                        <a:t>＃</a:t>
                      </a:r>
                      <a:r>
                        <a:rPr kumimoji="1" lang="en-US" sz="1600" b="1" kern="1200">
                          <a:solidFill>
                            <a:srgbClr val="080808"/>
                          </a:solidFill>
                          <a:effectLst/>
                          <a:latin typeface="Times New Roman"/>
                          <a:ea typeface="宋体"/>
                          <a:cs typeface="Times New Roman"/>
                        </a:rPr>
                        <a:t>2000</a:t>
                      </a:r>
                      <a:endParaRPr lang="zh-CN" sz="1000" kern="10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lang="en-US" sz="1600" b="1" kern="1200" dirty="0">
                          <a:solidFill>
                            <a:srgbClr val="00B050"/>
                          </a:solidFill>
                          <a:effectLst/>
                          <a:latin typeface="Times New Roman"/>
                          <a:ea typeface="宋体"/>
                          <a:cs typeface="Times New Roman"/>
                        </a:rPr>
                        <a:t>A</a:t>
                      </a:r>
                      <a:r>
                        <a:rPr lang="zh-CN" sz="1600" b="1" kern="1200" dirty="0">
                          <a:solidFill>
                            <a:srgbClr val="00B050"/>
                          </a:solidFill>
                          <a:effectLst/>
                          <a:latin typeface="Times New Roman"/>
                          <a:ea typeface="宋体"/>
                          <a:cs typeface="Times New Roman"/>
                        </a:rPr>
                        <a:t>就是操作数本身</a:t>
                      </a:r>
                      <a:endParaRPr lang="zh-CN" sz="1000" kern="100" dirty="0">
                        <a:solidFill>
                          <a:srgbClr val="00B050"/>
                        </a:solidFill>
                        <a:effectLst/>
                        <a:latin typeface="Calibri"/>
                        <a:ea typeface="宋体"/>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47345" indent="-347345" algn="ctr" fontAlgn="base">
                        <a:spcAft>
                          <a:spcPts val="0"/>
                        </a:spcAft>
                      </a:pPr>
                      <a:r>
                        <a:rPr kumimoji="1" lang="en-US" sz="1600" b="1" kern="1200" dirty="0">
                          <a:solidFill>
                            <a:srgbClr val="FF0000"/>
                          </a:solidFill>
                          <a:effectLst/>
                          <a:latin typeface="Times New Roman"/>
                          <a:ea typeface="宋体"/>
                          <a:cs typeface="Times New Roman"/>
                        </a:rPr>
                        <a:t>2000</a:t>
                      </a:r>
                      <a:endParaRPr lang="zh-CN" sz="1000" kern="100" dirty="0">
                        <a:effectLst/>
                        <a:latin typeface="Calibri"/>
                        <a:ea typeface="宋体"/>
                        <a:cs typeface="Times New Roman"/>
                      </a:endParaRPr>
                    </a:p>
                  </a:txBody>
                  <a:tcPr marL="89015" marR="89015" marT="44508" marB="44508"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60</a:t>
            </a:fld>
            <a:endParaRPr lang="en-US" altLang="zh-CN" sz="1200"/>
          </a:p>
        </p:txBody>
      </p:sp>
    </p:spTree>
    <p:extLst>
      <p:ext uri="{BB962C8B-B14F-4D97-AF65-F5344CB8AC3E}">
        <p14:creationId xmlns:p14="http://schemas.microsoft.com/office/powerpoint/2010/main" val="3161437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z="3200"/>
              <a:t>第八章 </a:t>
            </a:r>
            <a:r>
              <a:rPr lang="en-US" altLang="zh-CN" sz="3200"/>
              <a:t>CPU</a:t>
            </a:r>
            <a:r>
              <a:rPr lang="zh-CN" altLang="en-US" sz="3200"/>
              <a:t>的结构和功能</a:t>
            </a:r>
          </a:p>
        </p:txBody>
      </p:sp>
      <p:sp>
        <p:nvSpPr>
          <p:cNvPr id="11267" name="内容占位符 2"/>
          <p:cNvSpPr>
            <a:spLocks noGrp="1"/>
          </p:cNvSpPr>
          <p:nvPr>
            <p:ph idx="1"/>
          </p:nvPr>
        </p:nvSpPr>
        <p:spPr/>
        <p:txBody>
          <a:bodyPr/>
          <a:lstStyle/>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主频：</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工作的时钟频率，即单位时间内发出的脉冲数</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时钟周期：是指计算机主时钟的周期时间，是计算机运行时最基本的时序单位，是控制计算机操作的最小时间单位，通常时钟周期等于主频的倒数。</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机器周期：是所有指令执行过程中的一个基准时间，通常以存取周期作为机器周期。</a:t>
            </a:r>
          </a:p>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指令周期：是</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取出并执行一条指令所需的时间，包括取指、译码和执行所需的全部时间</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600"/>
              </a:spcBef>
            </a:pPr>
            <a:r>
              <a:rPr lang="en-US" altLang="zh-CN" sz="2000" b="1" dirty="0">
                <a:latin typeface="Times New Roman" pitchFamily="18" charset="0"/>
                <a:ea typeface="楷体" pitchFamily="49" charset="-122"/>
                <a:cs typeface="Times New Roman" pitchFamily="18" charset="0"/>
              </a:rPr>
              <a:t>CPI</a:t>
            </a:r>
            <a:r>
              <a:rPr lang="zh-CN" altLang="en-US" sz="2000" b="1" dirty="0">
                <a:latin typeface="Times New Roman" pitchFamily="18" charset="0"/>
                <a:ea typeface="楷体" pitchFamily="49" charset="-122"/>
                <a:cs typeface="Times New Roman" pitchFamily="18" charset="0"/>
              </a:rPr>
              <a:t>：执行一条指令所需时钟周期数</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600"/>
              </a:spcBef>
            </a:pPr>
            <a:r>
              <a:rPr lang="en-US" altLang="zh-CN" sz="2000" b="1" dirty="0">
                <a:latin typeface="Times New Roman" pitchFamily="18" charset="0"/>
                <a:ea typeface="楷体" pitchFamily="49" charset="-122"/>
                <a:cs typeface="Times New Roman" pitchFamily="18" charset="0"/>
              </a:rPr>
              <a:t>1GHz=1000MHz</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1MHz=1000KHz</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1KHz=1000Hz </a:t>
            </a:r>
          </a:p>
          <a:p>
            <a:pPr eaLnBrk="1" hangingPunct="1">
              <a:lnSpc>
                <a:spcPct val="125000"/>
              </a:lnSpc>
              <a:spcBef>
                <a:spcPts val="600"/>
              </a:spcBef>
            </a:pPr>
            <a:r>
              <a:rPr lang="en-US" altLang="zh-CN" sz="2000" b="1" dirty="0">
                <a:latin typeface="Times New Roman" pitchFamily="18" charset="0"/>
                <a:ea typeface="楷体" pitchFamily="49" charset="-122"/>
                <a:cs typeface="Times New Roman" pitchFamily="18" charset="0"/>
              </a:rPr>
              <a:t>1s=1000ms</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1ms=1000</a:t>
            </a:r>
            <a:r>
              <a:rPr lang="el-GR" altLang="zh-CN" sz="2000" b="1" dirty="0">
                <a:latin typeface="Times New Roman" pitchFamily="18" charset="0"/>
                <a:ea typeface="楷体" pitchFamily="49" charset="-122"/>
                <a:cs typeface="Times New Roman" pitchFamily="18" charset="0"/>
              </a:rPr>
              <a:t>μ</a:t>
            </a:r>
            <a:r>
              <a:rPr lang="en-US" altLang="zh-CN" sz="2000" b="1" dirty="0">
                <a:latin typeface="Times New Roman" pitchFamily="18" charset="0"/>
                <a:ea typeface="楷体" pitchFamily="49" charset="-122"/>
                <a:cs typeface="Times New Roman" pitchFamily="18" charset="0"/>
              </a:rPr>
              <a:t>s</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1</a:t>
            </a:r>
            <a:r>
              <a:rPr lang="el-GR" altLang="zh-CN" sz="2000" b="1" dirty="0">
                <a:latin typeface="Times New Roman" pitchFamily="18" charset="0"/>
                <a:ea typeface="楷体" pitchFamily="49" charset="-122"/>
                <a:cs typeface="Times New Roman" pitchFamily="18" charset="0"/>
              </a:rPr>
              <a:t>μ</a:t>
            </a:r>
            <a:r>
              <a:rPr lang="en-US" altLang="zh-CN" sz="2000" b="1" dirty="0">
                <a:latin typeface="Times New Roman" pitchFamily="18" charset="0"/>
                <a:ea typeface="楷体" pitchFamily="49" charset="-122"/>
                <a:cs typeface="Times New Roman" pitchFamily="18" charset="0"/>
              </a:rPr>
              <a:t>s=1000ns</a:t>
            </a:r>
            <a:endParaRPr lang="zh-CN" altLang="en-US" sz="2000" b="1" dirty="0">
              <a:latin typeface="Times New Roman" pitchFamily="18" charset="0"/>
              <a:ea typeface="楷体" pitchFamily="49" charset="-122"/>
              <a:cs typeface="Times New Roman" pitchFamily="18" charset="0"/>
            </a:endParaRPr>
          </a:p>
          <a:p>
            <a:pPr eaLnBrk="1" hangingPunct="1">
              <a:lnSpc>
                <a:spcPct val="120000"/>
              </a:lnSpc>
            </a:pPr>
            <a:endParaRPr lang="zh-CN" altLang="en-US" sz="2400" b="1" dirty="0">
              <a:latin typeface="楷体" pitchFamily="49" charset="-122"/>
              <a:ea typeface="楷体" pitchFamily="49" charset="-122"/>
            </a:endParaRPr>
          </a:p>
          <a:p>
            <a:pPr eaLnBrk="1" hangingPunct="1">
              <a:lnSpc>
                <a:spcPct val="120000"/>
              </a:lnSpc>
            </a:pPr>
            <a:endParaRPr lang="zh-CN" altLang="en-US" sz="2400" b="1" dirty="0">
              <a:latin typeface="楷体" pitchFamily="49" charset="-122"/>
              <a:ea typeface="楷体" pitchFamily="49" charset="-122"/>
            </a:endParaRPr>
          </a:p>
          <a:p>
            <a:pPr eaLnBrk="1" hangingPunct="1">
              <a:lnSpc>
                <a:spcPct val="120000"/>
              </a:lnSpc>
            </a:pPr>
            <a:endParaRPr lang="zh-CN" altLang="en-US" sz="2400" b="1" dirty="0">
              <a:latin typeface="楷体" pitchFamily="49" charset="-122"/>
              <a:ea typeface="楷体" pitchFamily="49" charset="-122"/>
            </a:endParaRPr>
          </a:p>
          <a:p>
            <a:pPr eaLnBrk="1" hangingPunct="1">
              <a:lnSpc>
                <a:spcPct val="120000"/>
              </a:lnSpc>
              <a:spcBef>
                <a:spcPct val="0"/>
              </a:spcBef>
            </a:pPr>
            <a:endParaRPr lang="en-US" altLang="zh-CN" b="1" dirty="0">
              <a:latin typeface="楷体" pitchFamily="49" charset="-122"/>
              <a:ea typeface="楷体" pitchFamily="49" charset="-122"/>
            </a:endParaRPr>
          </a:p>
          <a:p>
            <a:endParaRPr lang="zh-CN" altLang="en-US" dirty="0"/>
          </a:p>
        </p:txBody>
      </p:sp>
      <p:sp>
        <p:nvSpPr>
          <p:cNvPr id="11268" name="页脚占位符 3"/>
          <p:cNvSpPr>
            <a:spLocks noGrp="1"/>
          </p:cNvSpPr>
          <p:nvPr>
            <p:ph type="ftr" sz="quarter" idx="11"/>
          </p:nvPr>
        </p:nvSpPr>
        <p:spPr>
          <a:noFill/>
        </p:spPr>
        <p:txBody>
          <a:bodyPr/>
          <a:lstStyle>
            <a:lvl1pPr eaLnBrk="0" hangingPunct="0">
              <a:defRPr kumimoji="1" sz="2400" b="1">
                <a:solidFill>
                  <a:schemeClr val="tx1"/>
                </a:solidFill>
                <a:latin typeface="Times New Roman" pitchFamily="18" charset="0"/>
                <a:ea typeface="楷体_GB2312" pitchFamily="49" charset="-122"/>
              </a:defRPr>
            </a:lvl1pPr>
            <a:lvl2pPr marL="742950" indent="-285750" eaLnBrk="0" hangingPunct="0">
              <a:defRPr kumimoji="1" sz="2400" b="1">
                <a:solidFill>
                  <a:schemeClr val="tx1"/>
                </a:solidFill>
                <a:latin typeface="Times New Roman" pitchFamily="18" charset="0"/>
                <a:ea typeface="楷体_GB2312" pitchFamily="49" charset="-122"/>
              </a:defRPr>
            </a:lvl2pPr>
            <a:lvl3pPr marL="1143000" indent="-228600" eaLnBrk="0" hangingPunct="0">
              <a:defRPr kumimoji="1" sz="2400" b="1">
                <a:solidFill>
                  <a:schemeClr val="tx1"/>
                </a:solidFill>
                <a:latin typeface="Times New Roman" pitchFamily="18" charset="0"/>
                <a:ea typeface="楷体_GB2312" pitchFamily="49" charset="-122"/>
              </a:defRPr>
            </a:lvl3pPr>
            <a:lvl4pPr marL="1600200" indent="-228600" eaLnBrk="0" hangingPunct="0">
              <a:defRPr kumimoji="1" sz="2400" b="1">
                <a:solidFill>
                  <a:schemeClr val="tx1"/>
                </a:solidFill>
                <a:latin typeface="Times New Roman" pitchFamily="18" charset="0"/>
                <a:ea typeface="楷体_GB2312" pitchFamily="49" charset="-122"/>
              </a:defRPr>
            </a:lvl4pPr>
            <a:lvl5pPr marL="2057400" indent="-228600" eaLnBrk="0" hangingPunct="0">
              <a:defRPr kumimoji="1" sz="2400" b="1">
                <a:solidFill>
                  <a:schemeClr val="tx1"/>
                </a:solidFill>
                <a:latin typeface="Times New Roman" pitchFamily="18" charset="0"/>
                <a:ea typeface="楷体_GB2312" pitchFamily="49" charset="-122"/>
              </a:defRPr>
            </a:lvl5pPr>
            <a:lvl6pPr marL="25146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6pPr>
            <a:lvl7pPr marL="29718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7pPr>
            <a:lvl8pPr marL="34290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8pPr>
            <a:lvl9pPr marL="3886200" indent="-228600" eaLnBrk="0" fontAlgn="base" hangingPunct="0">
              <a:lnSpc>
                <a:spcPct val="70000"/>
              </a:lnSpc>
              <a:spcBef>
                <a:spcPct val="0"/>
              </a:spcBef>
              <a:spcAft>
                <a:spcPct val="20000"/>
              </a:spcAft>
              <a:buClr>
                <a:schemeClr val="tx1"/>
              </a:buClr>
              <a:defRPr kumimoji="1" sz="2400" b="1">
                <a:solidFill>
                  <a:schemeClr val="tx1"/>
                </a:solidFill>
                <a:latin typeface="Times New Roman" pitchFamily="18" charset="0"/>
                <a:ea typeface="楷体_GB2312" pitchFamily="49" charset="-122"/>
              </a:defRPr>
            </a:lvl9pPr>
          </a:lstStyle>
          <a:p>
            <a:pPr eaLnBrk="1" hangingPunct="1"/>
            <a:r>
              <a:rPr kumimoji="0" lang="en-US" altLang="zh-CN" sz="1600" b="0">
                <a:latin typeface="楷体_GB2312" pitchFamily="49" charset="-122"/>
              </a:rPr>
              <a:t>    </a:t>
            </a:r>
            <a:fld id="{E56BA0A8-C308-4C5B-A8F1-4398D776B1B9}" type="slidenum">
              <a:rPr kumimoji="0" lang="en-US" altLang="zh-CN" sz="1200" b="0" smtClean="0">
                <a:latin typeface="楷体_GB2312" pitchFamily="49" charset="-122"/>
              </a:rPr>
              <a:pPr eaLnBrk="1" hangingPunct="1"/>
              <a:t>61</a:t>
            </a:fld>
            <a:endParaRPr kumimoji="0" lang="en-US" altLang="zh-CN" sz="1200" b="0">
              <a:latin typeface="楷体_GB2312" pitchFamily="49" charset="-122"/>
            </a:endParaRPr>
          </a:p>
        </p:txBody>
      </p:sp>
    </p:spTree>
    <p:extLst>
      <p:ext uri="{BB962C8B-B14F-4D97-AF65-F5344CB8AC3E}">
        <p14:creationId xmlns:p14="http://schemas.microsoft.com/office/powerpoint/2010/main" val="3111831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1040D81B-131E-4EBB-AC74-42C8D8BB14F0}" type="slidenum">
              <a:rPr lang="en-US" altLang="zh-CN" sz="1200" smtClean="0">
                <a:latin typeface="楷体_GB2312" pitchFamily="49" charset="-122"/>
                <a:ea typeface="楷体_GB2312" pitchFamily="49" charset="-122"/>
              </a:rPr>
              <a:pPr eaLnBrk="1" hangingPunct="1">
                <a:spcBef>
                  <a:spcPct val="0"/>
                </a:spcBef>
                <a:buClrTx/>
                <a:buFontTx/>
                <a:buNone/>
              </a:pPr>
              <a:t>62</a:t>
            </a:fld>
            <a:endParaRPr lang="en-US" altLang="zh-CN" sz="1200">
              <a:latin typeface="楷体_GB2312" pitchFamily="49" charset="-122"/>
              <a:ea typeface="楷体_GB2312" pitchFamily="49" charset="-122"/>
            </a:endParaRPr>
          </a:p>
        </p:txBody>
      </p:sp>
      <p:sp>
        <p:nvSpPr>
          <p:cNvPr id="43011" name="Rectangle 2"/>
          <p:cNvSpPr>
            <a:spLocks noGrp="1" noChangeArrowheads="1"/>
          </p:cNvSpPr>
          <p:nvPr>
            <p:ph type="title"/>
          </p:nvPr>
        </p:nvSpPr>
        <p:spPr/>
        <p:txBody>
          <a:bodyPr/>
          <a:lstStyle/>
          <a:p>
            <a:pPr eaLnBrk="1" hangingPunct="1"/>
            <a:r>
              <a:rPr lang="zh-CN" altLang="en-US" sz="3200"/>
              <a:t>第八章 </a:t>
            </a:r>
            <a:r>
              <a:rPr lang="en-US" altLang="zh-CN" sz="3200"/>
              <a:t>CPU</a:t>
            </a:r>
            <a:r>
              <a:rPr lang="zh-CN" altLang="en-US" sz="3200"/>
              <a:t>的结构和功能</a:t>
            </a:r>
          </a:p>
        </p:txBody>
      </p:sp>
      <p:sp>
        <p:nvSpPr>
          <p:cNvPr id="43012" name="Rectangle 3"/>
          <p:cNvSpPr>
            <a:spLocks noGrp="1" noChangeArrowheads="1"/>
          </p:cNvSpPr>
          <p:nvPr>
            <p:ph type="body" idx="1"/>
          </p:nvPr>
        </p:nvSpPr>
        <p:spPr/>
        <p:txBody>
          <a:bodyPr/>
          <a:lstStyle/>
          <a:p>
            <a:pPr eaLnBrk="1" hangingPunct="1">
              <a:lnSpc>
                <a:spcPct val="120000"/>
              </a:lnSpc>
            </a:pPr>
            <a:r>
              <a:rPr lang="en-US" altLang="zh-CN" sz="2000" b="1" dirty="0">
                <a:latin typeface="楷体" pitchFamily="49" charset="-122"/>
                <a:ea typeface="楷体" pitchFamily="49" charset="-122"/>
              </a:rPr>
              <a:t>CPU</a:t>
            </a:r>
            <a:r>
              <a:rPr lang="zh-CN" altLang="en-US" sz="2000" b="1" dirty="0">
                <a:latin typeface="楷体" pitchFamily="49" charset="-122"/>
                <a:ea typeface="楷体" pitchFamily="49" charset="-122"/>
              </a:rPr>
              <a:t>五大功能 </a:t>
            </a:r>
          </a:p>
          <a:p>
            <a:pPr lvl="1" eaLnBrk="1" hangingPunct="1">
              <a:lnSpc>
                <a:spcPct val="120000"/>
              </a:lnSpc>
            </a:pPr>
            <a:r>
              <a:rPr lang="zh-CN" altLang="en-US" sz="2000" b="1" dirty="0">
                <a:latin typeface="楷体" pitchFamily="49" charset="-122"/>
                <a:ea typeface="楷体" pitchFamily="49" charset="-122"/>
              </a:rPr>
              <a:t>指令控制：用于控制指令程序的顺序执行</a:t>
            </a:r>
          </a:p>
          <a:p>
            <a:pPr lvl="1" eaLnBrk="1" hangingPunct="1">
              <a:lnSpc>
                <a:spcPct val="120000"/>
              </a:lnSpc>
            </a:pPr>
            <a:r>
              <a:rPr lang="zh-CN" altLang="en-US" sz="2000" b="1" dirty="0">
                <a:latin typeface="楷体" pitchFamily="49" charset="-122"/>
                <a:ea typeface="楷体" pitchFamily="49" charset="-122"/>
              </a:rPr>
              <a:t>操作控制：负责管理并产生每条指令所需操作信号</a:t>
            </a:r>
          </a:p>
          <a:p>
            <a:pPr lvl="1" eaLnBrk="1" hangingPunct="1">
              <a:lnSpc>
                <a:spcPct val="120000"/>
              </a:lnSpc>
            </a:pPr>
            <a:r>
              <a:rPr lang="zh-CN" altLang="en-US" sz="2000" b="1" dirty="0">
                <a:latin typeface="楷体" pitchFamily="49" charset="-122"/>
                <a:ea typeface="楷体" pitchFamily="49" charset="-122"/>
              </a:rPr>
              <a:t>时间控制：对各种操作加以时间的实施控制</a:t>
            </a:r>
          </a:p>
          <a:p>
            <a:pPr lvl="1" eaLnBrk="1" hangingPunct="1">
              <a:lnSpc>
                <a:spcPct val="120000"/>
              </a:lnSpc>
            </a:pPr>
            <a:r>
              <a:rPr lang="zh-CN" altLang="en-US" sz="2000" b="1" dirty="0">
                <a:latin typeface="楷体" pitchFamily="49" charset="-122"/>
                <a:ea typeface="楷体" pitchFamily="49" charset="-122"/>
              </a:rPr>
              <a:t>数据加工：对数据进行算术运算和逻辑运算处理</a:t>
            </a:r>
          </a:p>
          <a:p>
            <a:pPr lvl="1" eaLnBrk="1" hangingPunct="1">
              <a:lnSpc>
                <a:spcPct val="120000"/>
              </a:lnSpc>
            </a:pPr>
            <a:r>
              <a:rPr lang="zh-CN" altLang="en-US" sz="2000" b="1" dirty="0">
                <a:latin typeface="楷体" pitchFamily="49" charset="-122"/>
                <a:ea typeface="楷体" pitchFamily="49" charset="-122"/>
              </a:rPr>
              <a:t>中断处理：处理响应中断</a:t>
            </a:r>
            <a:endParaRPr lang="en-US" altLang="zh-CN" sz="2000" b="1" dirty="0">
              <a:latin typeface="楷体" pitchFamily="49" charset="-122"/>
              <a:ea typeface="楷体" pitchFamily="49" charset="-122"/>
            </a:endParaRPr>
          </a:p>
          <a:p>
            <a:pPr eaLnBrk="1" hangingPunct="1">
              <a:lnSpc>
                <a:spcPct val="120000"/>
              </a:lnSpc>
            </a:pPr>
            <a:r>
              <a:rPr lang="zh-CN" altLang="en-US" sz="2000" b="1" dirty="0">
                <a:latin typeface="楷体" pitchFamily="49" charset="-122"/>
                <a:ea typeface="楷体" pitchFamily="49" charset="-122"/>
              </a:rPr>
              <a:t>一个完整的</a:t>
            </a:r>
            <a:r>
              <a:rPr lang="en-US" altLang="zh-CN" sz="2000" b="1" dirty="0">
                <a:latin typeface="楷体" pitchFamily="49" charset="-122"/>
                <a:ea typeface="楷体" pitchFamily="49" charset="-122"/>
              </a:rPr>
              <a:t>CPU</a:t>
            </a:r>
            <a:r>
              <a:rPr lang="zh-CN" altLang="en-US" sz="2000" b="1" dirty="0">
                <a:latin typeface="楷体" pitchFamily="49" charset="-122"/>
                <a:ea typeface="楷体" pitchFamily="49" charset="-122"/>
              </a:rPr>
              <a:t>指令周期所包含</a:t>
            </a:r>
            <a:r>
              <a:rPr lang="en-US" altLang="zh-CN" sz="2000" b="1" dirty="0">
                <a:latin typeface="楷体" pitchFamily="49" charset="-122"/>
                <a:ea typeface="楷体" pitchFamily="49" charset="-122"/>
              </a:rPr>
              <a:t>4</a:t>
            </a:r>
            <a:r>
              <a:rPr lang="zh-CN" altLang="en-US" sz="2000" b="1" dirty="0">
                <a:latin typeface="楷体" pitchFamily="49" charset="-122"/>
                <a:ea typeface="楷体" pitchFamily="49" charset="-122"/>
              </a:rPr>
              <a:t>个机器周期：</a:t>
            </a:r>
          </a:p>
          <a:p>
            <a:pPr lvl="1" eaLnBrk="1" hangingPunct="1">
              <a:lnSpc>
                <a:spcPct val="120000"/>
              </a:lnSpc>
            </a:pPr>
            <a:r>
              <a:rPr lang="zh-CN" altLang="en-US" sz="2000" b="1" dirty="0">
                <a:latin typeface="楷体" pitchFamily="49" charset="-122"/>
                <a:ea typeface="楷体" pitchFamily="49" charset="-122"/>
              </a:rPr>
              <a:t>取指周期：完成取指令和分析指令的操作</a:t>
            </a:r>
          </a:p>
          <a:p>
            <a:pPr lvl="1" eaLnBrk="1" hangingPunct="1">
              <a:lnSpc>
                <a:spcPct val="120000"/>
              </a:lnSpc>
            </a:pPr>
            <a:r>
              <a:rPr lang="zh-CN" altLang="en-US" sz="2000" b="1" dirty="0">
                <a:latin typeface="楷体" pitchFamily="49" charset="-122"/>
                <a:ea typeface="楷体" pitchFamily="49" charset="-122"/>
              </a:rPr>
              <a:t>间址周期：访问存储器取出操作数的有效地址</a:t>
            </a:r>
          </a:p>
          <a:p>
            <a:pPr lvl="1" eaLnBrk="1" hangingPunct="1">
              <a:lnSpc>
                <a:spcPct val="120000"/>
              </a:lnSpc>
            </a:pPr>
            <a:r>
              <a:rPr lang="zh-CN" altLang="en-US" sz="2000" b="1" dirty="0">
                <a:latin typeface="楷体" pitchFamily="49" charset="-122"/>
                <a:ea typeface="楷体" pitchFamily="49" charset="-122"/>
              </a:rPr>
              <a:t>执行周期：完成取出操作数、执行指令的操作</a:t>
            </a:r>
          </a:p>
          <a:p>
            <a:pPr lvl="1" eaLnBrk="1" hangingPunct="1">
              <a:lnSpc>
                <a:spcPct val="120000"/>
              </a:lnSpc>
            </a:pPr>
            <a:r>
              <a:rPr lang="zh-CN" altLang="en-US" sz="2000" b="1" dirty="0">
                <a:latin typeface="楷体" pitchFamily="49" charset="-122"/>
                <a:ea typeface="楷体" pitchFamily="49" charset="-122"/>
              </a:rPr>
              <a:t>中断周期：保护程序断点、寻找中断服务程序入口地址、关中断</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7AE4AB78-6C7B-4DC0-B6CC-8467A431C13E}" type="slidenum">
              <a:rPr lang="en-US" altLang="zh-CN" sz="1200" smtClean="0">
                <a:latin typeface="楷体_GB2312" pitchFamily="49" charset="-122"/>
                <a:ea typeface="楷体_GB2312" pitchFamily="49" charset="-122"/>
              </a:rPr>
              <a:pPr eaLnBrk="1" hangingPunct="1">
                <a:spcBef>
                  <a:spcPct val="0"/>
                </a:spcBef>
                <a:buClrTx/>
                <a:buFontTx/>
                <a:buNone/>
              </a:pPr>
              <a:t>63</a:t>
            </a:fld>
            <a:endParaRPr lang="en-US" altLang="zh-CN" sz="1200">
              <a:latin typeface="楷体_GB2312" pitchFamily="49" charset="-122"/>
              <a:ea typeface="楷体_GB2312" pitchFamily="49" charset="-122"/>
            </a:endParaRPr>
          </a:p>
        </p:txBody>
      </p:sp>
      <p:sp>
        <p:nvSpPr>
          <p:cNvPr id="44035" name="Rectangle 2"/>
          <p:cNvSpPr>
            <a:spLocks noGrp="1" noChangeArrowheads="1"/>
          </p:cNvSpPr>
          <p:nvPr>
            <p:ph type="title"/>
          </p:nvPr>
        </p:nvSpPr>
        <p:spPr/>
        <p:txBody>
          <a:bodyPr/>
          <a:lstStyle/>
          <a:p>
            <a:pPr eaLnBrk="1" hangingPunct="1"/>
            <a:r>
              <a:rPr lang="zh-CN" altLang="en-US" sz="3200"/>
              <a:t>第八章 </a:t>
            </a:r>
            <a:r>
              <a:rPr lang="en-US" altLang="zh-CN" sz="3200"/>
              <a:t>CPU</a:t>
            </a:r>
            <a:r>
              <a:rPr lang="zh-CN" altLang="en-US" sz="3200"/>
              <a:t>的结构和功能</a:t>
            </a:r>
          </a:p>
        </p:txBody>
      </p:sp>
      <p:sp>
        <p:nvSpPr>
          <p:cNvPr id="44036" name="Rectangle 3"/>
          <p:cNvSpPr>
            <a:spLocks noGrp="1" noChangeArrowheads="1"/>
          </p:cNvSpPr>
          <p:nvPr>
            <p:ph type="body" idx="1"/>
          </p:nvPr>
        </p:nvSpPr>
        <p:spPr/>
        <p:txBody>
          <a:bodyPr/>
          <a:lstStyle/>
          <a:p>
            <a:pPr eaLnBrk="1" hangingPunct="1">
              <a:lnSpc>
                <a:spcPct val="120000"/>
              </a:lnSpc>
            </a:pP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中各个寄存器的作用如下：</a:t>
            </a:r>
          </a:p>
          <a:p>
            <a:pPr lvl="1" eaLnBrk="1" hangingPunct="1">
              <a:lnSpc>
                <a:spcPct val="120000"/>
              </a:lnSpc>
            </a:pPr>
            <a:r>
              <a:rPr lang="en-US" altLang="zh-CN" sz="2000" b="1" dirty="0">
                <a:latin typeface="Times New Roman" pitchFamily="18" charset="0"/>
                <a:ea typeface="楷体" pitchFamily="49" charset="-122"/>
                <a:cs typeface="Times New Roman" pitchFamily="18" charset="0"/>
              </a:rPr>
              <a:t>PC</a:t>
            </a:r>
            <a:r>
              <a:rPr lang="zh-CN" altLang="en-US" sz="2000" b="1" dirty="0">
                <a:latin typeface="Times New Roman" pitchFamily="18" charset="0"/>
                <a:ea typeface="楷体" pitchFamily="49" charset="-122"/>
                <a:cs typeface="Times New Roman" pitchFamily="18" charset="0"/>
              </a:rPr>
              <a:t>：程序计数器，存放当前欲执行指令的地址，并可自动计数形成下一条指令地址。</a:t>
            </a:r>
          </a:p>
          <a:p>
            <a:pPr lvl="1" eaLnBrk="1" hangingPunct="1">
              <a:lnSpc>
                <a:spcPct val="120000"/>
              </a:lnSpc>
            </a:pPr>
            <a:r>
              <a:rPr lang="en-US" altLang="zh-CN" sz="2000" b="1" dirty="0">
                <a:latin typeface="Times New Roman" pitchFamily="18" charset="0"/>
                <a:ea typeface="楷体" pitchFamily="49" charset="-122"/>
                <a:cs typeface="Times New Roman" pitchFamily="18" charset="0"/>
              </a:rPr>
              <a:t>IR</a:t>
            </a:r>
            <a:r>
              <a:rPr lang="zh-CN" altLang="en-US" sz="2000" b="1" dirty="0">
                <a:latin typeface="Times New Roman" pitchFamily="18" charset="0"/>
                <a:ea typeface="楷体" pitchFamily="49" charset="-122"/>
                <a:cs typeface="Times New Roman" pitchFamily="18" charset="0"/>
              </a:rPr>
              <a:t>：指令寄存器，存放当前正在执行的指令的寄存器。</a:t>
            </a:r>
          </a:p>
          <a:p>
            <a:pPr lvl="1" eaLnBrk="1" hangingPunct="1">
              <a:lnSpc>
                <a:spcPct val="120000"/>
              </a:lnSpc>
            </a:pPr>
            <a:r>
              <a:rPr lang="en-US" altLang="zh-CN" sz="2000" b="1" dirty="0">
                <a:latin typeface="Times New Roman" pitchFamily="18" charset="0"/>
                <a:ea typeface="楷体" pitchFamily="49" charset="-122"/>
                <a:cs typeface="Times New Roman" pitchFamily="18" charset="0"/>
              </a:rPr>
              <a:t>MAR</a:t>
            </a:r>
            <a:r>
              <a:rPr lang="zh-CN" altLang="en-US" sz="2000" b="1" dirty="0">
                <a:latin typeface="Times New Roman" pitchFamily="18" charset="0"/>
                <a:ea typeface="楷体" pitchFamily="49" charset="-122"/>
                <a:cs typeface="Times New Roman" pitchFamily="18" charset="0"/>
              </a:rPr>
              <a:t>：存储器地址寄存器，用来存放</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欲访问存储单元地址。</a:t>
            </a:r>
          </a:p>
          <a:p>
            <a:pPr lvl="1" eaLnBrk="1" hangingPunct="1">
              <a:lnSpc>
                <a:spcPct val="120000"/>
              </a:lnSpc>
            </a:pPr>
            <a:r>
              <a:rPr lang="en-US" altLang="zh-CN" sz="2000" b="1" dirty="0">
                <a:latin typeface="Times New Roman" pitchFamily="18" charset="0"/>
                <a:ea typeface="楷体" pitchFamily="49" charset="-122"/>
                <a:cs typeface="Times New Roman" pitchFamily="18" charset="0"/>
              </a:rPr>
              <a:t>MDR</a:t>
            </a:r>
            <a:r>
              <a:rPr lang="zh-CN" altLang="en-US" sz="2000" b="1" dirty="0">
                <a:latin typeface="Times New Roman" pitchFamily="18" charset="0"/>
                <a:ea typeface="楷体" pitchFamily="49" charset="-122"/>
                <a:cs typeface="Times New Roman" pitchFamily="18" charset="0"/>
              </a:rPr>
              <a:t>：存储器数据寄存器，用来存放从某存储单元读出、或写入某存储单元的数据。</a:t>
            </a:r>
          </a:p>
          <a:p>
            <a:pPr lvl="1" eaLnBrk="1" hangingPunct="1">
              <a:lnSpc>
                <a:spcPct val="120000"/>
              </a:lnSpc>
            </a:pPr>
            <a:r>
              <a:rPr lang="en-US" altLang="zh-CN" sz="2000" b="1" dirty="0">
                <a:latin typeface="Times New Roman" pitchFamily="18" charset="0"/>
                <a:ea typeface="楷体" pitchFamily="49" charset="-122"/>
                <a:cs typeface="Times New Roman" pitchFamily="18" charset="0"/>
              </a:rPr>
              <a:t>ACC</a:t>
            </a:r>
            <a:r>
              <a:rPr lang="zh-CN" altLang="en-US" sz="2000" b="1" dirty="0">
                <a:latin typeface="Times New Roman" pitchFamily="18" charset="0"/>
                <a:ea typeface="楷体" pitchFamily="49" charset="-122"/>
                <a:cs typeface="Times New Roman" pitchFamily="18" charset="0"/>
              </a:rPr>
              <a:t>：累加寄存器，运算前存放操作数、运算后存放运算结果。</a:t>
            </a:r>
          </a:p>
          <a:p>
            <a:pPr lvl="1" eaLnBrk="1" hangingPunct="1">
              <a:lnSpc>
                <a:spcPct val="120000"/>
              </a:lnSpc>
            </a:pPr>
            <a:r>
              <a:rPr lang="en-US" altLang="zh-CN" sz="2000" b="1" dirty="0">
                <a:latin typeface="Times New Roman" pitchFamily="18" charset="0"/>
                <a:ea typeface="楷体" pitchFamily="49" charset="-122"/>
                <a:cs typeface="Times New Roman" pitchFamily="18" charset="0"/>
              </a:rPr>
              <a:t>PSW</a:t>
            </a:r>
            <a:r>
              <a:rPr lang="zh-CN" altLang="en-US" sz="2000" b="1" dirty="0">
                <a:latin typeface="Times New Roman" pitchFamily="18" charset="0"/>
                <a:ea typeface="楷体" pitchFamily="49" charset="-122"/>
                <a:cs typeface="Times New Roman" pitchFamily="18" charset="0"/>
              </a:rPr>
              <a:t>：程序状态字寄存器，记录由算术指令和逻辑指令运行或测试结果建立的各种状态信息。</a:t>
            </a:r>
          </a:p>
          <a:p>
            <a:pPr eaLnBrk="1" hangingPunct="1">
              <a:lnSpc>
                <a:spcPct val="120000"/>
              </a:lnSpc>
            </a:pPr>
            <a:endParaRPr lang="zh-CN" altLang="en-US" sz="2400" b="1" dirty="0">
              <a:latin typeface="楷体" pitchFamily="49" charset="-122"/>
              <a:ea typeface="楷体" pitchFamily="49" charset="-122"/>
            </a:endParaRPr>
          </a:p>
        </p:txBody>
      </p:sp>
    </p:spTree>
    <p:extLst>
      <p:ext uri="{BB962C8B-B14F-4D97-AF65-F5344CB8AC3E}">
        <p14:creationId xmlns:p14="http://schemas.microsoft.com/office/powerpoint/2010/main" val="12894268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8726148F-596A-4C4D-9732-D97979EB78DB}" type="slidenum">
              <a:rPr lang="en-US" altLang="zh-CN" sz="1200" smtClean="0">
                <a:latin typeface="楷体_GB2312" pitchFamily="49" charset="-122"/>
                <a:ea typeface="楷体_GB2312" pitchFamily="49" charset="-122"/>
              </a:rPr>
              <a:pPr eaLnBrk="1" hangingPunct="1">
                <a:spcBef>
                  <a:spcPct val="0"/>
                </a:spcBef>
                <a:buClrTx/>
                <a:buFontTx/>
                <a:buNone/>
              </a:pPr>
              <a:t>64</a:t>
            </a:fld>
            <a:endParaRPr lang="en-US" altLang="zh-CN" sz="1200">
              <a:latin typeface="楷体_GB2312" pitchFamily="49" charset="-122"/>
              <a:ea typeface="楷体_GB2312" pitchFamily="49" charset="-122"/>
            </a:endParaRPr>
          </a:p>
        </p:txBody>
      </p:sp>
      <p:sp>
        <p:nvSpPr>
          <p:cNvPr id="47107" name="Rectangle 2"/>
          <p:cNvSpPr>
            <a:spLocks noGrp="1" noChangeArrowheads="1"/>
          </p:cNvSpPr>
          <p:nvPr>
            <p:ph type="title"/>
          </p:nvPr>
        </p:nvSpPr>
        <p:spPr/>
        <p:txBody>
          <a:bodyPr/>
          <a:lstStyle/>
          <a:p>
            <a:pPr eaLnBrk="1" hangingPunct="1"/>
            <a:r>
              <a:rPr lang="zh-CN" altLang="en-US" sz="3200"/>
              <a:t>第八章 </a:t>
            </a:r>
            <a:r>
              <a:rPr lang="en-US" altLang="zh-CN" sz="3200"/>
              <a:t>CPU</a:t>
            </a:r>
            <a:r>
              <a:rPr lang="zh-CN" altLang="en-US" sz="3200"/>
              <a:t>的结构和功能</a:t>
            </a:r>
          </a:p>
        </p:txBody>
      </p:sp>
      <p:sp>
        <p:nvSpPr>
          <p:cNvPr id="47108" name="Rectangle 3"/>
          <p:cNvSpPr>
            <a:spLocks noGrp="1" noChangeArrowheads="1"/>
          </p:cNvSpPr>
          <p:nvPr>
            <p:ph type="body" idx="1"/>
          </p:nvPr>
        </p:nvSpPr>
        <p:spPr/>
        <p:txBody>
          <a:bodyPr/>
          <a:lstStyle/>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中断屏蔽：是指当产生中断请求后，用程序方式有选择地封锁部分中断，而允许其余部分中断仍得到响应，称为中断屏蔽。实现方法是为每个中断源设置一个中断屏蔽触发器来屏蔽该设备的中断请求 </a:t>
            </a:r>
          </a:p>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中断隐指令：是机器指令系统中没有的指令，它是</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在中断周期内由硬件自动完成的一条指令，其功能包括保存程序断点、寻找中断服务程序入口地址、关中断等功能。</a:t>
            </a:r>
            <a:endParaRPr lang="en-US" altLang="zh-CN" sz="2000" b="1" dirty="0">
              <a:latin typeface="Times New Roman" pitchFamily="18" charset="0"/>
              <a:ea typeface="楷体" pitchFamily="49" charset="-122"/>
              <a:cs typeface="Times New Roman" pitchFamily="18" charset="0"/>
            </a:endParaRPr>
          </a:p>
          <a:p>
            <a:pPr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多重中断：是指</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执行某个中断服务程序的过程中，发生了更高级、更紧迫的事件，</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暂停现行中断服务程序的执行，转去处理该事件的中断，处理完返回现行中断服务程序继续执行的过程。</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652E0FA2-51B5-4612-AF07-8BEFAFA5B39B}" type="slidenum">
              <a:rPr lang="en-US" altLang="zh-CN" sz="1200" smtClean="0">
                <a:latin typeface="楷体_GB2312" pitchFamily="49" charset="-122"/>
                <a:ea typeface="楷体_GB2312" pitchFamily="49" charset="-122"/>
              </a:rPr>
              <a:pPr eaLnBrk="1" hangingPunct="1">
                <a:spcBef>
                  <a:spcPct val="0"/>
                </a:spcBef>
                <a:buClrTx/>
                <a:buFontTx/>
                <a:buNone/>
              </a:pPr>
              <a:t>65</a:t>
            </a:fld>
            <a:endParaRPr lang="en-US" altLang="zh-CN" sz="1200">
              <a:latin typeface="楷体_GB2312" pitchFamily="49" charset="-122"/>
              <a:ea typeface="楷体_GB2312" pitchFamily="49" charset="-122"/>
            </a:endParaRPr>
          </a:p>
        </p:txBody>
      </p:sp>
      <p:sp>
        <p:nvSpPr>
          <p:cNvPr id="45059" name="Rectangle 2"/>
          <p:cNvSpPr>
            <a:spLocks noGrp="1" noChangeArrowheads="1"/>
          </p:cNvSpPr>
          <p:nvPr>
            <p:ph type="title"/>
          </p:nvPr>
        </p:nvSpPr>
        <p:spPr/>
        <p:txBody>
          <a:bodyPr/>
          <a:lstStyle/>
          <a:p>
            <a:pPr eaLnBrk="1" hangingPunct="1"/>
            <a:r>
              <a:rPr lang="zh-CN" altLang="en-US" sz="3200"/>
              <a:t>第八章 </a:t>
            </a:r>
            <a:r>
              <a:rPr lang="en-US" altLang="zh-CN" sz="3200"/>
              <a:t>CPU</a:t>
            </a:r>
            <a:r>
              <a:rPr lang="zh-CN" altLang="en-US" sz="3200"/>
              <a:t>的结构和功能</a:t>
            </a:r>
          </a:p>
        </p:txBody>
      </p:sp>
      <p:sp>
        <p:nvSpPr>
          <p:cNvPr id="45060" name="Rectangle 3"/>
          <p:cNvSpPr>
            <a:spLocks noGrp="1" noChangeArrowheads="1"/>
          </p:cNvSpPr>
          <p:nvPr>
            <p:ph type="body" idx="1"/>
          </p:nvPr>
        </p:nvSpPr>
        <p:spPr/>
        <p:txBody>
          <a:bodyPr/>
          <a:lstStyle/>
          <a:p>
            <a:pPr eaLnBrk="1" hangingPunct="1">
              <a:lnSpc>
                <a:spcPct val="125000"/>
              </a:lnSpc>
            </a:pP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响应处理一次中断的具体步骤：</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pPr>
            <a:r>
              <a:rPr lang="zh-CN" altLang="zh-CN" sz="2000" b="1" dirty="0">
                <a:latin typeface="Times New Roman" pitchFamily="18" charset="0"/>
                <a:ea typeface="楷体" pitchFamily="49" charset="-122"/>
                <a:cs typeface="Times New Roman" pitchFamily="18" charset="0"/>
              </a:rPr>
              <a:t>①关中断</a:t>
            </a:r>
            <a:r>
              <a:rPr lang="en-US" altLang="zh-CN" sz="2000" b="1" dirty="0">
                <a:latin typeface="Times New Roman" pitchFamily="18" charset="0"/>
                <a:ea typeface="楷体" pitchFamily="49" charset="-122"/>
                <a:cs typeface="Times New Roman" pitchFamily="18" charset="0"/>
              </a:rPr>
              <a:t> </a:t>
            </a:r>
          </a:p>
          <a:p>
            <a:pPr lvl="1" eaLnBrk="1" hangingPunct="1">
              <a:lnSpc>
                <a:spcPct val="125000"/>
              </a:lnSpc>
            </a:pPr>
            <a:r>
              <a:rPr lang="zh-CN" altLang="zh-CN" sz="2000" b="1" dirty="0">
                <a:latin typeface="Times New Roman" pitchFamily="18" charset="0"/>
                <a:ea typeface="楷体" pitchFamily="49" charset="-122"/>
                <a:cs typeface="Times New Roman" pitchFamily="18" charset="0"/>
              </a:rPr>
              <a:t>②保存断点</a:t>
            </a:r>
            <a:r>
              <a:rPr lang="en-US" altLang="zh-CN" sz="2000" b="1" dirty="0">
                <a:latin typeface="Times New Roman" pitchFamily="18" charset="0"/>
                <a:ea typeface="楷体" pitchFamily="49" charset="-122"/>
                <a:cs typeface="Times New Roman" pitchFamily="18" charset="0"/>
              </a:rPr>
              <a:t> </a:t>
            </a:r>
          </a:p>
          <a:p>
            <a:pPr lvl="1" eaLnBrk="1" hangingPunct="1">
              <a:lnSpc>
                <a:spcPct val="125000"/>
              </a:lnSpc>
            </a:pPr>
            <a:r>
              <a:rPr lang="zh-CN" altLang="zh-CN" sz="2000" b="1" dirty="0">
                <a:latin typeface="Times New Roman" pitchFamily="18" charset="0"/>
                <a:ea typeface="楷体" pitchFamily="49" charset="-122"/>
                <a:cs typeface="Times New Roman" pitchFamily="18" charset="0"/>
              </a:rPr>
              <a:t>③识别中断源，将向量地址送</a:t>
            </a:r>
            <a:r>
              <a:rPr lang="en-US" altLang="zh-CN" sz="2000" b="1" dirty="0">
                <a:latin typeface="Times New Roman" pitchFamily="18" charset="0"/>
                <a:ea typeface="楷体" pitchFamily="49" charset="-122"/>
                <a:cs typeface="Times New Roman" pitchFamily="18" charset="0"/>
              </a:rPr>
              <a:t>PC</a:t>
            </a:r>
            <a:r>
              <a:rPr lang="zh-CN" altLang="zh-CN" sz="2000" b="1" dirty="0">
                <a:latin typeface="Times New Roman" pitchFamily="18" charset="0"/>
                <a:ea typeface="楷体" pitchFamily="49" charset="-122"/>
                <a:cs typeface="Times New Roman" pitchFamily="18" charset="0"/>
              </a:rPr>
              <a:t> </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pPr>
            <a:r>
              <a:rPr lang="zh-CN" altLang="zh-CN" sz="2000" b="1" dirty="0">
                <a:latin typeface="Times New Roman" pitchFamily="18" charset="0"/>
                <a:ea typeface="楷体" pitchFamily="49" charset="-122"/>
                <a:cs typeface="Times New Roman" pitchFamily="18" charset="0"/>
              </a:rPr>
              <a:t>④保存现场</a:t>
            </a:r>
            <a:r>
              <a:rPr lang="en-US" altLang="zh-CN" sz="2000" b="1" dirty="0">
                <a:latin typeface="Times New Roman" pitchFamily="18" charset="0"/>
                <a:ea typeface="楷体" pitchFamily="49" charset="-122"/>
                <a:cs typeface="Times New Roman" pitchFamily="18" charset="0"/>
              </a:rPr>
              <a:t> </a:t>
            </a:r>
          </a:p>
          <a:p>
            <a:pPr lvl="1" eaLnBrk="1" hangingPunct="1">
              <a:lnSpc>
                <a:spcPct val="125000"/>
              </a:lnSpc>
            </a:pPr>
            <a:r>
              <a:rPr lang="zh-CN" altLang="zh-CN" sz="2000" b="1" dirty="0">
                <a:latin typeface="Times New Roman" pitchFamily="18" charset="0"/>
                <a:ea typeface="楷体" pitchFamily="49" charset="-122"/>
                <a:cs typeface="Times New Roman" pitchFamily="18" charset="0"/>
              </a:rPr>
              <a:t>⑤中断事件处理（开中断、执行中断服务程序、关中断）</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pPr>
            <a:r>
              <a:rPr lang="zh-CN" altLang="zh-CN" sz="2000" b="1" dirty="0">
                <a:latin typeface="Times New Roman" pitchFamily="18" charset="0"/>
                <a:ea typeface="楷体" pitchFamily="49" charset="-122"/>
                <a:cs typeface="Times New Roman" pitchFamily="18" charset="0"/>
              </a:rPr>
              <a:t>⑥恢复现场</a:t>
            </a:r>
            <a:r>
              <a:rPr lang="en-US" altLang="zh-CN" sz="2000" b="1" dirty="0">
                <a:latin typeface="Times New Roman" pitchFamily="18" charset="0"/>
                <a:ea typeface="楷体" pitchFamily="49" charset="-122"/>
                <a:cs typeface="Times New Roman" pitchFamily="18" charset="0"/>
              </a:rPr>
              <a:t> </a:t>
            </a:r>
          </a:p>
          <a:p>
            <a:pPr lvl="1" eaLnBrk="1" hangingPunct="1">
              <a:lnSpc>
                <a:spcPct val="125000"/>
              </a:lnSpc>
            </a:pPr>
            <a:r>
              <a:rPr lang="zh-CN" altLang="zh-CN" sz="2000" b="1" dirty="0">
                <a:latin typeface="Times New Roman" pitchFamily="18" charset="0"/>
                <a:ea typeface="楷体" pitchFamily="49" charset="-122"/>
                <a:cs typeface="Times New Roman" pitchFamily="18" charset="0"/>
              </a:rPr>
              <a:t>⑦开中断</a:t>
            </a:r>
            <a:r>
              <a:rPr lang="en-US" altLang="zh-CN" sz="2000" b="1" dirty="0">
                <a:latin typeface="Times New Roman" pitchFamily="18" charset="0"/>
                <a:ea typeface="楷体" pitchFamily="49" charset="-122"/>
                <a:cs typeface="Times New Roman" pitchFamily="18" charset="0"/>
              </a:rPr>
              <a:t>  </a:t>
            </a:r>
          </a:p>
          <a:p>
            <a:pPr lvl="1" eaLnBrk="1" hangingPunct="1">
              <a:lnSpc>
                <a:spcPct val="125000"/>
              </a:lnSpc>
            </a:pPr>
            <a:r>
              <a:rPr lang="zh-CN" altLang="zh-CN" sz="2000" b="1" dirty="0">
                <a:latin typeface="Times New Roman" pitchFamily="18" charset="0"/>
                <a:ea typeface="楷体" pitchFamily="49" charset="-122"/>
                <a:cs typeface="Times New Roman" pitchFamily="18" charset="0"/>
              </a:rPr>
              <a:t>⑧中断返回</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pPr>
            <a:r>
              <a:rPr lang="zh-CN" altLang="zh-CN" sz="2000" b="1" dirty="0">
                <a:latin typeface="Times New Roman" pitchFamily="18" charset="0"/>
                <a:ea typeface="楷体" pitchFamily="49" charset="-122"/>
                <a:cs typeface="Times New Roman" pitchFamily="18" charset="0"/>
              </a:rPr>
              <a:t>①～③由硬件完成</a:t>
            </a:r>
            <a:r>
              <a:rPr lang="zh-CN" altLang="en-US" sz="2000" b="1" dirty="0">
                <a:latin typeface="Times New Roman" pitchFamily="18" charset="0"/>
                <a:ea typeface="楷体" pitchFamily="49" charset="-122"/>
                <a:cs typeface="Times New Roman" pitchFamily="18" charset="0"/>
              </a:rPr>
              <a:t>，即中断隐指令</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pPr>
            <a:r>
              <a:rPr lang="zh-CN" altLang="zh-CN" sz="2000" b="1" dirty="0">
                <a:latin typeface="Times New Roman" pitchFamily="18" charset="0"/>
                <a:ea typeface="楷体" pitchFamily="49" charset="-122"/>
                <a:cs typeface="Times New Roman" pitchFamily="18" charset="0"/>
              </a:rPr>
              <a:t>④～⑧由中断服务程序完成</a:t>
            </a:r>
            <a:endParaRPr lang="zh-CN" altLang="en-US" sz="2000" b="1" dirty="0">
              <a:latin typeface="Times New Roman" pitchFamily="18" charset="0"/>
              <a:ea typeface="楷体" pitchFamily="49" charset="-122"/>
              <a:cs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AE7C232A-893F-41CF-A906-B9A94B2ED79B}" type="slidenum">
              <a:rPr lang="en-US" altLang="zh-CN" sz="1200" smtClean="0">
                <a:latin typeface="楷体_GB2312" pitchFamily="49" charset="-122"/>
                <a:ea typeface="楷体_GB2312" pitchFamily="49" charset="-122"/>
              </a:rPr>
              <a:pPr eaLnBrk="1" hangingPunct="1">
                <a:spcBef>
                  <a:spcPct val="0"/>
                </a:spcBef>
                <a:buClrTx/>
                <a:buFontTx/>
                <a:buNone/>
              </a:pPr>
              <a:t>66</a:t>
            </a:fld>
            <a:endParaRPr lang="en-US" altLang="zh-CN" sz="1200">
              <a:latin typeface="楷体_GB2312" pitchFamily="49" charset="-122"/>
              <a:ea typeface="楷体_GB2312" pitchFamily="49" charset="-122"/>
            </a:endParaRPr>
          </a:p>
        </p:txBody>
      </p:sp>
      <p:sp>
        <p:nvSpPr>
          <p:cNvPr id="46083" name="Rectangle 2"/>
          <p:cNvSpPr>
            <a:spLocks noGrp="1" noChangeArrowheads="1"/>
          </p:cNvSpPr>
          <p:nvPr>
            <p:ph type="title"/>
          </p:nvPr>
        </p:nvSpPr>
        <p:spPr/>
        <p:txBody>
          <a:bodyPr/>
          <a:lstStyle/>
          <a:p>
            <a:pPr eaLnBrk="1" hangingPunct="1"/>
            <a:r>
              <a:rPr lang="zh-CN" altLang="en-US" sz="3200"/>
              <a:t>第八章 </a:t>
            </a:r>
            <a:r>
              <a:rPr lang="en-US" altLang="zh-CN" sz="3200"/>
              <a:t>CPU</a:t>
            </a:r>
            <a:r>
              <a:rPr lang="zh-CN" altLang="en-US" sz="3200"/>
              <a:t>的结构和功能</a:t>
            </a:r>
          </a:p>
        </p:txBody>
      </p:sp>
      <p:sp>
        <p:nvSpPr>
          <p:cNvPr id="46084" name="Rectangle 3"/>
          <p:cNvSpPr>
            <a:spLocks noGrp="1" noChangeArrowheads="1"/>
          </p:cNvSpPr>
          <p:nvPr>
            <p:ph type="body" idx="1"/>
          </p:nvPr>
        </p:nvSpPr>
        <p:spPr/>
        <p:txBody>
          <a:bodyPr/>
          <a:lstStyle/>
          <a:p>
            <a:pPr>
              <a:lnSpc>
                <a:spcPct val="125000"/>
              </a:lnSpc>
              <a:spcBef>
                <a:spcPts val="600"/>
              </a:spcBef>
            </a:pPr>
            <a:r>
              <a:rPr lang="en-US" altLang="zh-CN" sz="2000" b="1" dirty="0">
                <a:latin typeface="Times New Roman" pitchFamily="18" charset="0"/>
                <a:ea typeface="楷体" pitchFamily="49" charset="-122"/>
                <a:cs typeface="Times New Roman" pitchFamily="18" charset="0"/>
              </a:rPr>
              <a:t>I/O</a:t>
            </a:r>
            <a:r>
              <a:rPr lang="zh-CN" altLang="zh-CN" sz="2000" b="1" dirty="0">
                <a:latin typeface="Times New Roman" pitchFamily="18" charset="0"/>
                <a:ea typeface="楷体" pitchFamily="49" charset="-122"/>
                <a:cs typeface="Times New Roman" pitchFamily="18" charset="0"/>
              </a:rPr>
              <a:t>设备向</a:t>
            </a:r>
            <a:r>
              <a:rPr lang="en-US" altLang="zh-CN" sz="2000" b="1" dirty="0">
                <a:latin typeface="Times New Roman" pitchFamily="18" charset="0"/>
                <a:ea typeface="楷体" pitchFamily="49" charset="-122"/>
                <a:cs typeface="Times New Roman" pitchFamily="18" charset="0"/>
              </a:rPr>
              <a:t>CPU</a:t>
            </a:r>
            <a:r>
              <a:rPr lang="zh-CN" altLang="zh-CN" sz="2000" b="1" dirty="0">
                <a:latin typeface="Times New Roman" pitchFamily="18" charset="0"/>
                <a:ea typeface="楷体" pitchFamily="49" charset="-122"/>
                <a:cs typeface="Times New Roman" pitchFamily="18" charset="0"/>
              </a:rPr>
              <a:t>提出中断请求的条件是：</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zh-CN" sz="2000" b="1" dirty="0">
                <a:latin typeface="Times New Roman" pitchFamily="18" charset="0"/>
                <a:ea typeface="楷体" pitchFamily="49" charset="-122"/>
                <a:cs typeface="Times New Roman" pitchFamily="18" charset="0"/>
              </a:rPr>
              <a:t>在</a:t>
            </a:r>
            <a:r>
              <a:rPr lang="en-US" altLang="zh-CN" sz="2000" b="1" dirty="0">
                <a:latin typeface="Times New Roman" pitchFamily="18" charset="0"/>
                <a:ea typeface="楷体" pitchFamily="49" charset="-122"/>
                <a:cs typeface="Times New Roman" pitchFamily="18" charset="0"/>
              </a:rPr>
              <a:t>I/O</a:t>
            </a:r>
            <a:r>
              <a:rPr lang="zh-CN" altLang="zh-CN" sz="2000" b="1" dirty="0">
                <a:latin typeface="Times New Roman" pitchFamily="18" charset="0"/>
                <a:ea typeface="楷体" pitchFamily="49" charset="-122"/>
                <a:cs typeface="Times New Roman" pitchFamily="18" charset="0"/>
              </a:rPr>
              <a:t>接口中，设备工作完成状态为</a:t>
            </a:r>
            <a:r>
              <a:rPr lang="en-US" altLang="zh-CN" sz="2000" b="1" dirty="0">
                <a:latin typeface="Times New Roman" pitchFamily="18" charset="0"/>
                <a:ea typeface="楷体" pitchFamily="49" charset="-122"/>
                <a:cs typeface="Times New Roman" pitchFamily="18" charset="0"/>
              </a:rPr>
              <a:t>1</a:t>
            </a:r>
            <a:r>
              <a:rPr lang="zh-CN" altLang="zh-CN"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D=1</a:t>
            </a:r>
            <a:r>
              <a:rPr lang="zh-CN" altLang="zh-CN" sz="2000" b="1" dirty="0">
                <a:latin typeface="Times New Roman" pitchFamily="18" charset="0"/>
                <a:ea typeface="楷体" pitchFamily="49" charset="-122"/>
                <a:cs typeface="Times New Roman" pitchFamily="18" charset="0"/>
              </a:rPr>
              <a:t>），中断屏蔽码为</a:t>
            </a:r>
            <a:r>
              <a:rPr lang="en-US" altLang="zh-CN" sz="2000" b="1" dirty="0">
                <a:latin typeface="Times New Roman" pitchFamily="18" charset="0"/>
                <a:ea typeface="楷体" pitchFamily="49" charset="-122"/>
                <a:cs typeface="Times New Roman" pitchFamily="18" charset="0"/>
              </a:rPr>
              <a:t>0</a:t>
            </a:r>
            <a:r>
              <a:rPr lang="zh-CN" altLang="zh-CN"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MASK=0</a:t>
            </a:r>
            <a:r>
              <a:rPr lang="zh-CN" altLang="zh-CN" sz="2000" b="1" dirty="0">
                <a:latin typeface="Times New Roman" pitchFamily="18" charset="0"/>
                <a:ea typeface="楷体" pitchFamily="49" charset="-122"/>
                <a:cs typeface="Times New Roman" pitchFamily="18" charset="0"/>
              </a:rPr>
              <a:t>），且</a:t>
            </a:r>
            <a:r>
              <a:rPr lang="en-US" altLang="zh-CN" sz="2000" b="1" dirty="0">
                <a:latin typeface="Times New Roman" pitchFamily="18" charset="0"/>
                <a:ea typeface="楷体" pitchFamily="49" charset="-122"/>
                <a:cs typeface="Times New Roman" pitchFamily="18" charset="0"/>
              </a:rPr>
              <a:t>CPU</a:t>
            </a:r>
            <a:r>
              <a:rPr lang="zh-CN" altLang="zh-CN" sz="2000" b="1" dirty="0">
                <a:latin typeface="Times New Roman" pitchFamily="18" charset="0"/>
                <a:ea typeface="楷体" pitchFamily="49" charset="-122"/>
                <a:cs typeface="Times New Roman" pitchFamily="18" charset="0"/>
              </a:rPr>
              <a:t>查询中断时，中断请求触发器状态为</a:t>
            </a:r>
            <a:r>
              <a:rPr lang="en-US" altLang="zh-CN" sz="2000" b="1" dirty="0">
                <a:latin typeface="Times New Roman" pitchFamily="18" charset="0"/>
                <a:ea typeface="楷体" pitchFamily="49" charset="-122"/>
                <a:cs typeface="Times New Roman" pitchFamily="18" charset="0"/>
              </a:rPr>
              <a:t>1</a:t>
            </a:r>
            <a:r>
              <a:rPr lang="zh-CN" altLang="zh-CN"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INTR=1</a:t>
            </a:r>
            <a:r>
              <a:rPr lang="zh-CN" altLang="zh-CN" sz="2000" b="1" dirty="0">
                <a:latin typeface="Times New Roman" pitchFamily="18" charset="0"/>
                <a:ea typeface="楷体" pitchFamily="49" charset="-122"/>
                <a:cs typeface="Times New Roman" pitchFamily="18" charset="0"/>
              </a:rPr>
              <a:t>）。</a:t>
            </a:r>
          </a:p>
          <a:p>
            <a:pPr>
              <a:lnSpc>
                <a:spcPct val="125000"/>
              </a:lnSpc>
              <a:spcBef>
                <a:spcPts val="600"/>
              </a:spcBef>
            </a:pPr>
            <a:r>
              <a:rPr lang="en-US" altLang="zh-CN" sz="2000" b="1" dirty="0">
                <a:latin typeface="Times New Roman" pitchFamily="18" charset="0"/>
                <a:ea typeface="楷体" pitchFamily="49" charset="-122"/>
                <a:cs typeface="Times New Roman" pitchFamily="18" charset="0"/>
              </a:rPr>
              <a:t>CPU</a:t>
            </a:r>
            <a:r>
              <a:rPr lang="zh-CN" altLang="zh-CN" sz="2000" b="1" dirty="0">
                <a:latin typeface="Times New Roman" pitchFamily="18" charset="0"/>
                <a:ea typeface="楷体" pitchFamily="49" charset="-122"/>
                <a:cs typeface="Times New Roman" pitchFamily="18" charset="0"/>
              </a:rPr>
              <a:t>响应</a:t>
            </a:r>
            <a:r>
              <a:rPr lang="en-US" altLang="zh-CN" sz="2000" b="1" dirty="0">
                <a:latin typeface="Times New Roman" pitchFamily="18" charset="0"/>
                <a:ea typeface="楷体" pitchFamily="49" charset="-122"/>
                <a:cs typeface="Times New Roman" pitchFamily="18" charset="0"/>
              </a:rPr>
              <a:t>I/O</a:t>
            </a:r>
            <a:r>
              <a:rPr lang="zh-CN" altLang="zh-CN" sz="2000" b="1" dirty="0">
                <a:latin typeface="Times New Roman" pitchFamily="18" charset="0"/>
                <a:ea typeface="楷体" pitchFamily="49" charset="-122"/>
                <a:cs typeface="Times New Roman" pitchFamily="18" charset="0"/>
              </a:rPr>
              <a:t>设备中断请求的条件和时间是：</a:t>
            </a:r>
            <a:endParaRPr lang="en-US" altLang="zh-CN" sz="2000" b="1" dirty="0">
              <a:latin typeface="Times New Roman" pitchFamily="18" charset="0"/>
              <a:ea typeface="楷体" pitchFamily="49" charset="-122"/>
              <a:cs typeface="Times New Roman" pitchFamily="18" charset="0"/>
            </a:endParaRPr>
          </a:p>
          <a:p>
            <a:pPr lvl="1">
              <a:lnSpc>
                <a:spcPct val="125000"/>
              </a:lnSpc>
              <a:spcBef>
                <a:spcPts val="600"/>
              </a:spcBef>
            </a:pPr>
            <a:r>
              <a:rPr lang="zh-CN" altLang="zh-CN" sz="2000" b="1" dirty="0">
                <a:latin typeface="Times New Roman" pitchFamily="18" charset="0"/>
                <a:ea typeface="楷体" pitchFamily="49" charset="-122"/>
                <a:cs typeface="Times New Roman" pitchFamily="18" charset="0"/>
              </a:rPr>
              <a:t>中断允许状态为</a:t>
            </a:r>
            <a:r>
              <a:rPr lang="en-US" altLang="zh-CN" sz="2000" b="1" dirty="0">
                <a:latin typeface="Times New Roman" pitchFamily="18" charset="0"/>
                <a:ea typeface="楷体" pitchFamily="49" charset="-122"/>
                <a:cs typeface="Times New Roman" pitchFamily="18" charset="0"/>
              </a:rPr>
              <a:t>1</a:t>
            </a:r>
            <a:r>
              <a:rPr lang="zh-CN" altLang="zh-CN"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EINT=1</a:t>
            </a:r>
            <a:r>
              <a:rPr lang="zh-CN" altLang="zh-CN" sz="2000" b="1" dirty="0">
                <a:latin typeface="Times New Roman" pitchFamily="18" charset="0"/>
                <a:ea typeface="楷体" pitchFamily="49" charset="-122"/>
                <a:cs typeface="Times New Roman" pitchFamily="18" charset="0"/>
              </a:rPr>
              <a:t>），且至少有一个中断请求被查到，则在一条指令执行完时，响应中断。</a:t>
            </a:r>
            <a:endParaRPr lang="zh-CN" altLang="en-US" sz="2000" b="1" dirty="0">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1069187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AE7C232A-893F-41CF-A906-B9A94B2ED79B}" type="slidenum">
              <a:rPr lang="en-US" altLang="zh-CN" sz="1200" smtClean="0">
                <a:latin typeface="楷体_GB2312" pitchFamily="49" charset="-122"/>
                <a:ea typeface="楷体_GB2312" pitchFamily="49" charset="-122"/>
              </a:rPr>
              <a:pPr eaLnBrk="1" hangingPunct="1">
                <a:spcBef>
                  <a:spcPct val="0"/>
                </a:spcBef>
                <a:buClrTx/>
                <a:buFontTx/>
                <a:buNone/>
              </a:pPr>
              <a:t>67</a:t>
            </a:fld>
            <a:endParaRPr lang="en-US" altLang="zh-CN" sz="1200">
              <a:latin typeface="楷体_GB2312" pitchFamily="49" charset="-122"/>
              <a:ea typeface="楷体_GB2312" pitchFamily="49" charset="-122"/>
            </a:endParaRPr>
          </a:p>
        </p:txBody>
      </p:sp>
      <p:sp>
        <p:nvSpPr>
          <p:cNvPr id="46083" name="Rectangle 2"/>
          <p:cNvSpPr>
            <a:spLocks noGrp="1" noChangeArrowheads="1"/>
          </p:cNvSpPr>
          <p:nvPr>
            <p:ph type="title"/>
          </p:nvPr>
        </p:nvSpPr>
        <p:spPr/>
        <p:txBody>
          <a:bodyPr/>
          <a:lstStyle/>
          <a:p>
            <a:pPr eaLnBrk="1" hangingPunct="1"/>
            <a:r>
              <a:rPr lang="zh-CN" altLang="en-US" sz="3200" dirty="0"/>
              <a:t>教材复习题</a:t>
            </a:r>
          </a:p>
        </p:txBody>
      </p:sp>
      <p:sp>
        <p:nvSpPr>
          <p:cNvPr id="46084" name="Rectangle 3"/>
          <p:cNvSpPr>
            <a:spLocks noGrp="1" noChangeArrowheads="1"/>
          </p:cNvSpPr>
          <p:nvPr>
            <p:ph type="body" idx="1"/>
          </p:nvPr>
        </p:nvSpPr>
        <p:spPr/>
        <p:txBody>
          <a:bodyPr/>
          <a:lstStyle/>
          <a:p>
            <a:pPr>
              <a:lnSpc>
                <a:spcPct val="150000"/>
              </a:lnSpc>
              <a:spcBef>
                <a:spcPts val="600"/>
              </a:spcBef>
            </a:pPr>
            <a:r>
              <a:rPr lang="zh-CN" altLang="en-US" sz="1600" b="1" dirty="0">
                <a:ea typeface="楷体" panose="02010609060101010101" pitchFamily="49" charset="-122"/>
              </a:rPr>
              <a:t>例</a:t>
            </a:r>
            <a:r>
              <a:rPr lang="en-US" altLang="zh-CN" sz="1600" b="1" dirty="0">
                <a:ea typeface="楷体" panose="02010609060101010101" pitchFamily="49" charset="-122"/>
              </a:rPr>
              <a:t>3.2</a:t>
            </a:r>
            <a:r>
              <a:rPr lang="zh-CN" altLang="en-US" sz="1600" b="1" dirty="0">
                <a:ea typeface="楷体" panose="02010609060101010101" pitchFamily="49" charset="-122"/>
              </a:rPr>
              <a:t>、例</a:t>
            </a:r>
            <a:r>
              <a:rPr lang="en-US" altLang="zh-CN" sz="1600" b="1" dirty="0">
                <a:ea typeface="楷体" panose="02010609060101010101" pitchFamily="49" charset="-122"/>
              </a:rPr>
              <a:t>3.4</a:t>
            </a:r>
            <a:r>
              <a:rPr lang="zh-CN" altLang="en-US" sz="1600" b="1" dirty="0">
                <a:ea typeface="楷体" panose="02010609060101010101" pitchFamily="49" charset="-122"/>
              </a:rPr>
              <a:t>、习题</a:t>
            </a:r>
            <a:r>
              <a:rPr lang="en-US" altLang="zh-CN" sz="1600" b="1" dirty="0">
                <a:ea typeface="楷体" panose="02010609060101010101" pitchFamily="49" charset="-122"/>
              </a:rPr>
              <a:t>3.2</a:t>
            </a:r>
            <a:r>
              <a:rPr lang="zh-CN" altLang="en-US" sz="1600" b="1" dirty="0">
                <a:ea typeface="楷体" panose="02010609060101010101" pitchFamily="49" charset="-122"/>
              </a:rPr>
              <a:t>、习题</a:t>
            </a:r>
            <a:r>
              <a:rPr lang="en-US" altLang="zh-CN" sz="1600" b="1" dirty="0">
                <a:ea typeface="楷体" panose="02010609060101010101" pitchFamily="49" charset="-122"/>
              </a:rPr>
              <a:t>3.4</a:t>
            </a:r>
            <a:r>
              <a:rPr lang="zh-CN" altLang="en-US" sz="1600" b="1" dirty="0">
                <a:ea typeface="楷体" panose="02010609060101010101" pitchFamily="49" charset="-122"/>
              </a:rPr>
              <a:t>、习题</a:t>
            </a:r>
            <a:r>
              <a:rPr lang="en-US" altLang="zh-CN" sz="1600" b="1" dirty="0">
                <a:ea typeface="楷体" panose="02010609060101010101" pitchFamily="49" charset="-122"/>
              </a:rPr>
              <a:t>3.14</a:t>
            </a:r>
            <a:r>
              <a:rPr lang="zh-CN" altLang="en-US" sz="1600" b="1" dirty="0">
                <a:ea typeface="楷体" panose="02010609060101010101" pitchFamily="49" charset="-122"/>
              </a:rPr>
              <a:t>、</a:t>
            </a:r>
            <a:endParaRPr lang="en-US" altLang="zh-CN" sz="1600" b="1" dirty="0">
              <a:ea typeface="楷体" panose="02010609060101010101" pitchFamily="49" charset="-122"/>
            </a:endParaRPr>
          </a:p>
          <a:p>
            <a:pPr>
              <a:lnSpc>
                <a:spcPct val="150000"/>
              </a:lnSpc>
              <a:spcBef>
                <a:spcPts val="600"/>
              </a:spcBef>
            </a:pPr>
            <a:r>
              <a:rPr lang="zh-CN" altLang="en-US" sz="1600" b="1" dirty="0">
                <a:ea typeface="楷体" panose="02010609060101010101" pitchFamily="49" charset="-122"/>
              </a:rPr>
              <a:t>例</a:t>
            </a:r>
            <a:r>
              <a:rPr lang="en-US" altLang="zh-CN" sz="1600" b="1" dirty="0">
                <a:ea typeface="楷体" panose="02010609060101010101" pitchFamily="49" charset="-122"/>
              </a:rPr>
              <a:t>4.3</a:t>
            </a:r>
            <a:r>
              <a:rPr lang="zh-CN" altLang="en-US" sz="1600" b="1" dirty="0">
                <a:ea typeface="楷体" panose="02010609060101010101" pitchFamily="49" charset="-122"/>
              </a:rPr>
              <a:t>、例</a:t>
            </a:r>
            <a:r>
              <a:rPr lang="en-US" altLang="zh-CN" sz="1600" b="1" dirty="0">
                <a:ea typeface="楷体" panose="02010609060101010101" pitchFamily="49" charset="-122"/>
              </a:rPr>
              <a:t>4.9</a:t>
            </a:r>
            <a:r>
              <a:rPr lang="zh-CN" altLang="en-US" sz="1600" b="1" dirty="0">
                <a:ea typeface="楷体" panose="02010609060101010101" pitchFamily="49" charset="-122"/>
              </a:rPr>
              <a:t>、习题</a:t>
            </a:r>
            <a:r>
              <a:rPr lang="en-US" altLang="zh-CN" sz="1600" b="1" dirty="0">
                <a:ea typeface="楷体" panose="02010609060101010101" pitchFamily="49" charset="-122"/>
              </a:rPr>
              <a:t>4.4</a:t>
            </a:r>
            <a:r>
              <a:rPr lang="zh-CN" altLang="en-US" sz="1600" b="1" dirty="0">
                <a:ea typeface="楷体" panose="02010609060101010101" pitchFamily="49" charset="-122"/>
              </a:rPr>
              <a:t>、习题</a:t>
            </a:r>
            <a:r>
              <a:rPr lang="en-US" altLang="zh-CN" sz="1600" b="1" dirty="0">
                <a:ea typeface="楷体" panose="02010609060101010101" pitchFamily="49" charset="-122"/>
              </a:rPr>
              <a:t>4.7</a:t>
            </a:r>
          </a:p>
          <a:p>
            <a:pPr>
              <a:lnSpc>
                <a:spcPct val="150000"/>
              </a:lnSpc>
              <a:spcBef>
                <a:spcPts val="600"/>
              </a:spcBef>
            </a:pPr>
            <a:r>
              <a:rPr lang="zh-CN" altLang="en-US" sz="1600" b="1" dirty="0">
                <a:ea typeface="楷体" panose="02010609060101010101" pitchFamily="49" charset="-122"/>
              </a:rPr>
              <a:t>习题</a:t>
            </a:r>
            <a:r>
              <a:rPr lang="en-US" altLang="zh-CN" sz="1600" b="1" dirty="0">
                <a:ea typeface="楷体" panose="02010609060101010101" pitchFamily="49" charset="-122"/>
              </a:rPr>
              <a:t>5.21</a:t>
            </a:r>
            <a:r>
              <a:rPr lang="zh-CN" altLang="en-US" sz="1600" b="1" dirty="0">
                <a:ea typeface="楷体" panose="02010609060101010101" pitchFamily="49" charset="-122"/>
              </a:rPr>
              <a:t>、习题</a:t>
            </a:r>
            <a:r>
              <a:rPr lang="en-US" altLang="zh-CN" sz="1600" b="1" dirty="0">
                <a:ea typeface="楷体" panose="02010609060101010101" pitchFamily="49" charset="-122"/>
              </a:rPr>
              <a:t>5.22</a:t>
            </a:r>
            <a:r>
              <a:rPr lang="zh-CN" altLang="en-US" sz="1600" b="1" dirty="0">
                <a:ea typeface="楷体" panose="02010609060101010101" pitchFamily="49" charset="-122"/>
              </a:rPr>
              <a:t>、习题</a:t>
            </a:r>
            <a:r>
              <a:rPr lang="en-US" altLang="zh-CN" sz="1600" b="1" dirty="0">
                <a:ea typeface="楷体" panose="02010609060101010101" pitchFamily="49" charset="-122"/>
              </a:rPr>
              <a:t>5.27</a:t>
            </a:r>
            <a:r>
              <a:rPr lang="zh-CN" altLang="en-US" sz="1600" b="1" dirty="0">
                <a:ea typeface="楷体" panose="02010609060101010101" pitchFamily="49" charset="-122"/>
              </a:rPr>
              <a:t>、习题</a:t>
            </a:r>
            <a:r>
              <a:rPr lang="en-US" altLang="zh-CN" sz="1600" b="1" dirty="0">
                <a:ea typeface="楷体" panose="02010609060101010101" pitchFamily="49" charset="-122"/>
              </a:rPr>
              <a:t>5.31</a:t>
            </a:r>
          </a:p>
          <a:p>
            <a:pPr>
              <a:lnSpc>
                <a:spcPct val="150000"/>
              </a:lnSpc>
              <a:spcBef>
                <a:spcPts val="600"/>
              </a:spcBef>
            </a:pPr>
            <a:r>
              <a:rPr lang="zh-CN" altLang="en-US" sz="1600" b="1" dirty="0">
                <a:ea typeface="楷体" panose="02010609060101010101" pitchFamily="49" charset="-122"/>
              </a:rPr>
              <a:t>例</a:t>
            </a:r>
            <a:r>
              <a:rPr lang="en-US" altLang="zh-CN" sz="1600" b="1" dirty="0">
                <a:ea typeface="楷体" panose="02010609060101010101" pitchFamily="49" charset="-122"/>
              </a:rPr>
              <a:t>6.15</a:t>
            </a:r>
            <a:r>
              <a:rPr lang="zh-CN" altLang="en-US" sz="1600" b="1" dirty="0">
                <a:ea typeface="楷体" panose="02010609060101010101" pitchFamily="49" charset="-122"/>
              </a:rPr>
              <a:t>、例</a:t>
            </a:r>
            <a:r>
              <a:rPr lang="en-US" altLang="zh-CN" sz="1600" b="1" dirty="0">
                <a:ea typeface="楷体" panose="02010609060101010101" pitchFamily="49" charset="-122"/>
              </a:rPr>
              <a:t>6.16</a:t>
            </a:r>
            <a:r>
              <a:rPr lang="zh-CN" altLang="en-US" sz="1600" b="1" dirty="0">
                <a:ea typeface="楷体" panose="02010609060101010101" pitchFamily="49" charset="-122"/>
              </a:rPr>
              <a:t>、习题</a:t>
            </a:r>
            <a:r>
              <a:rPr lang="en-US" altLang="zh-CN" sz="1600" b="1" dirty="0">
                <a:ea typeface="楷体" panose="02010609060101010101" pitchFamily="49" charset="-122"/>
              </a:rPr>
              <a:t>6.9</a:t>
            </a:r>
            <a:r>
              <a:rPr lang="zh-CN" altLang="en-US" sz="1600" b="1" dirty="0">
                <a:ea typeface="楷体" panose="02010609060101010101" pitchFamily="49" charset="-122"/>
              </a:rPr>
              <a:t>、习题</a:t>
            </a:r>
            <a:r>
              <a:rPr lang="en-US" altLang="zh-CN" sz="1600" b="1" dirty="0">
                <a:ea typeface="楷体" panose="02010609060101010101" pitchFamily="49" charset="-122"/>
              </a:rPr>
              <a:t>6.17</a:t>
            </a:r>
            <a:r>
              <a:rPr lang="zh-CN" altLang="en-US" sz="1600" b="1" dirty="0">
                <a:ea typeface="楷体" panose="02010609060101010101" pitchFamily="49" charset="-122"/>
              </a:rPr>
              <a:t>、习题</a:t>
            </a:r>
            <a:r>
              <a:rPr lang="en-US" altLang="zh-CN" sz="1600" b="1" dirty="0">
                <a:ea typeface="楷体" panose="02010609060101010101" pitchFamily="49" charset="-122"/>
              </a:rPr>
              <a:t>6.19</a:t>
            </a:r>
          </a:p>
          <a:p>
            <a:pPr>
              <a:lnSpc>
                <a:spcPct val="150000"/>
              </a:lnSpc>
              <a:spcBef>
                <a:spcPts val="600"/>
              </a:spcBef>
            </a:pPr>
            <a:r>
              <a:rPr lang="zh-CN" altLang="en-US" sz="1600" b="1" dirty="0">
                <a:ea typeface="楷体" panose="02010609060101010101" pitchFamily="49" charset="-122"/>
              </a:rPr>
              <a:t>例</a:t>
            </a:r>
            <a:r>
              <a:rPr lang="en-US" altLang="zh-CN" sz="1600" b="1" dirty="0">
                <a:ea typeface="楷体" panose="02010609060101010101" pitchFamily="49" charset="-122"/>
              </a:rPr>
              <a:t>7.2</a:t>
            </a:r>
            <a:r>
              <a:rPr lang="zh-CN" altLang="en-US" sz="1600" b="1" dirty="0">
                <a:ea typeface="楷体" panose="02010609060101010101" pitchFamily="49" charset="-122"/>
              </a:rPr>
              <a:t>、例</a:t>
            </a:r>
            <a:r>
              <a:rPr lang="en-US" altLang="zh-CN" sz="1600" b="1" dirty="0">
                <a:ea typeface="楷体" panose="02010609060101010101" pitchFamily="49" charset="-122"/>
              </a:rPr>
              <a:t>7.3</a:t>
            </a:r>
          </a:p>
          <a:p>
            <a:pPr>
              <a:lnSpc>
                <a:spcPct val="150000"/>
              </a:lnSpc>
              <a:spcBef>
                <a:spcPts val="600"/>
              </a:spcBef>
            </a:pPr>
            <a:r>
              <a:rPr lang="zh-CN" altLang="en-US" sz="1600" b="1" dirty="0">
                <a:ea typeface="楷体" panose="02010609060101010101" pitchFamily="49" charset="-122"/>
              </a:rPr>
              <a:t>习题</a:t>
            </a:r>
            <a:r>
              <a:rPr lang="en-US" altLang="zh-CN" sz="1600" b="1" dirty="0">
                <a:ea typeface="楷体" panose="02010609060101010101" pitchFamily="49" charset="-122"/>
              </a:rPr>
              <a:t>8.1</a:t>
            </a:r>
            <a:r>
              <a:rPr lang="zh-CN" altLang="en-US" sz="1600" b="1" dirty="0">
                <a:ea typeface="楷体" panose="02010609060101010101" pitchFamily="49" charset="-122"/>
              </a:rPr>
              <a:t>、习题</a:t>
            </a:r>
            <a:r>
              <a:rPr lang="en-US" altLang="zh-CN" sz="1600" b="1" dirty="0">
                <a:ea typeface="楷体" panose="02010609060101010101" pitchFamily="49" charset="-122"/>
              </a:rPr>
              <a:t>8.2</a:t>
            </a:r>
            <a:r>
              <a:rPr lang="zh-CN" altLang="en-US" sz="1600" b="1" dirty="0">
                <a:ea typeface="楷体" panose="02010609060101010101" pitchFamily="49" charset="-122"/>
              </a:rPr>
              <a:t>、习题</a:t>
            </a:r>
            <a:r>
              <a:rPr lang="en-US" altLang="zh-CN" sz="1600" b="1" dirty="0">
                <a:ea typeface="楷体" panose="02010609060101010101" pitchFamily="49" charset="-122"/>
              </a:rPr>
              <a:t>8.3</a:t>
            </a:r>
            <a:r>
              <a:rPr lang="zh-CN" altLang="en-US" sz="1600" b="1" dirty="0">
                <a:ea typeface="楷体" panose="02010609060101010101" pitchFamily="49" charset="-122"/>
              </a:rPr>
              <a:t>、习题</a:t>
            </a:r>
            <a:r>
              <a:rPr lang="en-US" altLang="zh-CN" sz="1600" b="1" dirty="0">
                <a:ea typeface="楷体" panose="02010609060101010101" pitchFamily="49" charset="-122"/>
              </a:rPr>
              <a:t>8.18</a:t>
            </a:r>
          </a:p>
          <a:p>
            <a:pPr>
              <a:lnSpc>
                <a:spcPct val="125000"/>
              </a:lnSpc>
              <a:spcBef>
                <a:spcPts val="600"/>
              </a:spcBef>
            </a:pPr>
            <a:endParaRPr lang="zh-CN" altLang="en-US" sz="2000" b="1" dirty="0">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2328895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i="0" dirty="0">
                <a:solidFill>
                  <a:srgbClr val="FF0000"/>
                </a:solidFill>
                <a:cs typeface="Times New Roman" pitchFamily="18" charset="0"/>
              </a:rPr>
              <a:t>例</a:t>
            </a:r>
            <a:r>
              <a:rPr lang="en-US" altLang="zh-CN" sz="4400" i="0" dirty="0">
                <a:solidFill>
                  <a:srgbClr val="FF0000"/>
                </a:solidFill>
                <a:cs typeface="Times New Roman" pitchFamily="18" charset="0"/>
              </a:rPr>
              <a:t>3.2</a:t>
            </a:r>
            <a:endParaRPr lang="zh-CN" altLang="en-US" sz="4400" dirty="0">
              <a:solidFill>
                <a:srgbClr val="FF0000"/>
              </a:solidFill>
            </a:endParaRPr>
          </a:p>
        </p:txBody>
      </p:sp>
      <p:sp>
        <p:nvSpPr>
          <p:cNvPr id="3" name="内容占位符 2"/>
          <p:cNvSpPr>
            <a:spLocks noGrp="1"/>
          </p:cNvSpPr>
          <p:nvPr>
            <p:ph idx="1"/>
          </p:nvPr>
        </p:nvSpPr>
        <p:spPr/>
        <p:txBody>
          <a:bodyPr/>
          <a:lstStyle/>
          <a:p>
            <a:pPr marL="0" lvl="0" indent="722313" eaLnBrk="1" hangingPunct="1">
              <a:buClrTx/>
              <a:buNone/>
            </a:pPr>
            <a:r>
              <a:rPr lang="zh-CN" altLang="en-US" sz="2800" dirty="0">
                <a:solidFill>
                  <a:srgbClr val="000000"/>
                </a:solidFill>
                <a:latin typeface="Arial"/>
                <a:cs typeface="+mn-cs"/>
              </a:rPr>
              <a:t>在异步串行传输系统中，假设每秒传输</a:t>
            </a:r>
            <a:r>
              <a:rPr lang="en-US" altLang="zh-CN" sz="2800" dirty="0">
                <a:solidFill>
                  <a:srgbClr val="000000"/>
                </a:solidFill>
                <a:latin typeface="Arial"/>
                <a:cs typeface="+mn-cs"/>
              </a:rPr>
              <a:t>120</a:t>
            </a:r>
            <a:r>
              <a:rPr lang="zh-CN" altLang="en-US" sz="2800" dirty="0">
                <a:solidFill>
                  <a:srgbClr val="000000"/>
                </a:solidFill>
                <a:latin typeface="Arial"/>
                <a:cs typeface="+mn-cs"/>
              </a:rPr>
              <a:t>个数据帧，其字符格式规定包含</a:t>
            </a:r>
            <a:r>
              <a:rPr lang="en-US" altLang="zh-CN" sz="2800" dirty="0">
                <a:solidFill>
                  <a:srgbClr val="000000"/>
                </a:solidFill>
                <a:latin typeface="Arial"/>
                <a:cs typeface="+mn-cs"/>
              </a:rPr>
              <a:t>1</a:t>
            </a:r>
            <a:r>
              <a:rPr lang="zh-CN" altLang="en-US" sz="2800" dirty="0">
                <a:solidFill>
                  <a:srgbClr val="000000"/>
                </a:solidFill>
                <a:latin typeface="Arial"/>
                <a:cs typeface="+mn-cs"/>
              </a:rPr>
              <a:t>个起始位，</a:t>
            </a:r>
            <a:r>
              <a:rPr lang="en-US" altLang="zh-CN" sz="2800" dirty="0">
                <a:solidFill>
                  <a:srgbClr val="000000"/>
                </a:solidFill>
                <a:latin typeface="Arial"/>
                <a:cs typeface="+mn-cs"/>
              </a:rPr>
              <a:t>7</a:t>
            </a:r>
            <a:r>
              <a:rPr lang="zh-CN" altLang="en-US" sz="2800" dirty="0">
                <a:solidFill>
                  <a:srgbClr val="000000"/>
                </a:solidFill>
                <a:latin typeface="Arial"/>
                <a:cs typeface="+mn-cs"/>
              </a:rPr>
              <a:t>个数据位，</a:t>
            </a:r>
            <a:r>
              <a:rPr lang="en-US" altLang="zh-CN" sz="2800" dirty="0">
                <a:solidFill>
                  <a:srgbClr val="000000"/>
                </a:solidFill>
                <a:latin typeface="Arial"/>
                <a:cs typeface="+mn-cs"/>
              </a:rPr>
              <a:t>1</a:t>
            </a:r>
            <a:r>
              <a:rPr lang="zh-CN" altLang="en-US" sz="2800" dirty="0">
                <a:solidFill>
                  <a:srgbClr val="000000"/>
                </a:solidFill>
                <a:latin typeface="Arial"/>
                <a:cs typeface="+mn-cs"/>
              </a:rPr>
              <a:t>个奇偶校验位，</a:t>
            </a:r>
            <a:r>
              <a:rPr lang="en-US" altLang="zh-CN" sz="2800" dirty="0">
                <a:solidFill>
                  <a:srgbClr val="000000"/>
                </a:solidFill>
                <a:latin typeface="Arial"/>
                <a:cs typeface="+mn-cs"/>
              </a:rPr>
              <a:t>1</a:t>
            </a:r>
            <a:r>
              <a:rPr lang="zh-CN" altLang="en-US" sz="2800" dirty="0">
                <a:solidFill>
                  <a:srgbClr val="000000"/>
                </a:solidFill>
                <a:latin typeface="Arial"/>
                <a:cs typeface="+mn-cs"/>
              </a:rPr>
              <a:t>个终止位，试计算</a:t>
            </a:r>
            <a:r>
              <a:rPr lang="zh-CN" altLang="en-US" sz="2800" b="1" dirty="0">
                <a:solidFill>
                  <a:srgbClr val="0000CC"/>
                </a:solidFill>
                <a:latin typeface="Arial"/>
                <a:cs typeface="+mn-cs"/>
              </a:rPr>
              <a:t>波特率。</a:t>
            </a:r>
          </a:p>
          <a:p>
            <a:pPr marL="0" lvl="0" indent="722313" eaLnBrk="1" hangingPunct="1">
              <a:buClrTx/>
              <a:buNone/>
            </a:pPr>
            <a:r>
              <a:rPr lang="zh-CN" altLang="en-US" sz="2800" dirty="0">
                <a:solidFill>
                  <a:srgbClr val="000000"/>
                </a:solidFill>
                <a:latin typeface="Arial"/>
                <a:cs typeface="+mn-cs"/>
              </a:rPr>
              <a:t>解：根据题目给出的字符格式，</a:t>
            </a:r>
          </a:p>
          <a:p>
            <a:pPr marL="0" lvl="0" indent="722313" eaLnBrk="1" hangingPunct="1">
              <a:buClrTx/>
              <a:buNone/>
            </a:pPr>
            <a:r>
              <a:rPr lang="en-US" altLang="zh-CN" sz="2800" dirty="0">
                <a:solidFill>
                  <a:srgbClr val="000000"/>
                </a:solidFill>
                <a:latin typeface="Arial"/>
                <a:cs typeface="+mn-cs"/>
              </a:rPr>
              <a:t>1</a:t>
            </a:r>
            <a:r>
              <a:rPr lang="zh-CN" altLang="en-US" sz="2800" dirty="0">
                <a:solidFill>
                  <a:srgbClr val="000000"/>
                </a:solidFill>
                <a:latin typeface="Arial"/>
                <a:cs typeface="+mn-cs"/>
              </a:rPr>
              <a:t>帧包括</a:t>
            </a:r>
            <a:r>
              <a:rPr lang="en-US" altLang="zh-CN" sz="2800" dirty="0">
                <a:solidFill>
                  <a:srgbClr val="000000"/>
                </a:solidFill>
                <a:latin typeface="Arial"/>
                <a:cs typeface="+mn-cs"/>
              </a:rPr>
              <a:t>1+7+1+1=10</a:t>
            </a:r>
            <a:r>
              <a:rPr lang="zh-CN" altLang="en-US" sz="2800" dirty="0">
                <a:solidFill>
                  <a:srgbClr val="000000"/>
                </a:solidFill>
                <a:latin typeface="Arial"/>
                <a:cs typeface="+mn-cs"/>
              </a:rPr>
              <a:t>位</a:t>
            </a:r>
          </a:p>
          <a:p>
            <a:pPr marL="0" lvl="0" indent="722313" eaLnBrk="1" hangingPunct="1">
              <a:buClrTx/>
              <a:buNone/>
            </a:pPr>
            <a:r>
              <a:rPr lang="zh-CN" altLang="en-US" sz="2800" dirty="0">
                <a:solidFill>
                  <a:srgbClr val="000000"/>
                </a:solidFill>
                <a:latin typeface="Arial"/>
                <a:cs typeface="+mn-cs"/>
              </a:rPr>
              <a:t>故其波特率为：</a:t>
            </a:r>
          </a:p>
          <a:p>
            <a:pPr marL="0" lvl="0" indent="722313" eaLnBrk="1" hangingPunct="1">
              <a:buClrTx/>
              <a:buNone/>
            </a:pPr>
            <a:r>
              <a:rPr lang="en-US" altLang="zh-CN" sz="2800" dirty="0">
                <a:solidFill>
                  <a:srgbClr val="000000"/>
                </a:solidFill>
                <a:latin typeface="Arial"/>
                <a:cs typeface="+mn-cs"/>
              </a:rPr>
              <a:t>10x120=1200bps=1200</a:t>
            </a:r>
            <a:r>
              <a:rPr lang="zh-CN" altLang="en-US" sz="2800" dirty="0">
                <a:solidFill>
                  <a:srgbClr val="000000"/>
                </a:solidFill>
                <a:latin typeface="Arial"/>
                <a:cs typeface="+mn-cs"/>
              </a:rPr>
              <a:t>波特</a:t>
            </a:r>
          </a:p>
          <a:p>
            <a:endParaRPr lang="zh-CN" altLang="en-US" dirty="0"/>
          </a:p>
        </p:txBody>
      </p:sp>
      <p:sp>
        <p:nvSpPr>
          <p:cNvPr id="4" name="页脚占位符 3"/>
          <p:cNvSpPr>
            <a:spLocks noGrp="1"/>
          </p:cNvSpPr>
          <p:nvPr>
            <p:ph type="ftr" sz="quarter" idx="11"/>
          </p:nvPr>
        </p:nvSpPr>
        <p:spPr/>
        <p:txBody>
          <a:bodyPr/>
          <a:lstStyle/>
          <a:p>
            <a:pPr>
              <a:defRPr/>
            </a:pPr>
            <a:r>
              <a:rPr lang="en-US" altLang="zh-CN">
                <a:solidFill>
                  <a:srgbClr val="080808"/>
                </a:solidFill>
              </a:rPr>
              <a:t>    </a:t>
            </a:r>
            <a:fld id="{1920CC29-DFBC-415A-AD8B-AE450F2E5A00}" type="slidenum">
              <a:rPr lang="en-US" altLang="zh-CN" sz="1200" smtClean="0">
                <a:solidFill>
                  <a:srgbClr val="080808"/>
                </a:solidFill>
              </a:rPr>
              <a:pPr>
                <a:defRPr/>
              </a:pPr>
              <a:t>68</a:t>
            </a:fld>
            <a:endParaRPr lang="en-US" altLang="zh-CN" sz="1200">
              <a:solidFill>
                <a:srgbClr val="080808"/>
              </a:solidFill>
            </a:endParaRPr>
          </a:p>
        </p:txBody>
      </p:sp>
    </p:spTree>
    <p:extLst>
      <p:ext uri="{BB962C8B-B14F-4D97-AF65-F5344CB8AC3E}">
        <p14:creationId xmlns:p14="http://schemas.microsoft.com/office/powerpoint/2010/main" val="411127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i="0" dirty="0">
                <a:solidFill>
                  <a:srgbClr val="FF0000"/>
                </a:solidFill>
                <a:cs typeface="+mn-cs"/>
              </a:rPr>
              <a:t>例</a:t>
            </a:r>
            <a:r>
              <a:rPr lang="en-US" altLang="zh-CN" i="0" dirty="0">
                <a:solidFill>
                  <a:srgbClr val="FF0000"/>
                </a:solidFill>
                <a:cs typeface="+mn-cs"/>
              </a:rPr>
              <a:t>3.4 </a:t>
            </a:r>
            <a:endParaRPr lang="zh-CN" altLang="en-US" i="0" dirty="0">
              <a:solidFill>
                <a:srgbClr val="FF0000"/>
              </a:solidFill>
            </a:endParaRPr>
          </a:p>
        </p:txBody>
      </p:sp>
      <p:sp>
        <p:nvSpPr>
          <p:cNvPr id="3" name="内容占位符 2"/>
          <p:cNvSpPr>
            <a:spLocks noGrp="1"/>
          </p:cNvSpPr>
          <p:nvPr>
            <p:ph idx="1"/>
          </p:nvPr>
        </p:nvSpPr>
        <p:spPr/>
        <p:txBody>
          <a:bodyPr/>
          <a:lstStyle/>
          <a:p>
            <a:pPr marL="0" lvl="0" indent="801688" eaLnBrk="1" hangingPunct="1">
              <a:buClrTx/>
              <a:buNone/>
            </a:pPr>
            <a:r>
              <a:rPr lang="zh-CN" altLang="en-US" dirty="0">
                <a:solidFill>
                  <a:srgbClr val="000000"/>
                </a:solidFill>
                <a:latin typeface="Arial"/>
                <a:cs typeface="+mn-cs"/>
              </a:rPr>
              <a:t>在异步串行传输系统中，若字符格式为： </a:t>
            </a:r>
            <a:r>
              <a:rPr lang="en-US" altLang="zh-CN" sz="2800" dirty="0">
                <a:solidFill>
                  <a:srgbClr val="000000"/>
                </a:solidFill>
                <a:latin typeface="Arial"/>
                <a:cs typeface="+mn-cs"/>
              </a:rPr>
              <a:t>1</a:t>
            </a:r>
            <a:r>
              <a:rPr lang="zh-CN" altLang="en-US" sz="2800" dirty="0">
                <a:solidFill>
                  <a:srgbClr val="000000"/>
                </a:solidFill>
                <a:latin typeface="Arial"/>
                <a:cs typeface="+mn-cs"/>
              </a:rPr>
              <a:t>个起始位，</a:t>
            </a:r>
            <a:r>
              <a:rPr lang="en-US" altLang="zh-CN" sz="2800" dirty="0">
                <a:solidFill>
                  <a:srgbClr val="000000"/>
                </a:solidFill>
                <a:latin typeface="Arial"/>
                <a:cs typeface="+mn-cs"/>
              </a:rPr>
              <a:t>8</a:t>
            </a:r>
            <a:r>
              <a:rPr lang="zh-CN" altLang="en-US" sz="2800" dirty="0">
                <a:solidFill>
                  <a:srgbClr val="000000"/>
                </a:solidFill>
                <a:latin typeface="Arial"/>
                <a:cs typeface="+mn-cs"/>
              </a:rPr>
              <a:t>个数据位，</a:t>
            </a:r>
            <a:r>
              <a:rPr lang="en-US" altLang="zh-CN" sz="2800" dirty="0">
                <a:solidFill>
                  <a:srgbClr val="000000"/>
                </a:solidFill>
                <a:latin typeface="Arial"/>
                <a:cs typeface="+mn-cs"/>
              </a:rPr>
              <a:t>1</a:t>
            </a:r>
            <a:r>
              <a:rPr lang="zh-CN" altLang="en-US" sz="2800" dirty="0">
                <a:solidFill>
                  <a:srgbClr val="000000"/>
                </a:solidFill>
                <a:latin typeface="Arial"/>
                <a:cs typeface="+mn-cs"/>
              </a:rPr>
              <a:t>个奇偶校验位，</a:t>
            </a:r>
            <a:r>
              <a:rPr lang="en-US" altLang="zh-CN" sz="2800" dirty="0">
                <a:solidFill>
                  <a:srgbClr val="000000"/>
                </a:solidFill>
                <a:latin typeface="Arial"/>
                <a:cs typeface="+mn-cs"/>
              </a:rPr>
              <a:t>1</a:t>
            </a:r>
            <a:r>
              <a:rPr lang="zh-CN" altLang="en-US" sz="2800" dirty="0">
                <a:solidFill>
                  <a:srgbClr val="000000"/>
                </a:solidFill>
                <a:latin typeface="Arial"/>
                <a:cs typeface="+mn-cs"/>
              </a:rPr>
              <a:t>个终止位。假设</a:t>
            </a:r>
            <a:r>
              <a:rPr lang="zh-CN" altLang="en-US" sz="2800" dirty="0">
                <a:solidFill>
                  <a:srgbClr val="FF0000"/>
                </a:solidFill>
                <a:latin typeface="Arial"/>
                <a:cs typeface="+mn-cs"/>
              </a:rPr>
              <a:t>波特率</a:t>
            </a:r>
            <a:r>
              <a:rPr lang="zh-CN" altLang="en-US" sz="2800" dirty="0">
                <a:solidFill>
                  <a:srgbClr val="000000"/>
                </a:solidFill>
                <a:latin typeface="Arial"/>
                <a:cs typeface="+mn-cs"/>
              </a:rPr>
              <a:t>为</a:t>
            </a:r>
            <a:r>
              <a:rPr lang="en-US" altLang="zh-CN" sz="2800" dirty="0">
                <a:solidFill>
                  <a:srgbClr val="000000"/>
                </a:solidFill>
                <a:latin typeface="Arial"/>
                <a:cs typeface="+mn-cs"/>
              </a:rPr>
              <a:t>1200bps,</a:t>
            </a:r>
            <a:r>
              <a:rPr lang="zh-CN" altLang="en-US" sz="2800" dirty="0">
                <a:solidFill>
                  <a:srgbClr val="000000"/>
                </a:solidFill>
                <a:latin typeface="Arial"/>
                <a:cs typeface="+mn-cs"/>
              </a:rPr>
              <a:t>求这时的</a:t>
            </a:r>
            <a:r>
              <a:rPr lang="zh-CN" altLang="en-US" sz="2800" dirty="0">
                <a:solidFill>
                  <a:srgbClr val="FF0000"/>
                </a:solidFill>
                <a:latin typeface="Arial"/>
                <a:cs typeface="+mn-cs"/>
              </a:rPr>
              <a:t>比特率</a:t>
            </a:r>
            <a:r>
              <a:rPr lang="zh-CN" altLang="en-US" sz="2800" dirty="0">
                <a:solidFill>
                  <a:srgbClr val="000000"/>
                </a:solidFill>
                <a:latin typeface="Arial"/>
                <a:cs typeface="+mn-cs"/>
              </a:rPr>
              <a:t>。</a:t>
            </a:r>
          </a:p>
          <a:p>
            <a:pPr marL="0" lvl="0" indent="801688" eaLnBrk="1" hangingPunct="1">
              <a:buClrTx/>
              <a:buNone/>
            </a:pPr>
            <a:r>
              <a:rPr lang="zh-CN" altLang="en-US" sz="2800" dirty="0">
                <a:solidFill>
                  <a:srgbClr val="000000"/>
                </a:solidFill>
                <a:latin typeface="Arial"/>
                <a:cs typeface="+mn-cs"/>
              </a:rPr>
              <a:t>根据题目给出的字符格式，传送一个字节（</a:t>
            </a:r>
            <a:r>
              <a:rPr lang="en-US" altLang="zh-CN" sz="2800" dirty="0">
                <a:solidFill>
                  <a:srgbClr val="000000"/>
                </a:solidFill>
                <a:latin typeface="Arial"/>
                <a:cs typeface="+mn-cs"/>
              </a:rPr>
              <a:t>8</a:t>
            </a:r>
            <a:r>
              <a:rPr lang="zh-CN" altLang="en-US" sz="2800" dirty="0">
                <a:solidFill>
                  <a:srgbClr val="000000"/>
                </a:solidFill>
                <a:latin typeface="Arial"/>
                <a:cs typeface="+mn-cs"/>
              </a:rPr>
              <a:t>位）的有效字符需传送</a:t>
            </a:r>
            <a:r>
              <a:rPr lang="en-US" altLang="zh-CN" sz="2800" dirty="0">
                <a:solidFill>
                  <a:srgbClr val="000000"/>
                </a:solidFill>
                <a:latin typeface="Arial"/>
                <a:cs typeface="+mn-cs"/>
              </a:rPr>
              <a:t>11</a:t>
            </a:r>
            <a:r>
              <a:rPr lang="zh-CN" altLang="en-US" sz="2800" dirty="0">
                <a:solidFill>
                  <a:srgbClr val="000000"/>
                </a:solidFill>
                <a:latin typeface="Arial"/>
                <a:cs typeface="+mn-cs"/>
              </a:rPr>
              <a:t>位，故其</a:t>
            </a:r>
            <a:r>
              <a:rPr lang="zh-CN" altLang="en-US" sz="2800" dirty="0">
                <a:solidFill>
                  <a:srgbClr val="FF0000"/>
                </a:solidFill>
                <a:latin typeface="Arial"/>
                <a:cs typeface="+mn-cs"/>
              </a:rPr>
              <a:t>比特率</a:t>
            </a:r>
            <a:r>
              <a:rPr lang="zh-CN" altLang="en-US" sz="2800" dirty="0">
                <a:solidFill>
                  <a:srgbClr val="000000"/>
                </a:solidFill>
                <a:latin typeface="Arial"/>
                <a:cs typeface="+mn-cs"/>
              </a:rPr>
              <a:t>为：</a:t>
            </a:r>
          </a:p>
          <a:p>
            <a:pPr marL="0" lvl="0" indent="801688" eaLnBrk="1" hangingPunct="1">
              <a:buClrTx/>
              <a:buNone/>
            </a:pPr>
            <a:r>
              <a:rPr lang="en-US" altLang="zh-CN" sz="2800" dirty="0">
                <a:solidFill>
                  <a:srgbClr val="000000"/>
                </a:solidFill>
                <a:latin typeface="Arial"/>
                <a:cs typeface="+mn-cs"/>
              </a:rPr>
              <a:t>1200x(8/11)=872.72 bps</a:t>
            </a:r>
          </a:p>
          <a:p>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69</a:t>
            </a:fld>
            <a:endParaRPr lang="en-US" altLang="zh-CN" sz="1200"/>
          </a:p>
        </p:txBody>
      </p:sp>
    </p:spTree>
    <p:extLst>
      <p:ext uri="{BB962C8B-B14F-4D97-AF65-F5344CB8AC3E}">
        <p14:creationId xmlns:p14="http://schemas.microsoft.com/office/powerpoint/2010/main" val="415028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z="3200"/>
              <a:t>第三章 系统总线</a:t>
            </a:r>
          </a:p>
        </p:txBody>
      </p:sp>
      <p:sp>
        <p:nvSpPr>
          <p:cNvPr id="15363" name="Rectangle 3"/>
          <p:cNvSpPr>
            <a:spLocks noGrp="1" noChangeArrowheads="1"/>
          </p:cNvSpPr>
          <p:nvPr>
            <p:ph idx="1"/>
          </p:nvPr>
        </p:nvSpPr>
        <p:spPr/>
        <p:txBody>
          <a:bodyPr/>
          <a:lstStyle/>
          <a:p>
            <a:pPr>
              <a:lnSpc>
                <a:spcPct val="125000"/>
              </a:lnSpc>
              <a:spcBef>
                <a:spcPts val="600"/>
              </a:spcBef>
            </a:pPr>
            <a:r>
              <a:rPr lang="zh-CN" altLang="en-US" sz="2000" b="1" dirty="0">
                <a:latin typeface="Times New Roman" pitchFamily="18" charset="0"/>
                <a:ea typeface="楷体" pitchFamily="49" charset="-122"/>
                <a:cs typeface="Times New Roman" pitchFamily="18" charset="0"/>
              </a:rPr>
              <a:t>系统总线：计算机系统</a:t>
            </a:r>
            <a:r>
              <a:rPr lang="zh-CN" altLang="zh-CN" sz="2000" b="1" dirty="0">
                <a:latin typeface="Times New Roman" pitchFamily="18" charset="0"/>
                <a:ea typeface="楷体" pitchFamily="49" charset="-122"/>
                <a:cs typeface="Times New Roman" pitchFamily="18" charset="0"/>
              </a:rPr>
              <a:t>各大部件</a:t>
            </a:r>
            <a:r>
              <a:rPr lang="zh-CN" altLang="en-US" sz="2000" b="1" dirty="0">
                <a:latin typeface="Times New Roman" pitchFamily="18" charset="0"/>
                <a:ea typeface="楷体" pitchFamily="49" charset="-122"/>
                <a:cs typeface="Times New Roman" pitchFamily="18" charset="0"/>
              </a:rPr>
              <a:t>如</a:t>
            </a:r>
            <a:r>
              <a:rPr lang="en-US" altLang="zh-CN" sz="2000" b="1" dirty="0">
                <a:latin typeface="Times New Roman" pitchFamily="18" charset="0"/>
                <a:ea typeface="楷体" pitchFamily="49" charset="-122"/>
                <a:cs typeface="Times New Roman" pitchFamily="18" charset="0"/>
              </a:rPr>
              <a:t>CPU</a:t>
            </a:r>
            <a:r>
              <a:rPr lang="zh-CN" altLang="en-US" sz="2000" b="1" dirty="0">
                <a:latin typeface="Times New Roman" pitchFamily="18" charset="0"/>
                <a:ea typeface="楷体" pitchFamily="49" charset="-122"/>
                <a:cs typeface="Times New Roman" pitchFamily="18" charset="0"/>
              </a:rPr>
              <a:t>、</a:t>
            </a:r>
            <a:r>
              <a:rPr lang="zh-CN" altLang="zh-CN" sz="2000" b="1" dirty="0">
                <a:latin typeface="Times New Roman" pitchFamily="18" charset="0"/>
                <a:ea typeface="楷体" pitchFamily="49" charset="-122"/>
                <a:cs typeface="Times New Roman" pitchFamily="18" charset="0"/>
              </a:rPr>
              <a:t>主存</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I/O</a:t>
            </a:r>
            <a:r>
              <a:rPr lang="zh-CN" altLang="en-US" sz="2000" b="1" dirty="0">
                <a:latin typeface="Times New Roman" pitchFamily="18" charset="0"/>
                <a:ea typeface="楷体" pitchFamily="49" charset="-122"/>
                <a:cs typeface="Times New Roman" pitchFamily="18" charset="0"/>
              </a:rPr>
              <a:t>接口</a:t>
            </a:r>
            <a:r>
              <a:rPr lang="zh-CN" altLang="zh-CN" sz="2000" b="1" dirty="0">
                <a:latin typeface="Times New Roman" pitchFamily="18" charset="0"/>
                <a:ea typeface="楷体" pitchFamily="49" charset="-122"/>
                <a:cs typeface="Times New Roman" pitchFamily="18" charset="0"/>
              </a:rPr>
              <a:t>之间的信息传输线</a:t>
            </a:r>
            <a:r>
              <a:rPr lang="zh-CN" altLang="en-US" sz="2000" b="1" dirty="0">
                <a:latin typeface="Times New Roman" pitchFamily="18" charset="0"/>
                <a:ea typeface="楷体" pitchFamily="49" charset="-122"/>
                <a:cs typeface="Times New Roman" pitchFamily="18" charset="0"/>
              </a:rPr>
              <a:t>。</a:t>
            </a:r>
            <a:r>
              <a:rPr lang="zh-CN" altLang="zh-CN" sz="2000" b="1" dirty="0">
                <a:latin typeface="Times New Roman" pitchFamily="18" charset="0"/>
                <a:ea typeface="楷体" pitchFamily="49" charset="-122"/>
                <a:cs typeface="Times New Roman" pitchFamily="18" charset="0"/>
              </a:rPr>
              <a:t>按传输信息的不同，分为数据总线，地址总线，控制总线</a:t>
            </a:r>
            <a:r>
              <a:rPr lang="zh-CN" altLang="en-US" sz="2000" b="1" dirty="0">
                <a:latin typeface="Times New Roman" pitchFamily="18" charset="0"/>
                <a:ea typeface="楷体" pitchFamily="49" charset="-122"/>
                <a:cs typeface="Times New Roman" pitchFamily="18" charset="0"/>
              </a:rPr>
              <a:t>：</a:t>
            </a:r>
            <a:endParaRPr lang="en-US" altLang="zh-CN"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数据总线：用来传输各功能部件之间的数据信息，是双向传输总线，其位数与机器字长，存储字长有关。一般为</a:t>
            </a:r>
            <a:r>
              <a:rPr lang="en-US" altLang="zh-CN" sz="2000" b="1" dirty="0">
                <a:latin typeface="Times New Roman" pitchFamily="18" charset="0"/>
                <a:ea typeface="楷体" pitchFamily="49" charset="-122"/>
                <a:cs typeface="Times New Roman" pitchFamily="18" charset="0"/>
              </a:rPr>
              <a:t>8</a:t>
            </a:r>
            <a:r>
              <a:rPr lang="zh-CN" altLang="en-US" sz="2000" b="1" dirty="0">
                <a:latin typeface="Times New Roman" pitchFamily="18" charset="0"/>
                <a:ea typeface="楷体" pitchFamily="49" charset="-122"/>
                <a:cs typeface="Times New Roman" pitchFamily="18" charset="0"/>
              </a:rPr>
              <a:t>位，</a:t>
            </a:r>
            <a:r>
              <a:rPr lang="en-US" altLang="zh-CN" sz="2000" b="1" dirty="0">
                <a:latin typeface="Times New Roman" pitchFamily="18" charset="0"/>
                <a:ea typeface="楷体" pitchFamily="49" charset="-122"/>
                <a:cs typeface="Times New Roman" pitchFamily="18" charset="0"/>
              </a:rPr>
              <a:t>16</a:t>
            </a:r>
            <a:r>
              <a:rPr lang="zh-CN" altLang="en-US" sz="2000" b="1" dirty="0">
                <a:latin typeface="Times New Roman" pitchFamily="18" charset="0"/>
                <a:ea typeface="楷体" pitchFamily="49" charset="-122"/>
                <a:cs typeface="Times New Roman" pitchFamily="18" charset="0"/>
              </a:rPr>
              <a:t>位或</a:t>
            </a:r>
            <a:r>
              <a:rPr lang="en-US" altLang="zh-CN" sz="2000" b="1" dirty="0">
                <a:latin typeface="Times New Roman" pitchFamily="18" charset="0"/>
                <a:ea typeface="楷体" pitchFamily="49" charset="-122"/>
                <a:cs typeface="Times New Roman" pitchFamily="18" charset="0"/>
              </a:rPr>
              <a:t>32</a:t>
            </a:r>
            <a:r>
              <a:rPr lang="zh-CN" altLang="en-US" sz="2000" b="1" dirty="0">
                <a:latin typeface="Times New Roman" pitchFamily="18" charset="0"/>
                <a:ea typeface="楷体" pitchFamily="49" charset="-122"/>
                <a:cs typeface="Times New Roman" pitchFamily="18" charset="0"/>
              </a:rPr>
              <a:t>位</a:t>
            </a: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地址总线：用来指出数据总线上的源数据或目的数据在存储单元的地址，是单向传输</a:t>
            </a:r>
            <a:r>
              <a:rPr lang="zh-CN" altLang="en-US" sz="2000" b="1">
                <a:latin typeface="Times New Roman" pitchFamily="18" charset="0"/>
                <a:ea typeface="楷体" pitchFamily="49" charset="-122"/>
                <a:cs typeface="Times New Roman" pitchFamily="18" charset="0"/>
              </a:rPr>
              <a:t>的，其</a:t>
            </a:r>
            <a:r>
              <a:rPr lang="zh-CN" altLang="en-US" sz="2000" b="1" dirty="0">
                <a:latin typeface="Times New Roman" pitchFamily="18" charset="0"/>
                <a:ea typeface="楷体" pitchFamily="49" charset="-122"/>
                <a:cs typeface="Times New Roman" pitchFamily="18" charset="0"/>
              </a:rPr>
              <a:t>位数与存储单元的个数有关（几次幂的</a:t>
            </a:r>
            <a:r>
              <a:rPr lang="zh-CN" altLang="en-US" sz="2000" b="1">
                <a:latin typeface="Times New Roman" pitchFamily="18" charset="0"/>
                <a:ea typeface="楷体" pitchFamily="49" charset="-122"/>
                <a:cs typeface="Times New Roman" pitchFamily="18" charset="0"/>
              </a:rPr>
              <a:t>关系）</a:t>
            </a:r>
            <a:endParaRPr lang="zh-CN" altLang="en-US" sz="2000" b="1" dirty="0">
              <a:latin typeface="Times New Roman" pitchFamily="18" charset="0"/>
              <a:ea typeface="楷体" pitchFamily="49" charset="-122"/>
              <a:cs typeface="Times New Roman" pitchFamily="18" charset="0"/>
            </a:endParaRPr>
          </a:p>
          <a:p>
            <a:pPr lvl="1" eaLnBrk="1" hangingPunct="1">
              <a:lnSpc>
                <a:spcPct val="125000"/>
              </a:lnSpc>
              <a:spcBef>
                <a:spcPts val="600"/>
              </a:spcBef>
            </a:pPr>
            <a:r>
              <a:rPr lang="zh-CN" altLang="en-US" sz="2000" b="1" dirty="0">
                <a:latin typeface="Times New Roman" pitchFamily="18" charset="0"/>
                <a:ea typeface="楷体" pitchFamily="49" charset="-122"/>
                <a:cs typeface="Times New Roman" pitchFamily="18" charset="0"/>
              </a:rPr>
              <a:t>控制总线：用来发出各种控制信号，对任一控制线而言，其传输都是单向的。与机器字长，存储字长，存储单元无关系</a:t>
            </a:r>
            <a:endParaRPr lang="en-US" altLang="zh-CN" sz="2400" b="1" dirty="0">
              <a:latin typeface="楷体" pitchFamily="49" charset="-122"/>
              <a:ea typeface="楷体" pitchFamily="49" charset="-122"/>
            </a:endParaRPr>
          </a:p>
        </p:txBody>
      </p:sp>
      <p:sp>
        <p:nvSpPr>
          <p:cNvPr id="15364"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290CFB93-5750-45C0-8C4C-AEDEE218C22D}" type="slidenum">
              <a:rPr lang="en-US" altLang="zh-CN" sz="1200" smtClean="0">
                <a:latin typeface="楷体_GB2312" pitchFamily="49" charset="-122"/>
                <a:ea typeface="楷体_GB2312" pitchFamily="49" charset="-122"/>
              </a:rPr>
              <a:pPr eaLnBrk="1" hangingPunct="1">
                <a:spcBef>
                  <a:spcPct val="0"/>
                </a:spcBef>
                <a:buClrTx/>
                <a:buFontTx/>
                <a:buNone/>
              </a:pPr>
              <a:t>7</a:t>
            </a:fld>
            <a:endParaRPr lang="en-US" altLang="zh-CN" sz="1200">
              <a:latin typeface="楷体_GB2312" pitchFamily="49" charset="-122"/>
              <a:ea typeface="楷体_GB2312" pitchFamily="49" charset="-122"/>
            </a:endParaRPr>
          </a:p>
        </p:txBody>
      </p:sp>
    </p:spTree>
    <p:extLst>
      <p:ext uri="{BB962C8B-B14F-4D97-AF65-F5344CB8AC3E}">
        <p14:creationId xmlns:p14="http://schemas.microsoft.com/office/powerpoint/2010/main" val="3144339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3.2</a:t>
            </a:r>
            <a:endParaRPr lang="zh-CN" altLang="en-US" dirty="0">
              <a:solidFill>
                <a:srgbClr val="FF0000"/>
              </a:solidFill>
            </a:endParaRPr>
          </a:p>
        </p:txBody>
      </p:sp>
      <p:sp>
        <p:nvSpPr>
          <p:cNvPr id="3" name="内容占位符 2"/>
          <p:cNvSpPr>
            <a:spLocks noGrp="1"/>
          </p:cNvSpPr>
          <p:nvPr>
            <p:ph idx="1"/>
          </p:nvPr>
        </p:nvSpPr>
        <p:spPr/>
        <p:txBody>
          <a:bodyPr/>
          <a:lstStyle/>
          <a:p>
            <a:pPr marL="0" indent="0">
              <a:buNone/>
            </a:pPr>
            <a:r>
              <a:rPr lang="zh-CN" altLang="en-US" sz="2400" dirty="0"/>
              <a:t>总线如何分类？什么是系统总线？系统总线又分为几类</a:t>
            </a:r>
            <a:r>
              <a:rPr lang="en-US" altLang="zh-CN" sz="2400" dirty="0"/>
              <a:t>.</a:t>
            </a:r>
            <a:r>
              <a:rPr lang="zh-CN" altLang="en-US" sz="2400" dirty="0"/>
              <a:t>它们各有何作用</a:t>
            </a:r>
            <a:r>
              <a:rPr lang="en-US" altLang="zh-CN" sz="2400" dirty="0"/>
              <a:t>.</a:t>
            </a:r>
            <a:r>
              <a:rPr lang="zh-CN" altLang="en-US" sz="2400" dirty="0"/>
              <a:t>是单向的</a:t>
            </a:r>
            <a:r>
              <a:rPr lang="en-US" altLang="zh-CN" sz="2400" dirty="0"/>
              <a:t>.</a:t>
            </a:r>
            <a:r>
              <a:rPr lang="zh-CN" altLang="en-US" sz="2400" dirty="0"/>
              <a:t>还是双向的</a:t>
            </a:r>
            <a:r>
              <a:rPr lang="en-US" altLang="zh-CN" sz="2400" dirty="0"/>
              <a:t>.</a:t>
            </a:r>
            <a:r>
              <a:rPr lang="zh-CN" altLang="en-US" sz="2400" dirty="0"/>
              <a:t>它们与机器字长、存储字长、存储单元有何关系？</a:t>
            </a:r>
          </a:p>
          <a:p>
            <a:pPr marL="0" indent="0">
              <a:buNone/>
            </a:pPr>
            <a:r>
              <a:rPr lang="zh-CN" altLang="en-US" sz="2400" dirty="0">
                <a:solidFill>
                  <a:srgbClr val="FF0000"/>
                </a:solidFill>
              </a:rPr>
              <a:t>解答：</a:t>
            </a:r>
            <a:endParaRPr lang="en-US" altLang="zh-CN" sz="2400" dirty="0">
              <a:solidFill>
                <a:srgbClr val="FF0000"/>
              </a:solidFill>
            </a:endParaRPr>
          </a:p>
          <a:p>
            <a:pPr marL="0" indent="0">
              <a:buNone/>
            </a:pPr>
            <a:r>
              <a:rPr lang="zh-CN" altLang="en-US" sz="2400" dirty="0"/>
              <a:t>按照连接部件的不同</a:t>
            </a:r>
            <a:r>
              <a:rPr lang="en-US" altLang="zh-CN" sz="2400" dirty="0"/>
              <a:t>.</a:t>
            </a:r>
            <a:r>
              <a:rPr lang="zh-CN" altLang="en-US" sz="2400" dirty="0"/>
              <a:t>总线可以分为片内总线、系统总线和通信总线。</a:t>
            </a:r>
          </a:p>
          <a:p>
            <a:pPr marL="0" indent="0">
              <a:buNone/>
            </a:pPr>
            <a:r>
              <a:rPr lang="zh-CN" altLang="en-US" sz="2400" dirty="0"/>
              <a:t>系统总线是连接</a:t>
            </a:r>
            <a:r>
              <a:rPr lang="en-US" altLang="zh-CN" sz="2400" dirty="0"/>
              <a:t>CPU</a:t>
            </a:r>
            <a:r>
              <a:rPr lang="zh-CN" altLang="en-US" sz="2400" dirty="0"/>
              <a:t>、主存、</a:t>
            </a:r>
            <a:r>
              <a:rPr lang="en-US" altLang="zh-CN" sz="2400" dirty="0"/>
              <a:t>I/O</a:t>
            </a:r>
            <a:r>
              <a:rPr lang="zh-CN" altLang="en-US" sz="2400" dirty="0"/>
              <a:t>各部件之间的信息传输线。</a:t>
            </a:r>
          </a:p>
          <a:p>
            <a:pPr marL="0" indent="0">
              <a:buNone/>
            </a:pPr>
            <a:r>
              <a:rPr lang="zh-CN" altLang="en-US" sz="2400" dirty="0"/>
              <a:t>系统总线按照传输信息不同又分为地址线、数据线和控制线。地址线是单向的</a:t>
            </a:r>
            <a:r>
              <a:rPr lang="en-US" altLang="zh-CN" sz="2400" dirty="0"/>
              <a:t>.</a:t>
            </a:r>
            <a:r>
              <a:rPr lang="zh-CN" altLang="en-US" sz="2400" dirty="0"/>
              <a:t>其根数越多</a:t>
            </a:r>
            <a:r>
              <a:rPr lang="en-US" altLang="zh-CN" sz="2400" dirty="0"/>
              <a:t>.</a:t>
            </a:r>
            <a:r>
              <a:rPr lang="zh-CN" altLang="en-US" sz="2400" dirty="0"/>
              <a:t>寻址空间越大</a:t>
            </a:r>
            <a:r>
              <a:rPr lang="en-US" altLang="zh-CN" sz="2400" dirty="0"/>
              <a:t>.</a:t>
            </a:r>
            <a:r>
              <a:rPr lang="zh-CN" altLang="en-US" sz="2400" dirty="0"/>
              <a:t>即</a:t>
            </a:r>
            <a:r>
              <a:rPr lang="en-US" altLang="zh-CN" sz="2400" dirty="0"/>
              <a:t>CPU</a:t>
            </a:r>
            <a:r>
              <a:rPr lang="zh-CN" altLang="en-US" sz="2400" dirty="0"/>
              <a:t>能访问的存储单元的个数越多；数据线是双向的</a:t>
            </a:r>
            <a:r>
              <a:rPr lang="en-US" altLang="zh-CN" sz="2400" dirty="0"/>
              <a:t>.</a:t>
            </a:r>
            <a:r>
              <a:rPr lang="zh-CN" altLang="en-US" sz="2400" dirty="0"/>
              <a:t>其根数与存储字长相同</a:t>
            </a:r>
            <a:r>
              <a:rPr lang="en-US" altLang="zh-CN" sz="2400" dirty="0"/>
              <a:t>.</a:t>
            </a:r>
            <a:r>
              <a:rPr lang="zh-CN" altLang="en-US" sz="2400" dirty="0"/>
              <a:t>是机器字长的整数倍。</a:t>
            </a:r>
          </a:p>
          <a:p>
            <a:pPr marL="0" indent="0">
              <a:buNone/>
            </a:pPr>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70</a:t>
            </a:fld>
            <a:endParaRPr lang="en-US" altLang="zh-CN" sz="1200"/>
          </a:p>
        </p:txBody>
      </p:sp>
    </p:spTree>
    <p:extLst>
      <p:ext uri="{BB962C8B-B14F-4D97-AF65-F5344CB8AC3E}">
        <p14:creationId xmlns:p14="http://schemas.microsoft.com/office/powerpoint/2010/main" val="2538404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3.4</a:t>
            </a:r>
            <a:endParaRPr lang="zh-CN" altLang="en-US" dirty="0">
              <a:solidFill>
                <a:srgbClr val="FF0000"/>
              </a:solidFill>
            </a:endParaRPr>
          </a:p>
        </p:txBody>
      </p:sp>
      <p:sp>
        <p:nvSpPr>
          <p:cNvPr id="3" name="内容占位符 2"/>
          <p:cNvSpPr>
            <a:spLocks noGrp="1"/>
          </p:cNvSpPr>
          <p:nvPr>
            <p:ph idx="1"/>
          </p:nvPr>
        </p:nvSpPr>
        <p:spPr>
          <a:xfrm>
            <a:off x="467544" y="1052736"/>
            <a:ext cx="8352928" cy="5029200"/>
          </a:xfrm>
        </p:spPr>
        <p:txBody>
          <a:bodyPr/>
          <a:lstStyle/>
          <a:p>
            <a:pPr marL="0" indent="0">
              <a:buNone/>
            </a:pPr>
            <a:r>
              <a:rPr lang="en-US" altLang="zh-CN" sz="2400" dirty="0"/>
              <a:t> </a:t>
            </a:r>
            <a:r>
              <a:rPr lang="zh-CN" altLang="en-US" sz="2000" dirty="0"/>
              <a:t>为什么要设置总线判优控制？常见的集中式总线控制有几种？各有何特点？哪种方式响应时间最快？哪种方式对电路故障最敏感？</a:t>
            </a:r>
            <a:endParaRPr lang="en-US" altLang="zh-CN" sz="2000" dirty="0"/>
          </a:p>
          <a:p>
            <a:pPr marL="0" indent="0">
              <a:buNone/>
            </a:pPr>
            <a:br>
              <a:rPr lang="zh-CN" altLang="en-US" sz="2000" dirty="0"/>
            </a:br>
            <a:r>
              <a:rPr lang="zh-CN" altLang="en-US" sz="2000" dirty="0"/>
              <a:t> </a:t>
            </a:r>
            <a:r>
              <a:rPr lang="zh-CN" altLang="en-US" sz="2000" dirty="0">
                <a:solidFill>
                  <a:srgbClr val="FF0000"/>
                </a:solidFill>
              </a:rPr>
              <a:t>解答：</a:t>
            </a:r>
            <a:endParaRPr lang="en-US" altLang="zh-CN" sz="2000" dirty="0">
              <a:solidFill>
                <a:srgbClr val="FF0000"/>
              </a:solidFill>
            </a:endParaRPr>
          </a:p>
          <a:p>
            <a:pPr marL="0" indent="0">
              <a:buNone/>
            </a:pPr>
            <a:r>
              <a:rPr lang="en-US" altLang="zh-CN" sz="2000" dirty="0">
                <a:latin typeface="宋体"/>
                <a:ea typeface="宋体"/>
              </a:rPr>
              <a:t>①</a:t>
            </a:r>
            <a:r>
              <a:rPr lang="zh-CN" altLang="en-US" sz="2000" dirty="0"/>
              <a:t>总线判优控制解决多个部件同时申请总线时的使用权分配问题；</a:t>
            </a:r>
            <a:br>
              <a:rPr lang="zh-CN" altLang="en-US" sz="2000" dirty="0"/>
            </a:br>
            <a:r>
              <a:rPr lang="zh-CN" altLang="en-US" sz="2000" dirty="0">
                <a:latin typeface="宋体"/>
                <a:ea typeface="宋体"/>
              </a:rPr>
              <a:t>②</a:t>
            </a:r>
            <a:r>
              <a:rPr lang="zh-CN" altLang="en-US" sz="2000" dirty="0"/>
              <a:t>常见的集中式总线控制有三种：</a:t>
            </a:r>
            <a:br>
              <a:rPr lang="zh-CN" altLang="en-US" sz="2000" dirty="0"/>
            </a:br>
            <a:r>
              <a:rPr lang="zh-CN" altLang="en-US" sz="2000" dirty="0"/>
              <a:t>     链式查询、计数器查询、独立请求；</a:t>
            </a:r>
            <a:br>
              <a:rPr lang="zh-CN" altLang="en-US" sz="2000" dirty="0"/>
            </a:br>
            <a:r>
              <a:rPr lang="zh-CN" altLang="en-US" sz="2000" dirty="0">
                <a:latin typeface="宋体"/>
                <a:ea typeface="宋体"/>
              </a:rPr>
              <a:t>③</a:t>
            </a:r>
            <a:r>
              <a:rPr lang="zh-CN" altLang="en-US" sz="2000" dirty="0"/>
              <a:t>特点：链式查询方式连线简单，易于扩充，对电路故障最敏感；计数器查询方式优先级设置较灵活，对故障不敏感，连线及控制过程较复杂；</a:t>
            </a:r>
            <a:endParaRPr lang="en-US" altLang="zh-CN" sz="2000" dirty="0"/>
          </a:p>
          <a:p>
            <a:pPr marL="0" indent="0">
              <a:buNone/>
            </a:pPr>
            <a:r>
              <a:rPr lang="zh-CN" altLang="en-US" sz="2000" dirty="0">
                <a:latin typeface="宋体"/>
                <a:ea typeface="宋体"/>
              </a:rPr>
              <a:t>④</a:t>
            </a:r>
            <a:r>
              <a:rPr lang="zh-CN" altLang="en-US" sz="2000" dirty="0"/>
              <a:t>独立请求方式判优速度最快，但硬件器件用量大，连线多，成本较高。</a:t>
            </a:r>
            <a:endParaRPr lang="en-US" altLang="zh-CN" sz="2000" dirty="0"/>
          </a:p>
          <a:p>
            <a:pPr marL="0" indent="0">
              <a:buNone/>
            </a:pPr>
            <a:r>
              <a:rPr lang="zh-CN" altLang="zh-CN" sz="2000" dirty="0">
                <a:latin typeface="宋体"/>
                <a:ea typeface="宋体"/>
              </a:rPr>
              <a:t>⑤</a:t>
            </a:r>
            <a:r>
              <a:rPr lang="zh-CN" altLang="en-US" sz="2000" dirty="0">
                <a:latin typeface="宋体"/>
              </a:rPr>
              <a:t>链式查询方式对电路故障最敏感。</a:t>
            </a:r>
            <a:endParaRPr lang="en-US" altLang="zh-CN" sz="2000" dirty="0"/>
          </a:p>
          <a:p>
            <a:pPr marL="0" indent="0">
              <a:buNone/>
            </a:pPr>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71</a:t>
            </a:fld>
            <a:endParaRPr lang="en-US" altLang="zh-CN" sz="1200"/>
          </a:p>
        </p:txBody>
      </p:sp>
    </p:spTree>
    <p:extLst>
      <p:ext uri="{BB962C8B-B14F-4D97-AF65-F5344CB8AC3E}">
        <p14:creationId xmlns:p14="http://schemas.microsoft.com/office/powerpoint/2010/main" val="3419976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3.14</a:t>
            </a:r>
            <a:endParaRPr lang="zh-CN" altLang="en-US" dirty="0">
              <a:solidFill>
                <a:srgbClr val="FF0000"/>
              </a:solidFill>
            </a:endParaRPr>
          </a:p>
        </p:txBody>
      </p:sp>
      <p:sp>
        <p:nvSpPr>
          <p:cNvPr id="3" name="内容占位符 2"/>
          <p:cNvSpPr>
            <a:spLocks noGrp="1"/>
          </p:cNvSpPr>
          <p:nvPr>
            <p:ph idx="1"/>
          </p:nvPr>
        </p:nvSpPr>
        <p:spPr/>
        <p:txBody>
          <a:bodyPr/>
          <a:lstStyle/>
          <a:p>
            <a:pPr marL="0" indent="0">
              <a:buNone/>
            </a:pPr>
            <a:r>
              <a:rPr lang="zh-CN" altLang="en-US" sz="2400" dirty="0"/>
              <a:t>设总线的时钟频率为</a:t>
            </a:r>
            <a:r>
              <a:rPr lang="en-US" altLang="zh-CN" sz="2400" dirty="0"/>
              <a:t>8MHz</a:t>
            </a:r>
            <a:r>
              <a:rPr lang="zh-CN" altLang="en-US" sz="2400" dirty="0"/>
              <a:t>，一个总线周期等于一个时钟周期。如果一个总线周期中并行传送</a:t>
            </a:r>
            <a:r>
              <a:rPr lang="en-US" altLang="zh-CN" sz="2400" dirty="0"/>
              <a:t>16</a:t>
            </a:r>
            <a:r>
              <a:rPr lang="zh-CN" altLang="en-US" sz="2400" dirty="0"/>
              <a:t>位数据，试问总线的带宽是多少？</a:t>
            </a:r>
            <a:br>
              <a:rPr lang="zh-CN" altLang="en-US" sz="2400" dirty="0"/>
            </a:br>
            <a:br>
              <a:rPr lang="zh-CN" altLang="en-US" sz="2400" dirty="0"/>
            </a:br>
            <a:r>
              <a:rPr lang="zh-CN" altLang="en-US" sz="2400" dirty="0"/>
              <a:t> </a:t>
            </a:r>
            <a:r>
              <a:rPr lang="zh-CN" altLang="en-US" sz="2400" dirty="0">
                <a:solidFill>
                  <a:srgbClr val="FF0000"/>
                </a:solidFill>
              </a:rPr>
              <a:t>解答：</a:t>
            </a:r>
            <a:br>
              <a:rPr lang="zh-CN" altLang="en-US" sz="2400" dirty="0"/>
            </a:br>
            <a:r>
              <a:rPr lang="zh-CN" altLang="en-US" sz="2400" dirty="0"/>
              <a:t>        总线宽度 </a:t>
            </a:r>
            <a:r>
              <a:rPr lang="en-US" altLang="zh-CN" sz="2400" dirty="0"/>
              <a:t>= 16</a:t>
            </a:r>
            <a:r>
              <a:rPr lang="zh-CN" altLang="en-US" sz="2400" dirty="0"/>
              <a:t>位</a:t>
            </a:r>
            <a:r>
              <a:rPr lang="en-US" altLang="zh-CN" sz="2400" dirty="0"/>
              <a:t>/8 =2B</a:t>
            </a:r>
            <a:br>
              <a:rPr lang="en-US" altLang="zh-CN" sz="2400" dirty="0"/>
            </a:br>
            <a:r>
              <a:rPr lang="en-US" altLang="zh-CN" sz="2400" dirty="0"/>
              <a:t>        </a:t>
            </a:r>
            <a:r>
              <a:rPr lang="zh-CN" altLang="en-US" sz="2400" dirty="0"/>
              <a:t>总线带宽 </a:t>
            </a:r>
            <a:r>
              <a:rPr lang="en-US" altLang="zh-CN" sz="2400" dirty="0"/>
              <a:t>= 8MHz×2B =16MB/s</a:t>
            </a:r>
            <a:endParaRPr lang="zh-CN" altLang="en-US" sz="2400"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72</a:t>
            </a:fld>
            <a:endParaRPr lang="en-US" altLang="zh-CN" sz="1200"/>
          </a:p>
        </p:txBody>
      </p:sp>
    </p:spTree>
    <p:extLst>
      <p:ext uri="{BB962C8B-B14F-4D97-AF65-F5344CB8AC3E}">
        <p14:creationId xmlns:p14="http://schemas.microsoft.com/office/powerpoint/2010/main" val="1270390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标题 1"/>
          <p:cNvSpPr>
            <a:spLocks noGrp="1"/>
          </p:cNvSpPr>
          <p:nvPr>
            <p:ph type="title"/>
          </p:nvPr>
        </p:nvSpPr>
        <p:spPr>
          <a:xfrm>
            <a:off x="1907704" y="404813"/>
            <a:ext cx="6985471" cy="381000"/>
          </a:xfrm>
        </p:spPr>
        <p:txBody>
          <a:bodyPr/>
          <a:lstStyle/>
          <a:p>
            <a:r>
              <a:rPr lang="zh-CN" altLang="en-US" sz="3600" dirty="0">
                <a:solidFill>
                  <a:srgbClr val="FF0000"/>
                </a:solidFill>
              </a:rPr>
              <a:t>第</a:t>
            </a:r>
            <a:r>
              <a:rPr lang="en-US" altLang="zh-CN" sz="3600" dirty="0">
                <a:solidFill>
                  <a:srgbClr val="FF0000"/>
                </a:solidFill>
              </a:rPr>
              <a:t>4</a:t>
            </a:r>
            <a:r>
              <a:rPr lang="zh-CN" altLang="en-US" sz="3600" dirty="0">
                <a:solidFill>
                  <a:srgbClr val="FF0000"/>
                </a:solidFill>
              </a:rPr>
              <a:t>章：三种映射各参数计算总结</a:t>
            </a:r>
          </a:p>
        </p:txBody>
      </p:sp>
      <p:sp>
        <p:nvSpPr>
          <p:cNvPr id="3" name="内容占位符 2" descr="Rectangle: Click to edit Master text styles&#10;Second level&#10;Third level&#10;Fourth level&#10;Fifth level"/>
          <p:cNvSpPr>
            <a:spLocks noGrp="1"/>
          </p:cNvSpPr>
          <p:nvPr>
            <p:ph idx="1"/>
          </p:nvPr>
        </p:nvSpPr>
        <p:spPr>
          <a:xfrm>
            <a:off x="179388" y="908050"/>
            <a:ext cx="8785225" cy="5264150"/>
          </a:xfrm>
        </p:spPr>
        <p:txBody>
          <a:bodyPr/>
          <a:lstStyle/>
          <a:p>
            <a:pPr>
              <a:defRPr/>
            </a:pPr>
            <a:r>
              <a:rPr lang="zh-CN" altLang="en-US" dirty="0">
                <a:solidFill>
                  <a:srgbClr val="080200"/>
                </a:solidFill>
              </a:rPr>
              <a:t>已知块大小</a:t>
            </a:r>
            <a:r>
              <a:rPr lang="en-US" altLang="zh-CN" dirty="0">
                <a:solidFill>
                  <a:srgbClr val="080200"/>
                </a:solidFill>
              </a:rPr>
              <a:t>=2</a:t>
            </a:r>
            <a:r>
              <a:rPr lang="en-US" altLang="zh-CN" baseline="30000" dirty="0">
                <a:solidFill>
                  <a:srgbClr val="080200"/>
                </a:solidFill>
              </a:rPr>
              <a:t>b</a:t>
            </a:r>
            <a:r>
              <a:rPr lang="en-US" altLang="zh-CN" dirty="0">
                <a:solidFill>
                  <a:srgbClr val="080200"/>
                </a:solidFill>
              </a:rPr>
              <a:t>,</a:t>
            </a:r>
            <a:r>
              <a:rPr lang="zh-CN" altLang="en-US" dirty="0">
                <a:solidFill>
                  <a:srgbClr val="080200"/>
                </a:solidFill>
              </a:rPr>
              <a:t>求得参数</a:t>
            </a:r>
            <a:r>
              <a:rPr lang="en-US" altLang="zh-CN" dirty="0">
                <a:solidFill>
                  <a:srgbClr val="080200"/>
                </a:solidFill>
              </a:rPr>
              <a:t>b;</a:t>
            </a:r>
          </a:p>
          <a:p>
            <a:pPr>
              <a:defRPr/>
            </a:pPr>
            <a:r>
              <a:rPr lang="zh-CN" altLang="en-US" dirty="0">
                <a:solidFill>
                  <a:srgbClr val="080200"/>
                </a:solidFill>
              </a:rPr>
              <a:t>已知主存容量</a:t>
            </a:r>
            <a:r>
              <a:rPr lang="en-US" altLang="zh-CN" dirty="0">
                <a:solidFill>
                  <a:srgbClr val="080200"/>
                </a:solidFill>
              </a:rPr>
              <a:t>=2</a:t>
            </a:r>
            <a:r>
              <a:rPr lang="en-US" altLang="zh-CN" baseline="30000" dirty="0">
                <a:solidFill>
                  <a:srgbClr val="080200"/>
                </a:solidFill>
              </a:rPr>
              <a:t>n</a:t>
            </a:r>
            <a:r>
              <a:rPr lang="en-US" altLang="zh-CN" dirty="0">
                <a:solidFill>
                  <a:srgbClr val="080200"/>
                </a:solidFill>
              </a:rPr>
              <a:t>,</a:t>
            </a:r>
            <a:r>
              <a:rPr lang="zh-CN" altLang="en-US" dirty="0">
                <a:solidFill>
                  <a:srgbClr val="080200"/>
                </a:solidFill>
              </a:rPr>
              <a:t>求得参数</a:t>
            </a:r>
            <a:r>
              <a:rPr lang="en-US" altLang="zh-CN" dirty="0">
                <a:solidFill>
                  <a:srgbClr val="080200"/>
                </a:solidFill>
              </a:rPr>
              <a:t>n;</a:t>
            </a:r>
          </a:p>
          <a:p>
            <a:pPr marL="0" indent="0">
              <a:buFont typeface="Wingdings" pitchFamily="2" charset="2"/>
              <a:buNone/>
              <a:defRPr/>
            </a:pPr>
            <a:r>
              <a:rPr lang="zh-CN" altLang="en-US" dirty="0">
                <a:solidFill>
                  <a:srgbClr val="080200"/>
                </a:solidFill>
              </a:rPr>
              <a:t>      根据</a:t>
            </a:r>
            <a:r>
              <a:rPr lang="en-US" altLang="zh-CN" dirty="0">
                <a:solidFill>
                  <a:srgbClr val="080200"/>
                </a:solidFill>
              </a:rPr>
              <a:t>1</a:t>
            </a:r>
            <a:r>
              <a:rPr lang="zh-CN" altLang="en-US" dirty="0">
                <a:solidFill>
                  <a:srgbClr val="080200"/>
                </a:solidFill>
              </a:rPr>
              <a:t>和</a:t>
            </a:r>
            <a:r>
              <a:rPr lang="en-US" altLang="zh-CN" dirty="0">
                <a:solidFill>
                  <a:srgbClr val="080200"/>
                </a:solidFill>
              </a:rPr>
              <a:t>2</a:t>
            </a:r>
            <a:r>
              <a:rPr lang="zh-CN" altLang="en-US" dirty="0">
                <a:solidFill>
                  <a:srgbClr val="080200"/>
                </a:solidFill>
              </a:rPr>
              <a:t>，求得主存块数</a:t>
            </a:r>
            <a:r>
              <a:rPr lang="en-US" altLang="zh-CN" dirty="0">
                <a:solidFill>
                  <a:srgbClr val="080200"/>
                </a:solidFill>
              </a:rPr>
              <a:t>=2</a:t>
            </a:r>
            <a:r>
              <a:rPr lang="en-US" altLang="zh-CN" baseline="30000" dirty="0">
                <a:solidFill>
                  <a:srgbClr val="080200"/>
                </a:solidFill>
              </a:rPr>
              <a:t>n</a:t>
            </a:r>
            <a:r>
              <a:rPr lang="en-US" altLang="zh-CN" dirty="0">
                <a:solidFill>
                  <a:srgbClr val="080200"/>
                </a:solidFill>
              </a:rPr>
              <a:t>/2</a:t>
            </a:r>
            <a:r>
              <a:rPr lang="en-US" altLang="zh-CN" baseline="30000" dirty="0">
                <a:solidFill>
                  <a:srgbClr val="080200"/>
                </a:solidFill>
              </a:rPr>
              <a:t>b</a:t>
            </a:r>
          </a:p>
          <a:p>
            <a:pPr>
              <a:buFont typeface="Wingdings" pitchFamily="2" charset="2"/>
              <a:buAutoNum type="arabicPeriod" startAt="3"/>
              <a:defRPr/>
            </a:pPr>
            <a:r>
              <a:rPr lang="zh-CN" altLang="en-US" dirty="0">
                <a:solidFill>
                  <a:srgbClr val="080200"/>
                </a:solidFill>
              </a:rPr>
              <a:t>已知</a:t>
            </a:r>
            <a:r>
              <a:rPr lang="en-US" altLang="zh-CN" dirty="0">
                <a:solidFill>
                  <a:srgbClr val="080200"/>
                </a:solidFill>
              </a:rPr>
              <a:t>cache</a:t>
            </a:r>
            <a:r>
              <a:rPr lang="zh-CN" altLang="en-US" dirty="0">
                <a:solidFill>
                  <a:srgbClr val="080200"/>
                </a:solidFill>
              </a:rPr>
              <a:t>容量</a:t>
            </a:r>
            <a:r>
              <a:rPr lang="en-US" altLang="zh-CN" dirty="0">
                <a:solidFill>
                  <a:srgbClr val="080200"/>
                </a:solidFill>
              </a:rPr>
              <a:t>,</a:t>
            </a:r>
            <a:r>
              <a:rPr lang="zh-CN" altLang="en-US" dirty="0">
                <a:solidFill>
                  <a:srgbClr val="080200"/>
                </a:solidFill>
              </a:rPr>
              <a:t>则</a:t>
            </a:r>
            <a:r>
              <a:rPr lang="en-US" altLang="zh-CN" dirty="0">
                <a:solidFill>
                  <a:srgbClr val="080200"/>
                </a:solidFill>
              </a:rPr>
              <a:t>cache</a:t>
            </a:r>
            <a:r>
              <a:rPr lang="zh-CN" altLang="en-US" dirty="0">
                <a:solidFill>
                  <a:srgbClr val="080200"/>
                </a:solidFill>
              </a:rPr>
              <a:t>块数</a:t>
            </a:r>
            <a:r>
              <a:rPr lang="en-US" altLang="zh-CN" dirty="0">
                <a:solidFill>
                  <a:srgbClr val="080200"/>
                </a:solidFill>
              </a:rPr>
              <a:t>=2</a:t>
            </a:r>
            <a:r>
              <a:rPr lang="en-US" altLang="zh-CN" baseline="30000" dirty="0">
                <a:solidFill>
                  <a:srgbClr val="080200"/>
                </a:solidFill>
              </a:rPr>
              <a:t>c</a:t>
            </a:r>
            <a:r>
              <a:rPr lang="en-US" altLang="zh-CN" dirty="0">
                <a:solidFill>
                  <a:srgbClr val="080200"/>
                </a:solidFill>
              </a:rPr>
              <a:t>=cache</a:t>
            </a:r>
            <a:r>
              <a:rPr lang="zh-CN" altLang="en-US" dirty="0">
                <a:solidFill>
                  <a:srgbClr val="080200"/>
                </a:solidFill>
              </a:rPr>
              <a:t>容量</a:t>
            </a:r>
            <a:r>
              <a:rPr lang="en-US" altLang="zh-CN" dirty="0">
                <a:solidFill>
                  <a:srgbClr val="080200"/>
                </a:solidFill>
              </a:rPr>
              <a:t>/ 2</a:t>
            </a:r>
            <a:r>
              <a:rPr lang="en-US" altLang="zh-CN" baseline="30000" dirty="0">
                <a:solidFill>
                  <a:srgbClr val="080200"/>
                </a:solidFill>
              </a:rPr>
              <a:t>b</a:t>
            </a:r>
            <a:r>
              <a:rPr lang="en-US" altLang="zh-CN" dirty="0">
                <a:solidFill>
                  <a:srgbClr val="080200"/>
                </a:solidFill>
              </a:rPr>
              <a:t> ,</a:t>
            </a:r>
            <a:r>
              <a:rPr lang="zh-CN" altLang="en-US" dirty="0">
                <a:solidFill>
                  <a:srgbClr val="080200"/>
                </a:solidFill>
              </a:rPr>
              <a:t>求得</a:t>
            </a:r>
            <a:r>
              <a:rPr lang="en-US" altLang="zh-CN" dirty="0">
                <a:solidFill>
                  <a:srgbClr val="080200"/>
                </a:solidFill>
              </a:rPr>
              <a:t>c;</a:t>
            </a:r>
          </a:p>
          <a:p>
            <a:pPr marL="0" indent="0">
              <a:buFont typeface="Wingdings" pitchFamily="2" charset="2"/>
              <a:buNone/>
              <a:defRPr/>
            </a:pPr>
            <a:r>
              <a:rPr lang="en-US" altLang="zh-CN" dirty="0">
                <a:solidFill>
                  <a:srgbClr val="080200"/>
                </a:solidFill>
              </a:rPr>
              <a:t>4.   </a:t>
            </a:r>
            <a:r>
              <a:rPr lang="zh-CN" altLang="en-US" dirty="0">
                <a:solidFill>
                  <a:srgbClr val="080200"/>
                </a:solidFill>
              </a:rPr>
              <a:t>已知路数，求得</a:t>
            </a:r>
            <a:r>
              <a:rPr lang="en-US" altLang="zh-CN" dirty="0">
                <a:solidFill>
                  <a:srgbClr val="080200"/>
                </a:solidFill>
              </a:rPr>
              <a:t>cache</a:t>
            </a:r>
            <a:r>
              <a:rPr lang="zh-CN" altLang="en-US" dirty="0">
                <a:solidFill>
                  <a:srgbClr val="080200"/>
                </a:solidFill>
              </a:rPr>
              <a:t>组数</a:t>
            </a:r>
            <a:r>
              <a:rPr lang="en-US" altLang="zh-CN" dirty="0">
                <a:solidFill>
                  <a:srgbClr val="080200"/>
                </a:solidFill>
              </a:rPr>
              <a:t>=2</a:t>
            </a:r>
            <a:r>
              <a:rPr lang="en-US" altLang="zh-CN" baseline="30000" dirty="0">
                <a:solidFill>
                  <a:srgbClr val="080200"/>
                </a:solidFill>
              </a:rPr>
              <a:t>q</a:t>
            </a:r>
            <a:r>
              <a:rPr lang="en-US" altLang="zh-CN" dirty="0">
                <a:solidFill>
                  <a:srgbClr val="080200"/>
                </a:solidFill>
              </a:rPr>
              <a:t>=cache</a:t>
            </a:r>
            <a:r>
              <a:rPr lang="zh-CN" altLang="en-US" dirty="0">
                <a:solidFill>
                  <a:srgbClr val="080200"/>
                </a:solidFill>
              </a:rPr>
              <a:t>块数</a:t>
            </a:r>
            <a:r>
              <a:rPr lang="en-US" altLang="zh-CN" dirty="0">
                <a:solidFill>
                  <a:srgbClr val="080200"/>
                </a:solidFill>
              </a:rPr>
              <a:t>/</a:t>
            </a:r>
            <a:r>
              <a:rPr lang="zh-CN" altLang="en-US" dirty="0">
                <a:solidFill>
                  <a:srgbClr val="080200"/>
                </a:solidFill>
              </a:rPr>
              <a:t>路数（</a:t>
            </a:r>
            <a:r>
              <a:rPr lang="en-US" altLang="zh-CN" dirty="0">
                <a:solidFill>
                  <a:srgbClr val="080200"/>
                </a:solidFill>
              </a:rPr>
              <a:t>2,4,8…</a:t>
            </a:r>
            <a:r>
              <a:rPr lang="zh-CN" altLang="en-US" dirty="0">
                <a:solidFill>
                  <a:srgbClr val="080200"/>
                </a:solidFill>
              </a:rPr>
              <a:t>）</a:t>
            </a:r>
            <a:r>
              <a:rPr lang="en-US" altLang="zh-CN" dirty="0">
                <a:solidFill>
                  <a:srgbClr val="080200"/>
                </a:solidFill>
              </a:rPr>
              <a:t>,</a:t>
            </a:r>
          </a:p>
          <a:p>
            <a:pPr marL="0" indent="0">
              <a:buFont typeface="Wingdings" pitchFamily="2" charset="2"/>
              <a:buNone/>
              <a:defRPr/>
            </a:pPr>
            <a:r>
              <a:rPr lang="en-US" altLang="zh-CN" dirty="0">
                <a:solidFill>
                  <a:srgbClr val="080200"/>
                </a:solidFill>
              </a:rPr>
              <a:t>      </a:t>
            </a:r>
            <a:r>
              <a:rPr lang="zh-CN" altLang="en-US" dirty="0">
                <a:solidFill>
                  <a:srgbClr val="080200"/>
                </a:solidFill>
              </a:rPr>
              <a:t>求得</a:t>
            </a:r>
            <a:r>
              <a:rPr lang="en-US" altLang="zh-CN" dirty="0">
                <a:solidFill>
                  <a:srgbClr val="080200"/>
                </a:solidFill>
              </a:rPr>
              <a:t>q.                            </a:t>
            </a:r>
          </a:p>
          <a:p>
            <a:pPr marL="0" indent="0">
              <a:buFont typeface="Wingdings" pitchFamily="2" charset="2"/>
              <a:buNone/>
              <a:defRPr/>
            </a:pPr>
            <a:r>
              <a:rPr lang="en-US" altLang="zh-CN" dirty="0">
                <a:solidFill>
                  <a:srgbClr val="080200"/>
                </a:solidFill>
              </a:rPr>
              <a:t>                                              </a:t>
            </a:r>
            <a:r>
              <a:rPr lang="zh-CN" altLang="en-US" dirty="0">
                <a:solidFill>
                  <a:srgbClr val="080200"/>
                </a:solidFill>
              </a:rPr>
              <a:t>主存格式</a:t>
            </a:r>
            <a:endParaRPr lang="en-US" altLang="zh-CN" dirty="0">
              <a:solidFill>
                <a:srgbClr val="080200"/>
              </a:solidFill>
            </a:endParaRPr>
          </a:p>
          <a:p>
            <a:pPr marL="0" indent="0">
              <a:buFont typeface="Wingdings" pitchFamily="2" charset="2"/>
              <a:buNone/>
              <a:defRPr/>
            </a:pPr>
            <a:r>
              <a:rPr lang="zh-CN" altLang="en-US" dirty="0">
                <a:solidFill>
                  <a:srgbClr val="080200"/>
                </a:solidFill>
              </a:rPr>
              <a:t>直接映射：</a:t>
            </a:r>
            <a:r>
              <a:rPr lang="en-US" altLang="zh-CN" dirty="0">
                <a:solidFill>
                  <a:srgbClr val="080200"/>
                </a:solidFill>
              </a:rPr>
              <a:t>t=n-c-b</a:t>
            </a:r>
          </a:p>
          <a:p>
            <a:pPr marL="0" indent="0">
              <a:buFont typeface="Wingdings" pitchFamily="2" charset="2"/>
              <a:buNone/>
              <a:defRPr/>
            </a:pPr>
            <a:r>
              <a:rPr lang="zh-CN" altLang="en-US" dirty="0">
                <a:solidFill>
                  <a:srgbClr val="080200"/>
                </a:solidFill>
              </a:rPr>
              <a:t>全相联映射：</a:t>
            </a:r>
            <a:r>
              <a:rPr lang="en-US" altLang="zh-CN" dirty="0">
                <a:solidFill>
                  <a:srgbClr val="080200"/>
                </a:solidFill>
              </a:rPr>
              <a:t>m=</a:t>
            </a:r>
            <a:r>
              <a:rPr lang="en-US" altLang="zh-CN" dirty="0" err="1">
                <a:solidFill>
                  <a:srgbClr val="080200"/>
                </a:solidFill>
              </a:rPr>
              <a:t>t+c</a:t>
            </a:r>
            <a:r>
              <a:rPr lang="en-US" altLang="zh-CN" dirty="0">
                <a:solidFill>
                  <a:srgbClr val="080200"/>
                </a:solidFill>
              </a:rPr>
              <a:t>=n-b</a:t>
            </a:r>
          </a:p>
          <a:p>
            <a:pPr marL="0" indent="0">
              <a:buFont typeface="Wingdings" pitchFamily="2" charset="2"/>
              <a:buNone/>
              <a:defRPr/>
            </a:pPr>
            <a:r>
              <a:rPr lang="zh-CN" altLang="en-US" dirty="0">
                <a:solidFill>
                  <a:srgbClr val="080200"/>
                </a:solidFill>
              </a:rPr>
              <a:t>组相联映射：</a:t>
            </a:r>
            <a:r>
              <a:rPr lang="en-US" altLang="zh-CN" dirty="0">
                <a:solidFill>
                  <a:srgbClr val="080200"/>
                </a:solidFill>
              </a:rPr>
              <a:t>s=n-q-b</a:t>
            </a:r>
            <a:endParaRPr lang="zh-CN" altLang="en-US" dirty="0">
              <a:solidFill>
                <a:srgbClr val="080200"/>
              </a:solidFill>
            </a:endParaRPr>
          </a:p>
        </p:txBody>
      </p:sp>
      <p:graphicFrame>
        <p:nvGraphicFramePr>
          <p:cNvPr id="4" name="表格 3"/>
          <p:cNvGraphicFramePr>
            <a:graphicFrameLocks noGrp="1"/>
          </p:cNvGraphicFramePr>
          <p:nvPr/>
        </p:nvGraphicFramePr>
        <p:xfrm>
          <a:off x="4500563" y="4508500"/>
          <a:ext cx="4127500" cy="366713"/>
        </p:xfrm>
        <a:graphic>
          <a:graphicData uri="http://schemas.openxmlformats.org/drawingml/2006/table">
            <a:tbl>
              <a:tblPr firstRow="1" bandRow="1">
                <a:tableStyleId>{5C22544A-7EE6-4342-B048-85BDC9FD1C3A}</a:tableStyleId>
              </a:tblPr>
              <a:tblGrid>
                <a:gridCol w="1583937">
                  <a:extLst>
                    <a:ext uri="{9D8B030D-6E8A-4147-A177-3AD203B41FA5}">
                      <a16:colId xmlns:a16="http://schemas.microsoft.com/office/drawing/2014/main" val="20000"/>
                    </a:ext>
                  </a:extLst>
                </a:gridCol>
                <a:gridCol w="1167730">
                  <a:extLst>
                    <a:ext uri="{9D8B030D-6E8A-4147-A177-3AD203B41FA5}">
                      <a16:colId xmlns:a16="http://schemas.microsoft.com/office/drawing/2014/main" val="20001"/>
                    </a:ext>
                  </a:extLst>
                </a:gridCol>
                <a:gridCol w="1375833">
                  <a:extLst>
                    <a:ext uri="{9D8B030D-6E8A-4147-A177-3AD203B41FA5}">
                      <a16:colId xmlns:a16="http://schemas.microsoft.com/office/drawing/2014/main" val="20002"/>
                    </a:ext>
                  </a:extLst>
                </a:gridCol>
              </a:tblGrid>
              <a:tr h="366713">
                <a:tc>
                  <a:txBody>
                    <a:bodyPr/>
                    <a:lstStyle/>
                    <a:p>
                      <a:r>
                        <a:rPr lang="en-US" altLang="zh-CN" sz="1800" dirty="0"/>
                        <a:t>t</a:t>
                      </a:r>
                      <a:endParaRPr lang="zh-CN" altLang="en-US" sz="1800" dirty="0"/>
                    </a:p>
                  </a:txBody>
                  <a:tcPr marL="91426" marR="91426" marT="45839" marB="45839">
                    <a:solidFill>
                      <a:srgbClr val="0033CC"/>
                    </a:solidFill>
                  </a:tcPr>
                </a:tc>
                <a:tc>
                  <a:txBody>
                    <a:bodyPr/>
                    <a:lstStyle/>
                    <a:p>
                      <a:r>
                        <a:rPr lang="en-US" altLang="zh-CN" sz="1800" dirty="0"/>
                        <a:t>c</a:t>
                      </a:r>
                      <a:endParaRPr lang="zh-CN" altLang="en-US" sz="1800" dirty="0"/>
                    </a:p>
                  </a:txBody>
                  <a:tcPr marL="91426" marR="91426" marT="45839" marB="45839">
                    <a:solidFill>
                      <a:srgbClr val="00B050"/>
                    </a:solidFill>
                  </a:tcPr>
                </a:tc>
                <a:tc>
                  <a:txBody>
                    <a:bodyPr/>
                    <a:lstStyle/>
                    <a:p>
                      <a:r>
                        <a:rPr lang="en-US" altLang="zh-CN" sz="1800" dirty="0"/>
                        <a:t>b</a:t>
                      </a:r>
                      <a:endParaRPr lang="zh-CN" altLang="en-US" sz="1800" dirty="0"/>
                    </a:p>
                  </a:txBody>
                  <a:tcPr marL="91426" marR="91426" marT="45839" marB="45839">
                    <a:solidFill>
                      <a:srgbClr val="FF0000"/>
                    </a:solidFill>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nvGraphicFramePr>
        <p:xfrm>
          <a:off x="4500563" y="5013325"/>
          <a:ext cx="4175125" cy="371475"/>
        </p:xfrm>
        <a:graphic>
          <a:graphicData uri="http://schemas.openxmlformats.org/drawingml/2006/table">
            <a:tbl>
              <a:tblPr firstRow="1" bandRow="1">
                <a:tableStyleId>{5C22544A-7EE6-4342-B048-85BDC9FD1C3A}</a:tableStyleId>
              </a:tblPr>
              <a:tblGrid>
                <a:gridCol w="2735427">
                  <a:extLst>
                    <a:ext uri="{9D8B030D-6E8A-4147-A177-3AD203B41FA5}">
                      <a16:colId xmlns:a16="http://schemas.microsoft.com/office/drawing/2014/main" val="20000"/>
                    </a:ext>
                  </a:extLst>
                </a:gridCol>
                <a:gridCol w="1439698">
                  <a:extLst>
                    <a:ext uri="{9D8B030D-6E8A-4147-A177-3AD203B41FA5}">
                      <a16:colId xmlns:a16="http://schemas.microsoft.com/office/drawing/2014/main" val="20001"/>
                    </a:ext>
                  </a:extLst>
                </a:gridCol>
              </a:tblGrid>
              <a:tr h="371475">
                <a:tc>
                  <a:txBody>
                    <a:bodyPr/>
                    <a:lstStyle/>
                    <a:p>
                      <a:r>
                        <a:rPr lang="en-US" altLang="zh-CN" sz="1800" dirty="0"/>
                        <a:t>m</a:t>
                      </a:r>
                      <a:endParaRPr lang="zh-CN" altLang="en-US" sz="1800" dirty="0"/>
                    </a:p>
                  </a:txBody>
                  <a:tcPr marL="91411" marR="91411" marT="45798" marB="45798">
                    <a:solidFill>
                      <a:srgbClr val="CC66FF"/>
                    </a:solidFill>
                  </a:tcPr>
                </a:tc>
                <a:tc>
                  <a:txBody>
                    <a:bodyPr/>
                    <a:lstStyle/>
                    <a:p>
                      <a:r>
                        <a:rPr lang="en-US" altLang="zh-CN" sz="1800" dirty="0"/>
                        <a:t>b</a:t>
                      </a:r>
                      <a:endParaRPr lang="zh-CN" altLang="en-US" sz="1800" dirty="0"/>
                    </a:p>
                  </a:txBody>
                  <a:tcPr marL="91411" marR="91411" marT="45798" marB="45798">
                    <a:solidFill>
                      <a:srgbClr val="FF0000"/>
                    </a:solidFill>
                  </a:tcPr>
                </a:tc>
                <a:extLst>
                  <a:ext uri="{0D108BD9-81ED-4DB2-BD59-A6C34878D82A}">
                    <a16:rowId xmlns:a16="http://schemas.microsoft.com/office/drawing/2014/main" val="10000"/>
                  </a:ext>
                </a:extLst>
              </a:tr>
            </a:tbl>
          </a:graphicData>
        </a:graphic>
      </p:graphicFrame>
      <p:graphicFrame>
        <p:nvGraphicFramePr>
          <p:cNvPr id="6" name="表格 5"/>
          <p:cNvGraphicFramePr>
            <a:graphicFrameLocks noGrp="1"/>
          </p:cNvGraphicFramePr>
          <p:nvPr/>
        </p:nvGraphicFramePr>
        <p:xfrm>
          <a:off x="4500563" y="5589588"/>
          <a:ext cx="4175125" cy="369887"/>
        </p:xfrm>
        <a:graphic>
          <a:graphicData uri="http://schemas.openxmlformats.org/drawingml/2006/table">
            <a:tbl>
              <a:tblPr firstRow="1" bandRow="1">
                <a:tableStyleId>{5C22544A-7EE6-4342-B048-85BDC9FD1C3A}</a:tableStyleId>
              </a:tblPr>
              <a:tblGrid>
                <a:gridCol w="1698356">
                  <a:extLst>
                    <a:ext uri="{9D8B030D-6E8A-4147-A177-3AD203B41FA5}">
                      <a16:colId xmlns:a16="http://schemas.microsoft.com/office/drawing/2014/main" val="20000"/>
                    </a:ext>
                  </a:extLst>
                </a:gridCol>
                <a:gridCol w="1061472">
                  <a:extLst>
                    <a:ext uri="{9D8B030D-6E8A-4147-A177-3AD203B41FA5}">
                      <a16:colId xmlns:a16="http://schemas.microsoft.com/office/drawing/2014/main" val="20001"/>
                    </a:ext>
                  </a:extLst>
                </a:gridCol>
                <a:gridCol w="1415297">
                  <a:extLst>
                    <a:ext uri="{9D8B030D-6E8A-4147-A177-3AD203B41FA5}">
                      <a16:colId xmlns:a16="http://schemas.microsoft.com/office/drawing/2014/main" val="20002"/>
                    </a:ext>
                  </a:extLst>
                </a:gridCol>
              </a:tblGrid>
              <a:tr h="369887">
                <a:tc>
                  <a:txBody>
                    <a:bodyPr/>
                    <a:lstStyle/>
                    <a:p>
                      <a:r>
                        <a:rPr lang="en-US" altLang="zh-CN" sz="1800" dirty="0"/>
                        <a:t>s</a:t>
                      </a:r>
                      <a:endParaRPr lang="zh-CN" altLang="en-US" sz="1800" dirty="0"/>
                    </a:p>
                  </a:txBody>
                  <a:tcPr marL="91411" marR="91411" marT="45603" marB="45603">
                    <a:solidFill>
                      <a:srgbClr val="C28F3E"/>
                    </a:solidFill>
                  </a:tcPr>
                </a:tc>
                <a:tc>
                  <a:txBody>
                    <a:bodyPr/>
                    <a:lstStyle/>
                    <a:p>
                      <a:r>
                        <a:rPr lang="en-US" altLang="zh-CN" sz="1800" dirty="0"/>
                        <a:t>q</a:t>
                      </a:r>
                      <a:endParaRPr lang="zh-CN" altLang="en-US" sz="1800" dirty="0"/>
                    </a:p>
                  </a:txBody>
                  <a:tcPr marL="91411" marR="91411" marT="45603" marB="45603">
                    <a:solidFill>
                      <a:srgbClr val="002060"/>
                    </a:solidFill>
                  </a:tcPr>
                </a:tc>
                <a:tc>
                  <a:txBody>
                    <a:bodyPr/>
                    <a:lstStyle/>
                    <a:p>
                      <a:r>
                        <a:rPr lang="en-US" altLang="zh-CN" sz="1800" dirty="0"/>
                        <a:t>b</a:t>
                      </a:r>
                      <a:endParaRPr lang="zh-CN" altLang="en-US" sz="1800" dirty="0"/>
                    </a:p>
                  </a:txBody>
                  <a:tcPr marL="91411" marR="91411" marT="45603" marB="45603">
                    <a:solidFill>
                      <a:srgbClr val="FF0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34647535"/>
      </p:ext>
    </p:extLst>
  </p:cSld>
  <p:clrMapOvr>
    <a:masterClrMapping/>
  </p:clrMapOvr>
  <p:transition>
    <p:pull dir="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ext Box 2"/>
          <p:cNvSpPr txBox="1">
            <a:spLocks noChangeArrowheads="1"/>
          </p:cNvSpPr>
          <p:nvPr/>
        </p:nvSpPr>
        <p:spPr bwMode="auto">
          <a:xfrm>
            <a:off x="323850" y="549275"/>
            <a:ext cx="88201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20000"/>
              </a:lnSpc>
              <a:spcBef>
                <a:spcPct val="20000"/>
              </a:spcBef>
              <a:spcAft>
                <a:spcPct val="0"/>
              </a:spcAft>
              <a:buClrTx/>
            </a:pPr>
            <a:r>
              <a:rPr lang="zh-CN" altLang="en-US" sz="2400">
                <a:solidFill>
                  <a:srgbClr val="FFFFFF"/>
                </a:solidFill>
                <a:latin typeface="Times New Roman" pitchFamily="18" charset="0"/>
              </a:rPr>
              <a:t>　　假设主存容量位 </a:t>
            </a:r>
            <a:r>
              <a:rPr lang="en-US" altLang="zh-CN" sz="2400">
                <a:solidFill>
                  <a:srgbClr val="FFFFFF"/>
                </a:solidFill>
                <a:latin typeface="Times New Roman" pitchFamily="18" charset="0"/>
              </a:rPr>
              <a:t>512K×16 </a:t>
            </a:r>
            <a:r>
              <a:rPr lang="zh-CN" altLang="en-US" sz="2400">
                <a:solidFill>
                  <a:srgbClr val="FFFFFF"/>
                </a:solidFill>
                <a:latin typeface="Times New Roman" pitchFamily="18" charset="0"/>
              </a:rPr>
              <a:t>位，</a:t>
            </a:r>
            <a:r>
              <a:rPr lang="en-US" altLang="zh-CN" sz="2400">
                <a:solidFill>
                  <a:srgbClr val="FFFFFF"/>
                </a:solidFill>
                <a:latin typeface="Times New Roman" pitchFamily="18" charset="0"/>
              </a:rPr>
              <a:t>Cache </a:t>
            </a:r>
            <a:r>
              <a:rPr lang="zh-CN" altLang="en-US" sz="2400">
                <a:solidFill>
                  <a:srgbClr val="FFFFFF"/>
                </a:solidFill>
                <a:latin typeface="Times New Roman" pitchFamily="18" charset="0"/>
              </a:rPr>
              <a:t>容量为 </a:t>
            </a:r>
            <a:r>
              <a:rPr lang="en-US" altLang="zh-CN" sz="2400">
                <a:solidFill>
                  <a:srgbClr val="FFFFFF"/>
                </a:solidFill>
                <a:latin typeface="Times New Roman" pitchFamily="18" charset="0"/>
              </a:rPr>
              <a:t>4096×16 </a:t>
            </a:r>
            <a:r>
              <a:rPr lang="zh-CN" altLang="en-US" sz="2400">
                <a:solidFill>
                  <a:srgbClr val="FFFFFF"/>
                </a:solidFill>
                <a:latin typeface="Times New Roman" pitchFamily="18" charset="0"/>
              </a:rPr>
              <a:t>位，</a:t>
            </a:r>
          </a:p>
          <a:p>
            <a:pPr eaLnBrk="1" hangingPunct="1">
              <a:lnSpc>
                <a:spcPct val="120000"/>
              </a:lnSpc>
              <a:spcBef>
                <a:spcPct val="20000"/>
              </a:spcBef>
              <a:spcAft>
                <a:spcPct val="0"/>
              </a:spcAft>
              <a:buClrTx/>
            </a:pPr>
            <a:r>
              <a:rPr lang="zh-CN" altLang="en-US" sz="2400">
                <a:solidFill>
                  <a:srgbClr val="FFFFFF"/>
                </a:solidFill>
                <a:latin typeface="Times New Roman" pitchFamily="18" charset="0"/>
              </a:rPr>
              <a:t>         块长为 </a:t>
            </a:r>
            <a:r>
              <a:rPr lang="en-US" altLang="zh-CN" sz="2400">
                <a:solidFill>
                  <a:srgbClr val="FFFFFF"/>
                </a:solidFill>
                <a:latin typeface="Times New Roman" pitchFamily="18" charset="0"/>
              </a:rPr>
              <a:t>4 </a:t>
            </a:r>
            <a:r>
              <a:rPr lang="zh-CN" altLang="en-US" sz="2400">
                <a:solidFill>
                  <a:srgbClr val="FFFFFF"/>
                </a:solidFill>
                <a:latin typeface="Times New Roman" pitchFamily="18" charset="0"/>
              </a:rPr>
              <a:t>个 </a:t>
            </a:r>
            <a:r>
              <a:rPr lang="en-US" altLang="zh-CN" sz="2400">
                <a:solidFill>
                  <a:srgbClr val="FFFFFF"/>
                </a:solidFill>
                <a:latin typeface="Times New Roman" pitchFamily="18" charset="0"/>
              </a:rPr>
              <a:t>16 </a:t>
            </a:r>
            <a:r>
              <a:rPr lang="zh-CN" altLang="en-US" sz="2400">
                <a:solidFill>
                  <a:srgbClr val="FFFFFF"/>
                </a:solidFill>
                <a:latin typeface="Times New Roman" pitchFamily="18" charset="0"/>
              </a:rPr>
              <a:t>位的字，访存地址为 </a:t>
            </a:r>
            <a:r>
              <a:rPr lang="zh-CN" altLang="en-US" sz="2400">
                <a:solidFill>
                  <a:srgbClr val="FFFF00"/>
                </a:solidFill>
                <a:latin typeface="Times New Roman" pitchFamily="18" charset="0"/>
              </a:rPr>
              <a:t>字地址</a:t>
            </a:r>
            <a:r>
              <a:rPr lang="zh-CN" altLang="en-US" sz="2400">
                <a:solidFill>
                  <a:srgbClr val="FFFFFF"/>
                </a:solidFill>
                <a:latin typeface="Times New Roman" pitchFamily="18" charset="0"/>
              </a:rPr>
              <a:t>。</a:t>
            </a:r>
          </a:p>
        </p:txBody>
      </p:sp>
      <p:sp>
        <p:nvSpPr>
          <p:cNvPr id="825347" name="Text Box 3"/>
          <p:cNvSpPr txBox="1">
            <a:spLocks noChangeArrowheads="1"/>
          </p:cNvSpPr>
          <p:nvPr/>
        </p:nvSpPr>
        <p:spPr bwMode="auto">
          <a:xfrm>
            <a:off x="395288" y="23813"/>
            <a:ext cx="1584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Bef>
                <a:spcPct val="50000"/>
              </a:spcBef>
              <a:spcAft>
                <a:spcPct val="0"/>
              </a:spcAft>
              <a:buClrTx/>
            </a:pPr>
            <a:r>
              <a:rPr lang="zh-CN" altLang="en-US" sz="2800" dirty="0">
                <a:solidFill>
                  <a:srgbClr val="FFFF00"/>
                </a:solidFill>
              </a:rPr>
              <a:t>例</a:t>
            </a:r>
            <a:r>
              <a:rPr lang="en-US" altLang="zh-CN" sz="2800" dirty="0">
                <a:solidFill>
                  <a:srgbClr val="FFFF00"/>
                </a:solidFill>
              </a:rPr>
              <a:t>4.9</a:t>
            </a:r>
            <a:r>
              <a:rPr lang="zh-CN" altLang="en-US" sz="2400" dirty="0">
                <a:solidFill>
                  <a:srgbClr val="FFFF00"/>
                </a:solidFill>
              </a:rPr>
              <a:t> </a:t>
            </a:r>
          </a:p>
        </p:txBody>
      </p:sp>
      <p:sp>
        <p:nvSpPr>
          <p:cNvPr id="82534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nSpc>
                <a:spcPct val="100000"/>
              </a:lnSpc>
              <a:spcBef>
                <a:spcPct val="20000"/>
              </a:spcBef>
              <a:spcAft>
                <a:spcPct val="0"/>
              </a:spcAft>
              <a:buClrTx/>
            </a:pPr>
            <a:endParaRPr lang="zh-CN" altLang="en-US" sz="1200">
              <a:solidFill>
                <a:srgbClr val="FFFFFF"/>
              </a:solidFill>
              <a:latin typeface="宋体" pitchFamily="2" charset="-122"/>
              <a:ea typeface="宋体" pitchFamily="2" charset="-122"/>
            </a:endParaRPr>
          </a:p>
        </p:txBody>
      </p:sp>
      <p:grpSp>
        <p:nvGrpSpPr>
          <p:cNvPr id="2" name="Group 7"/>
          <p:cNvGrpSpPr>
            <a:grpSpLocks/>
          </p:cNvGrpSpPr>
          <p:nvPr/>
        </p:nvGrpSpPr>
        <p:grpSpPr bwMode="auto">
          <a:xfrm>
            <a:off x="-252413" y="2276475"/>
            <a:ext cx="9217026" cy="4392613"/>
            <a:chOff x="-159" y="1434"/>
            <a:chExt cx="5806" cy="2767"/>
          </a:xfrm>
        </p:grpSpPr>
        <p:graphicFrame>
          <p:nvGraphicFramePr>
            <p:cNvPr id="825351" name="Object 4"/>
            <p:cNvGraphicFramePr>
              <a:graphicFrameLocks noChangeAspect="1"/>
            </p:cNvGraphicFramePr>
            <p:nvPr/>
          </p:nvGraphicFramePr>
          <p:xfrm>
            <a:off x="975" y="3475"/>
            <a:ext cx="3674" cy="726"/>
          </p:xfrm>
          <a:graphic>
            <a:graphicData uri="http://schemas.openxmlformats.org/presentationml/2006/ole">
              <mc:AlternateContent xmlns:mc="http://schemas.openxmlformats.org/markup-compatibility/2006">
                <mc:Choice xmlns:v="urn:schemas-microsoft-com:vml" Requires="v">
                  <p:oleObj spid="_x0000_s95293" name="Visio" r:id="rId3" imgW="3107095" imgH="670130" progId="Visio.Drawing.11">
                    <p:embed/>
                  </p:oleObj>
                </mc:Choice>
                <mc:Fallback>
                  <p:oleObj name="Visio" r:id="rId3" imgW="3107095" imgH="67013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475"/>
                          <a:ext cx="3674"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5352" name="Text Box 6"/>
            <p:cNvSpPr txBox="1">
              <a:spLocks noChangeArrowheads="1"/>
            </p:cNvSpPr>
            <p:nvPr/>
          </p:nvSpPr>
          <p:spPr bwMode="auto">
            <a:xfrm>
              <a:off x="-159" y="1434"/>
              <a:ext cx="5806" cy="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20000"/>
                </a:lnSpc>
                <a:spcBef>
                  <a:spcPct val="20000"/>
                </a:spcBef>
                <a:spcAft>
                  <a:spcPct val="0"/>
                </a:spcAft>
                <a:buClrTx/>
              </a:pPr>
              <a:r>
                <a:rPr lang="zh-CN" altLang="en-US" sz="2400">
                  <a:solidFill>
                    <a:srgbClr val="FFFFFF"/>
                  </a:solidFill>
                  <a:latin typeface="Times New Roman" pitchFamily="18" charset="0"/>
                </a:rPr>
                <a:t>　　          根据 </a:t>
              </a:r>
              <a:r>
                <a:rPr lang="en-US" altLang="zh-CN" sz="2400">
                  <a:solidFill>
                    <a:srgbClr val="FFFFFF"/>
                  </a:solidFill>
                  <a:latin typeface="Times New Roman" pitchFamily="18" charset="0"/>
                </a:rPr>
                <a:t>Cache </a:t>
              </a:r>
              <a:r>
                <a:rPr lang="zh-CN" altLang="en-US" sz="2400">
                  <a:solidFill>
                    <a:srgbClr val="FFFFFF"/>
                  </a:solidFill>
                  <a:latin typeface="Times New Roman" pitchFamily="18" charset="0"/>
                </a:rPr>
                <a:t>容量为 </a:t>
              </a:r>
              <a:r>
                <a:rPr lang="en-US" altLang="zh-CN" sz="2400">
                  <a:solidFill>
                    <a:srgbClr val="FFFFFF"/>
                  </a:solidFill>
                  <a:latin typeface="Times New Roman" pitchFamily="18" charset="0"/>
                </a:rPr>
                <a:t>4096=4K=2</a:t>
              </a:r>
              <a:r>
                <a:rPr lang="en-US" altLang="zh-CN" sz="2400" baseline="30000">
                  <a:solidFill>
                    <a:srgbClr val="FFFFFF"/>
                  </a:solidFill>
                  <a:latin typeface="Times New Roman" pitchFamily="18" charset="0"/>
                </a:rPr>
                <a:t>12</a:t>
              </a:r>
              <a:r>
                <a:rPr lang="zh-CN" altLang="en-US" sz="2400">
                  <a:solidFill>
                    <a:srgbClr val="FFFFFF"/>
                  </a:solidFill>
                  <a:latin typeface="Times New Roman" pitchFamily="18" charset="0"/>
                </a:rPr>
                <a:t>字，得 </a:t>
              </a:r>
              <a:r>
                <a:rPr lang="en-US" altLang="zh-CN" sz="2400">
                  <a:solidFill>
                    <a:srgbClr val="FFFFFF"/>
                  </a:solidFill>
                  <a:latin typeface="Times New Roman" pitchFamily="18" charset="0"/>
                </a:rPr>
                <a:t>Cache </a:t>
              </a:r>
              <a:r>
                <a:rPr lang="zh-CN" altLang="en-US" sz="2400">
                  <a:solidFill>
                    <a:srgbClr val="FFFFFF"/>
                  </a:solidFill>
                  <a:latin typeface="Times New Roman" pitchFamily="18" charset="0"/>
                </a:rPr>
                <a:t>字地址</a:t>
              </a:r>
              <a:endParaRPr lang="en-US" altLang="zh-CN" sz="2400">
                <a:solidFill>
                  <a:srgbClr val="FFFFFF"/>
                </a:solidFill>
                <a:latin typeface="Times New Roman" pitchFamily="18" charset="0"/>
              </a:endParaRPr>
            </a:p>
            <a:p>
              <a:pPr eaLnBrk="1" hangingPunct="1">
                <a:lnSpc>
                  <a:spcPct val="120000"/>
                </a:lnSpc>
                <a:spcBef>
                  <a:spcPct val="20000"/>
                </a:spcBef>
                <a:spcAft>
                  <a:spcPct val="0"/>
                </a:spcAft>
                <a:buClrTx/>
              </a:pPr>
              <a:r>
                <a:rPr lang="en-US" altLang="zh-CN" sz="2400">
                  <a:solidFill>
                    <a:srgbClr val="FFFFFF"/>
                  </a:solidFill>
                  <a:latin typeface="Times New Roman" pitchFamily="18" charset="0"/>
                </a:rPr>
                <a:t>                  </a:t>
              </a:r>
              <a:r>
                <a:rPr lang="zh-CN" altLang="en-US" sz="2400">
                  <a:solidFill>
                    <a:srgbClr val="FFFFFF"/>
                  </a:solidFill>
                  <a:latin typeface="Times New Roman" pitchFamily="18" charset="0"/>
                </a:rPr>
                <a:t>为 </a:t>
              </a:r>
              <a:r>
                <a:rPr lang="en-US" altLang="zh-CN" sz="2400">
                  <a:solidFill>
                    <a:srgbClr val="FFFFFF"/>
                  </a:solidFill>
                  <a:latin typeface="Times New Roman" pitchFamily="18" charset="0"/>
                </a:rPr>
                <a:t>12 </a:t>
              </a:r>
              <a:r>
                <a:rPr lang="zh-CN" altLang="en-US" sz="2400">
                  <a:solidFill>
                    <a:srgbClr val="FFFFFF"/>
                  </a:solidFill>
                  <a:latin typeface="Times New Roman" pitchFamily="18" charset="0"/>
                </a:rPr>
                <a:t>位。</a:t>
              </a:r>
            </a:p>
            <a:p>
              <a:pPr eaLnBrk="1" hangingPunct="1">
                <a:lnSpc>
                  <a:spcPct val="120000"/>
                </a:lnSpc>
                <a:spcBef>
                  <a:spcPct val="20000"/>
                </a:spcBef>
                <a:spcAft>
                  <a:spcPct val="0"/>
                </a:spcAft>
                <a:buClrTx/>
              </a:pPr>
              <a:r>
                <a:rPr lang="zh-CN" altLang="en-US" sz="2400">
                  <a:solidFill>
                    <a:srgbClr val="FFFFFF"/>
                  </a:solidFill>
                  <a:latin typeface="Times New Roman" pitchFamily="18" charset="0"/>
                </a:rPr>
                <a:t>                  根据块长为 </a:t>
              </a:r>
              <a:r>
                <a:rPr lang="en-US" altLang="zh-CN" sz="2400">
                  <a:solidFill>
                    <a:srgbClr val="FFFFFF"/>
                  </a:solidFill>
                  <a:latin typeface="Times New Roman" pitchFamily="18" charset="0"/>
                </a:rPr>
                <a:t>4=2</a:t>
              </a:r>
              <a:r>
                <a:rPr lang="en-US" altLang="zh-CN" sz="2400" baseline="30000">
                  <a:solidFill>
                    <a:srgbClr val="FFFFFF"/>
                  </a:solidFill>
                  <a:latin typeface="Times New Roman" pitchFamily="18" charset="0"/>
                </a:rPr>
                <a:t>2</a:t>
              </a:r>
              <a:r>
                <a:rPr lang="zh-CN" altLang="en-US" sz="2400">
                  <a:solidFill>
                    <a:srgbClr val="FFFFFF"/>
                  </a:solidFill>
                  <a:latin typeface="Times New Roman" pitchFamily="18" charset="0"/>
                </a:rPr>
                <a:t>，按字访问，得字块内地址 </a:t>
              </a:r>
              <a:r>
                <a:rPr lang="en-US" altLang="zh-CN" sz="2400">
                  <a:solidFill>
                    <a:srgbClr val="FF0000"/>
                  </a:solidFill>
                  <a:latin typeface="Times New Roman" pitchFamily="18" charset="0"/>
                </a:rPr>
                <a:t>2 </a:t>
              </a:r>
              <a:r>
                <a:rPr lang="zh-CN" altLang="en-US" sz="2400">
                  <a:solidFill>
                    <a:srgbClr val="FFFFFF"/>
                  </a:solidFill>
                  <a:latin typeface="Times New Roman" pitchFamily="18" charset="0"/>
                </a:rPr>
                <a:t>位，</a:t>
              </a:r>
            </a:p>
            <a:p>
              <a:pPr eaLnBrk="1" hangingPunct="1">
                <a:lnSpc>
                  <a:spcPct val="120000"/>
                </a:lnSpc>
                <a:spcBef>
                  <a:spcPct val="20000"/>
                </a:spcBef>
                <a:spcAft>
                  <a:spcPct val="0"/>
                </a:spcAft>
                <a:buClrTx/>
              </a:pPr>
              <a:r>
                <a:rPr lang="en-US" altLang="zh-CN" sz="2400">
                  <a:solidFill>
                    <a:srgbClr val="FFFFFF"/>
                  </a:solidFill>
                  <a:latin typeface="Times New Roman" pitchFamily="18" charset="0"/>
                </a:rPr>
                <a:t>                  Cache </a:t>
              </a:r>
              <a:r>
                <a:rPr lang="zh-CN" altLang="en-US" sz="2400">
                  <a:solidFill>
                    <a:srgbClr val="FFFFFF"/>
                  </a:solidFill>
                  <a:latin typeface="Times New Roman" pitchFamily="18" charset="0"/>
                </a:rPr>
                <a:t>共有 </a:t>
              </a:r>
              <a:r>
                <a:rPr lang="en-US" altLang="zh-CN" sz="2400">
                  <a:solidFill>
                    <a:srgbClr val="FFFFFF"/>
                  </a:solidFill>
                  <a:latin typeface="Times New Roman" pitchFamily="18" charset="0"/>
                </a:rPr>
                <a:t>4K/4 = 1024 </a:t>
              </a:r>
              <a:r>
                <a:rPr lang="zh-CN" altLang="en-US" sz="2400">
                  <a:solidFill>
                    <a:srgbClr val="FFFFFF"/>
                  </a:solidFill>
                  <a:latin typeface="Times New Roman" pitchFamily="18" charset="0"/>
                </a:rPr>
                <a:t>块</a:t>
              </a:r>
              <a:r>
                <a:rPr lang="en-US" altLang="zh-CN" sz="2400">
                  <a:solidFill>
                    <a:srgbClr val="FFFFFF"/>
                  </a:solidFill>
                  <a:latin typeface="Times New Roman" pitchFamily="18" charset="0"/>
                </a:rPr>
                <a:t>=</a:t>
              </a:r>
              <a:r>
                <a:rPr lang="en-US" altLang="zh-CN" sz="2400">
                  <a:solidFill>
                    <a:srgbClr val="FF0000"/>
                  </a:solidFill>
                  <a:latin typeface="Times New Roman" pitchFamily="18" charset="0"/>
                </a:rPr>
                <a:t>2</a:t>
              </a:r>
              <a:r>
                <a:rPr lang="en-US" altLang="zh-CN" sz="2400" baseline="30000">
                  <a:solidFill>
                    <a:srgbClr val="FF0000"/>
                  </a:solidFill>
                  <a:latin typeface="Times New Roman" pitchFamily="18" charset="0"/>
                </a:rPr>
                <a:t>10</a:t>
              </a:r>
              <a:r>
                <a:rPr lang="zh-CN" altLang="en-US" sz="2400">
                  <a:solidFill>
                    <a:srgbClr val="FFFFFF"/>
                  </a:solidFill>
                  <a:latin typeface="Times New Roman" pitchFamily="18" charset="0"/>
                </a:rPr>
                <a:t>块，</a:t>
              </a:r>
            </a:p>
            <a:p>
              <a:pPr eaLnBrk="1" hangingPunct="1">
                <a:lnSpc>
                  <a:spcPct val="120000"/>
                </a:lnSpc>
                <a:spcBef>
                  <a:spcPct val="20000"/>
                </a:spcBef>
                <a:spcAft>
                  <a:spcPct val="0"/>
                </a:spcAft>
                <a:buClrTx/>
              </a:pPr>
              <a:r>
                <a:rPr lang="zh-CN" altLang="en-US" sz="2400">
                  <a:solidFill>
                    <a:srgbClr val="FFFFFF"/>
                  </a:solidFill>
                  <a:latin typeface="Times New Roman" pitchFamily="18" charset="0"/>
                </a:rPr>
                <a:t>                  根据主存容量为 </a:t>
              </a:r>
              <a:r>
                <a:rPr lang="en-US" altLang="zh-CN" sz="2400">
                  <a:solidFill>
                    <a:srgbClr val="FFFFFF"/>
                  </a:solidFill>
                  <a:latin typeface="Times New Roman" pitchFamily="18" charset="0"/>
                </a:rPr>
                <a:t>512K=2</a:t>
              </a:r>
              <a:r>
                <a:rPr lang="en-US" altLang="zh-CN" sz="2400" baseline="30000">
                  <a:solidFill>
                    <a:srgbClr val="FFFFFF"/>
                  </a:solidFill>
                  <a:latin typeface="Times New Roman" pitchFamily="18" charset="0"/>
                </a:rPr>
                <a:t>9</a:t>
              </a:r>
              <a:r>
                <a:rPr lang="en-US" altLang="zh-CN" sz="2400">
                  <a:solidFill>
                    <a:srgbClr val="FFFFFF"/>
                  </a:solidFill>
                  <a:latin typeface="黑体" pitchFamily="49" charset="-122"/>
                  <a:ea typeface="黑体" pitchFamily="49" charset="-122"/>
                </a:rPr>
                <a:t>ⅹ2</a:t>
              </a:r>
              <a:r>
                <a:rPr lang="en-US" altLang="zh-CN" sz="2400" baseline="30000">
                  <a:solidFill>
                    <a:srgbClr val="FFFFFF"/>
                  </a:solidFill>
                  <a:latin typeface="黑体" pitchFamily="49" charset="-122"/>
                  <a:ea typeface="黑体" pitchFamily="49" charset="-122"/>
                </a:rPr>
                <a:t>10</a:t>
              </a:r>
              <a:r>
                <a:rPr kumimoji="0" lang="en-US" altLang="zh-CN" sz="2400" b="0">
                  <a:solidFill>
                    <a:srgbClr val="FFFFFF"/>
                  </a:solidFill>
                  <a:latin typeface="Times New Roman" pitchFamily="18" charset="0"/>
                </a:rPr>
                <a:t>=2</a:t>
              </a:r>
              <a:r>
                <a:rPr kumimoji="0" lang="en-US" altLang="zh-CN" sz="2400" b="0" baseline="30000">
                  <a:solidFill>
                    <a:srgbClr val="FFFFFF"/>
                  </a:solidFill>
                  <a:latin typeface="Times New Roman" pitchFamily="18" charset="0"/>
                </a:rPr>
                <a:t>19</a:t>
              </a:r>
              <a:r>
                <a:rPr lang="zh-CN" altLang="en-US" sz="2400">
                  <a:solidFill>
                    <a:srgbClr val="FFFFFF"/>
                  </a:solidFill>
                  <a:latin typeface="Times New Roman" pitchFamily="18" charset="0"/>
                </a:rPr>
                <a:t>，得主存字地址 </a:t>
              </a:r>
              <a:r>
                <a:rPr lang="en-US" altLang="zh-CN" sz="2400">
                  <a:solidFill>
                    <a:srgbClr val="FF0000"/>
                  </a:solidFill>
                  <a:latin typeface="Times New Roman" pitchFamily="18" charset="0"/>
                </a:rPr>
                <a:t>19</a:t>
              </a:r>
              <a:r>
                <a:rPr lang="en-US" altLang="zh-CN" sz="2400">
                  <a:solidFill>
                    <a:srgbClr val="FFFFFF"/>
                  </a:solidFill>
                  <a:latin typeface="Times New Roman" pitchFamily="18" charset="0"/>
                </a:rPr>
                <a:t> </a:t>
              </a:r>
              <a:r>
                <a:rPr lang="zh-CN" altLang="en-US" sz="2400">
                  <a:solidFill>
                    <a:srgbClr val="FFFFFF"/>
                  </a:solidFill>
                  <a:latin typeface="Times New Roman" pitchFamily="18" charset="0"/>
                </a:rPr>
                <a:t>位。</a:t>
              </a:r>
            </a:p>
            <a:p>
              <a:pPr eaLnBrk="1" hangingPunct="1">
                <a:lnSpc>
                  <a:spcPct val="120000"/>
                </a:lnSpc>
                <a:spcBef>
                  <a:spcPct val="20000"/>
                </a:spcBef>
                <a:spcAft>
                  <a:spcPct val="0"/>
                </a:spcAft>
                <a:buClrTx/>
              </a:pPr>
              <a:r>
                <a:rPr lang="zh-CN" altLang="en-US" sz="2400">
                  <a:solidFill>
                    <a:srgbClr val="FFFFFF"/>
                  </a:solidFill>
                  <a:latin typeface="Times New Roman" pitchFamily="18" charset="0"/>
                </a:rPr>
                <a:t>                  主存地址格式</a:t>
              </a:r>
            </a:p>
          </p:txBody>
        </p:sp>
      </p:grpSp>
      <p:sp>
        <p:nvSpPr>
          <p:cNvPr id="253960" name="Text Box 8"/>
          <p:cNvSpPr txBox="1">
            <a:spLocks noChangeArrowheads="1"/>
          </p:cNvSpPr>
          <p:nvPr/>
        </p:nvSpPr>
        <p:spPr bwMode="auto">
          <a:xfrm>
            <a:off x="-684213" y="1674813"/>
            <a:ext cx="738028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20000"/>
              </a:lnSpc>
              <a:spcBef>
                <a:spcPct val="20000"/>
              </a:spcBef>
              <a:spcAft>
                <a:spcPct val="0"/>
              </a:spcAft>
              <a:buClrTx/>
            </a:pPr>
            <a:r>
              <a:rPr lang="zh-CN" altLang="en-US" sz="2400">
                <a:solidFill>
                  <a:srgbClr val="FFFFFF"/>
                </a:solidFill>
                <a:latin typeface="Times New Roman" pitchFamily="18" charset="0"/>
              </a:rPr>
              <a:t>　　（</a:t>
            </a:r>
            <a:r>
              <a:rPr lang="en-US" altLang="zh-CN" sz="2400">
                <a:solidFill>
                  <a:srgbClr val="FFFFFF"/>
                </a:solidFill>
                <a:latin typeface="Times New Roman" pitchFamily="18" charset="0"/>
              </a:rPr>
              <a:t>1</a:t>
            </a:r>
            <a:r>
              <a:rPr lang="zh-CN" altLang="en-US" sz="2400">
                <a:solidFill>
                  <a:srgbClr val="FFFFFF"/>
                </a:solidFill>
                <a:latin typeface="Times New Roman" pitchFamily="18" charset="0"/>
              </a:rPr>
              <a:t>）在直接映射方式下，设计主存的地址格式。</a:t>
            </a:r>
          </a:p>
        </p:txBody>
      </p:sp>
    </p:spTree>
    <p:extLst>
      <p:ext uri="{BB962C8B-B14F-4D97-AF65-F5344CB8AC3E}">
        <p14:creationId xmlns:p14="http://schemas.microsoft.com/office/powerpoint/2010/main" val="5020236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3954"/>
                                        </p:tgtEl>
                                        <p:attrNameLst>
                                          <p:attrName>style.visibility</p:attrName>
                                        </p:attrNameLst>
                                      </p:cBhvr>
                                      <p:to>
                                        <p:strVal val="visible"/>
                                      </p:to>
                                    </p:set>
                                    <p:animEffect transition="in" filter="blinds(horizontal)">
                                      <p:cBhvr>
                                        <p:cTn id="7" dur="500"/>
                                        <p:tgtEl>
                                          <p:spTgt spid="253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3960"/>
                                        </p:tgtEl>
                                        <p:attrNameLst>
                                          <p:attrName>style.visibility</p:attrName>
                                        </p:attrNameLst>
                                      </p:cBhvr>
                                      <p:to>
                                        <p:strVal val="visible"/>
                                      </p:to>
                                    </p:set>
                                    <p:animEffect transition="in" filter="blinds(horizontal)">
                                      <p:cBhvr>
                                        <p:cTn id="12" dur="500"/>
                                        <p:tgtEl>
                                          <p:spTgt spid="2539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out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4" grpId="0"/>
      <p:bldP spid="25396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Text Box 2"/>
          <p:cNvSpPr txBox="1">
            <a:spLocks noChangeArrowheads="1"/>
          </p:cNvSpPr>
          <p:nvPr/>
        </p:nvSpPr>
        <p:spPr bwMode="auto">
          <a:xfrm>
            <a:off x="323850" y="404813"/>
            <a:ext cx="88201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20000"/>
              </a:lnSpc>
              <a:spcBef>
                <a:spcPct val="20000"/>
              </a:spcBef>
              <a:spcAft>
                <a:spcPct val="0"/>
              </a:spcAft>
              <a:buClrTx/>
            </a:pPr>
            <a:r>
              <a:rPr lang="zh-CN" altLang="en-US" sz="2400">
                <a:solidFill>
                  <a:srgbClr val="FFFFFF"/>
                </a:solidFill>
                <a:latin typeface="Times New Roman" pitchFamily="18" charset="0"/>
              </a:rPr>
              <a:t>　　假设主存容量位 </a:t>
            </a:r>
            <a:r>
              <a:rPr lang="en-US" altLang="zh-CN" sz="2400">
                <a:solidFill>
                  <a:srgbClr val="FFFFFF"/>
                </a:solidFill>
                <a:latin typeface="Times New Roman" pitchFamily="18" charset="0"/>
              </a:rPr>
              <a:t>512K×16 </a:t>
            </a:r>
            <a:r>
              <a:rPr lang="zh-CN" altLang="en-US" sz="2400">
                <a:solidFill>
                  <a:srgbClr val="FFFFFF"/>
                </a:solidFill>
                <a:latin typeface="Times New Roman" pitchFamily="18" charset="0"/>
              </a:rPr>
              <a:t>位，</a:t>
            </a:r>
            <a:r>
              <a:rPr lang="en-US" altLang="zh-CN" sz="2400">
                <a:solidFill>
                  <a:srgbClr val="FFFFFF"/>
                </a:solidFill>
                <a:latin typeface="Times New Roman" pitchFamily="18" charset="0"/>
              </a:rPr>
              <a:t>Cache </a:t>
            </a:r>
            <a:r>
              <a:rPr lang="zh-CN" altLang="en-US" sz="2400">
                <a:solidFill>
                  <a:srgbClr val="FFFFFF"/>
                </a:solidFill>
                <a:latin typeface="Times New Roman" pitchFamily="18" charset="0"/>
              </a:rPr>
              <a:t>容量为 </a:t>
            </a:r>
            <a:r>
              <a:rPr lang="en-US" altLang="zh-CN" sz="2400">
                <a:solidFill>
                  <a:srgbClr val="FFFFFF"/>
                </a:solidFill>
                <a:latin typeface="Times New Roman" pitchFamily="18" charset="0"/>
              </a:rPr>
              <a:t>4096×16 </a:t>
            </a:r>
            <a:r>
              <a:rPr lang="zh-CN" altLang="en-US" sz="2400">
                <a:solidFill>
                  <a:srgbClr val="FFFFFF"/>
                </a:solidFill>
                <a:latin typeface="Times New Roman" pitchFamily="18" charset="0"/>
              </a:rPr>
              <a:t>位，</a:t>
            </a:r>
          </a:p>
          <a:p>
            <a:pPr eaLnBrk="1" hangingPunct="1">
              <a:lnSpc>
                <a:spcPct val="120000"/>
              </a:lnSpc>
              <a:spcBef>
                <a:spcPct val="20000"/>
              </a:spcBef>
              <a:spcAft>
                <a:spcPct val="0"/>
              </a:spcAft>
              <a:buClrTx/>
            </a:pPr>
            <a:r>
              <a:rPr lang="zh-CN" altLang="en-US" sz="2400">
                <a:solidFill>
                  <a:srgbClr val="FFFFFF"/>
                </a:solidFill>
                <a:latin typeface="Times New Roman" pitchFamily="18" charset="0"/>
              </a:rPr>
              <a:t>         块长为 </a:t>
            </a:r>
            <a:r>
              <a:rPr lang="en-US" altLang="zh-CN" sz="2400">
                <a:solidFill>
                  <a:srgbClr val="FFFFFF"/>
                </a:solidFill>
                <a:latin typeface="Times New Roman" pitchFamily="18" charset="0"/>
              </a:rPr>
              <a:t>4</a:t>
            </a:r>
            <a:r>
              <a:rPr lang="zh-CN" altLang="en-US" sz="2400">
                <a:solidFill>
                  <a:srgbClr val="FFFFFF"/>
                </a:solidFill>
                <a:latin typeface="Times New Roman" pitchFamily="18" charset="0"/>
              </a:rPr>
              <a:t>个</a:t>
            </a:r>
            <a:r>
              <a:rPr lang="en-US" altLang="zh-CN" sz="2400">
                <a:solidFill>
                  <a:srgbClr val="FFFFFF"/>
                </a:solidFill>
                <a:latin typeface="Times New Roman" pitchFamily="18" charset="0"/>
              </a:rPr>
              <a:t>16 </a:t>
            </a:r>
            <a:r>
              <a:rPr lang="zh-CN" altLang="en-US" sz="2400">
                <a:solidFill>
                  <a:srgbClr val="FFFFFF"/>
                </a:solidFill>
                <a:latin typeface="Times New Roman" pitchFamily="18" charset="0"/>
              </a:rPr>
              <a:t>位的字，访存地址为 </a:t>
            </a:r>
            <a:r>
              <a:rPr lang="zh-CN" altLang="en-US" sz="2400">
                <a:solidFill>
                  <a:srgbClr val="FFFF00"/>
                </a:solidFill>
                <a:latin typeface="Times New Roman" pitchFamily="18" charset="0"/>
              </a:rPr>
              <a:t>字地址</a:t>
            </a:r>
            <a:r>
              <a:rPr lang="zh-CN" altLang="en-US" sz="2400">
                <a:solidFill>
                  <a:srgbClr val="FFFFFF"/>
                </a:solidFill>
                <a:latin typeface="Times New Roman" pitchFamily="18" charset="0"/>
              </a:rPr>
              <a:t>。</a:t>
            </a:r>
          </a:p>
        </p:txBody>
      </p:sp>
      <p:sp>
        <p:nvSpPr>
          <p:cNvPr id="826371" name="Text Box 3"/>
          <p:cNvSpPr txBox="1">
            <a:spLocks noChangeArrowheads="1"/>
          </p:cNvSpPr>
          <p:nvPr/>
        </p:nvSpPr>
        <p:spPr bwMode="auto">
          <a:xfrm>
            <a:off x="395288" y="0"/>
            <a:ext cx="158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Bef>
                <a:spcPct val="50000"/>
              </a:spcBef>
              <a:spcAft>
                <a:spcPct val="0"/>
              </a:spcAft>
              <a:buClrTx/>
            </a:pPr>
            <a:r>
              <a:rPr lang="zh-CN" altLang="en-US" sz="2800">
                <a:solidFill>
                  <a:srgbClr val="FFFF00"/>
                </a:solidFill>
              </a:rPr>
              <a:t>例</a:t>
            </a:r>
            <a:r>
              <a:rPr lang="en-US" altLang="zh-CN" sz="2800">
                <a:solidFill>
                  <a:srgbClr val="FFFF00"/>
                </a:solidFill>
              </a:rPr>
              <a:t>4.9</a:t>
            </a:r>
            <a:r>
              <a:rPr lang="zh-CN" altLang="en-US" sz="2400">
                <a:solidFill>
                  <a:srgbClr val="FFFF00"/>
                </a:solidFill>
              </a:rPr>
              <a:t> </a:t>
            </a:r>
          </a:p>
        </p:txBody>
      </p:sp>
      <p:sp>
        <p:nvSpPr>
          <p:cNvPr id="82637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nSpc>
                <a:spcPct val="100000"/>
              </a:lnSpc>
              <a:spcBef>
                <a:spcPct val="20000"/>
              </a:spcBef>
              <a:spcAft>
                <a:spcPct val="0"/>
              </a:spcAft>
              <a:buClrTx/>
            </a:pPr>
            <a:endParaRPr lang="zh-CN" altLang="en-US" sz="1200">
              <a:solidFill>
                <a:srgbClr val="FFFFFF"/>
              </a:solidFill>
              <a:latin typeface="宋体" pitchFamily="2" charset="-122"/>
              <a:ea typeface="宋体" pitchFamily="2" charset="-122"/>
            </a:endParaRPr>
          </a:p>
        </p:txBody>
      </p:sp>
      <p:sp>
        <p:nvSpPr>
          <p:cNvPr id="82637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nSpc>
                <a:spcPct val="100000"/>
              </a:lnSpc>
              <a:spcBef>
                <a:spcPct val="20000"/>
              </a:spcBef>
              <a:spcAft>
                <a:spcPct val="0"/>
              </a:spcAft>
              <a:buClrTx/>
            </a:pPr>
            <a:endParaRPr lang="zh-CN" altLang="en-US" sz="1200">
              <a:solidFill>
                <a:srgbClr val="FFFFFF"/>
              </a:solidFill>
              <a:latin typeface="宋体" pitchFamily="2" charset="-122"/>
              <a:ea typeface="宋体" pitchFamily="2" charset="-122"/>
            </a:endParaRPr>
          </a:p>
        </p:txBody>
      </p:sp>
      <p:sp>
        <p:nvSpPr>
          <p:cNvPr id="254984" name="Text Box 8"/>
          <p:cNvSpPr txBox="1">
            <a:spLocks noChangeArrowheads="1"/>
          </p:cNvSpPr>
          <p:nvPr/>
        </p:nvSpPr>
        <p:spPr bwMode="auto">
          <a:xfrm>
            <a:off x="323850" y="3644900"/>
            <a:ext cx="88201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20000"/>
              </a:lnSpc>
              <a:spcBef>
                <a:spcPct val="20000"/>
              </a:spcBef>
              <a:spcAft>
                <a:spcPct val="0"/>
              </a:spcAft>
              <a:buClrTx/>
            </a:pPr>
            <a:r>
              <a:rPr lang="zh-CN" altLang="en-US" sz="2400">
                <a:solidFill>
                  <a:srgbClr val="FFFFFF"/>
                </a:solidFill>
                <a:latin typeface="Times New Roman" pitchFamily="18" charset="0"/>
              </a:rPr>
              <a:t>（</a:t>
            </a:r>
            <a:r>
              <a:rPr lang="en-US" altLang="zh-CN" sz="2400">
                <a:solidFill>
                  <a:srgbClr val="FFFFFF"/>
                </a:solidFill>
                <a:latin typeface="Times New Roman" pitchFamily="18" charset="0"/>
              </a:rPr>
              <a:t>3</a:t>
            </a:r>
            <a:r>
              <a:rPr lang="zh-CN" altLang="en-US" sz="2400">
                <a:solidFill>
                  <a:srgbClr val="FFFFFF"/>
                </a:solidFill>
                <a:latin typeface="Times New Roman" pitchFamily="18" charset="0"/>
              </a:rPr>
              <a:t>）在二路组相联映射方式下，设计主存的地址格式。</a:t>
            </a:r>
          </a:p>
        </p:txBody>
      </p:sp>
      <p:sp>
        <p:nvSpPr>
          <p:cNvPr id="826375" name="Rectangle 11"/>
          <p:cNvSpPr>
            <a:spLocks noChangeArrowheads="1"/>
          </p:cNvSpPr>
          <p:nvPr/>
        </p:nvSpPr>
        <p:spPr bwMode="auto">
          <a:xfrm>
            <a:off x="0" y="3095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nSpc>
                <a:spcPct val="100000"/>
              </a:lnSpc>
              <a:spcBef>
                <a:spcPct val="20000"/>
              </a:spcBef>
              <a:spcAft>
                <a:spcPct val="0"/>
              </a:spcAft>
              <a:buClrTx/>
            </a:pPr>
            <a:endParaRPr lang="zh-CN" altLang="en-US" sz="1200">
              <a:solidFill>
                <a:srgbClr val="FFFFFF"/>
              </a:solidFill>
              <a:latin typeface="宋体" pitchFamily="2" charset="-122"/>
              <a:ea typeface="宋体" pitchFamily="2" charset="-122"/>
            </a:endParaRPr>
          </a:p>
        </p:txBody>
      </p:sp>
      <p:grpSp>
        <p:nvGrpSpPr>
          <p:cNvPr id="2" name="Group 15"/>
          <p:cNvGrpSpPr>
            <a:grpSpLocks/>
          </p:cNvGrpSpPr>
          <p:nvPr/>
        </p:nvGrpSpPr>
        <p:grpSpPr bwMode="auto">
          <a:xfrm>
            <a:off x="323850" y="4187825"/>
            <a:ext cx="8820150" cy="2481263"/>
            <a:chOff x="204" y="2638"/>
            <a:chExt cx="5556" cy="1563"/>
          </a:xfrm>
        </p:grpSpPr>
        <p:sp>
          <p:nvSpPr>
            <p:cNvPr id="826379" name="Text Box 9"/>
            <p:cNvSpPr txBox="1">
              <a:spLocks noChangeArrowheads="1"/>
            </p:cNvSpPr>
            <p:nvPr/>
          </p:nvSpPr>
          <p:spPr bwMode="auto">
            <a:xfrm>
              <a:off x="204" y="2638"/>
              <a:ext cx="5556" cy="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20000"/>
                </a:lnSpc>
                <a:spcBef>
                  <a:spcPct val="20000"/>
                </a:spcBef>
                <a:spcAft>
                  <a:spcPct val="0"/>
                </a:spcAft>
                <a:buClrTx/>
              </a:pPr>
              <a:r>
                <a:rPr lang="zh-CN" altLang="en-US" sz="2400">
                  <a:solidFill>
                    <a:srgbClr val="FFFFFF"/>
                  </a:solidFill>
                  <a:latin typeface="Times New Roman" pitchFamily="18" charset="0"/>
                </a:rPr>
                <a:t>          二路组相联，即一组内有 </a:t>
              </a:r>
              <a:r>
                <a:rPr lang="en-US" altLang="zh-CN" sz="2400">
                  <a:solidFill>
                    <a:srgbClr val="FFFFFF"/>
                  </a:solidFill>
                  <a:latin typeface="Times New Roman" pitchFamily="18" charset="0"/>
                </a:rPr>
                <a:t>2 </a:t>
              </a:r>
              <a:r>
                <a:rPr lang="zh-CN" altLang="en-US" sz="2400">
                  <a:solidFill>
                    <a:srgbClr val="FFFFFF"/>
                  </a:solidFill>
                  <a:latin typeface="Times New Roman" pitchFamily="18" charset="0"/>
                </a:rPr>
                <a:t>块，</a:t>
              </a:r>
              <a:r>
                <a:rPr lang="en-US" altLang="zh-CN" sz="2400">
                  <a:solidFill>
                    <a:srgbClr val="FFFFFF"/>
                  </a:solidFill>
                  <a:latin typeface="Times New Roman" pitchFamily="18" charset="0"/>
                </a:rPr>
                <a:t>Cache</a:t>
              </a:r>
              <a:r>
                <a:rPr lang="zh-CN" altLang="en-US" sz="2400">
                  <a:solidFill>
                    <a:srgbClr val="FFFFFF"/>
                  </a:solidFill>
                  <a:latin typeface="Times New Roman" pitchFamily="18" charset="0"/>
                </a:rPr>
                <a:t>共分 </a:t>
              </a:r>
              <a:r>
                <a:rPr lang="en-US" altLang="zh-CN" sz="2400">
                  <a:solidFill>
                    <a:srgbClr val="FFFFFF"/>
                  </a:solidFill>
                  <a:latin typeface="Times New Roman" pitchFamily="18" charset="0"/>
                </a:rPr>
                <a:t>1024 </a:t>
              </a:r>
              <a:r>
                <a:rPr lang="zh-CN" altLang="en-US" sz="2400">
                  <a:solidFill>
                    <a:srgbClr val="FFFFFF"/>
                  </a:solidFill>
                  <a:latin typeface="Times New Roman" pitchFamily="18" charset="0"/>
                </a:rPr>
                <a:t>块  </a:t>
              </a:r>
            </a:p>
            <a:p>
              <a:pPr eaLnBrk="1" hangingPunct="1">
                <a:lnSpc>
                  <a:spcPct val="120000"/>
                </a:lnSpc>
                <a:spcBef>
                  <a:spcPct val="20000"/>
                </a:spcBef>
                <a:spcAft>
                  <a:spcPct val="0"/>
                </a:spcAft>
                <a:buClrTx/>
              </a:pPr>
              <a:r>
                <a:rPr lang="en-US" altLang="zh-CN" sz="2400">
                  <a:solidFill>
                    <a:srgbClr val="FFFFFF"/>
                  </a:solidFill>
                  <a:latin typeface="Times New Roman" pitchFamily="18" charset="0"/>
                </a:rPr>
                <a:t>          1024/2 = 512 </a:t>
              </a:r>
              <a:r>
                <a:rPr lang="zh-CN" altLang="en-US" sz="2400">
                  <a:solidFill>
                    <a:srgbClr val="FFFFFF"/>
                  </a:solidFill>
                  <a:latin typeface="Times New Roman" pitchFamily="18" charset="0"/>
                </a:rPr>
                <a:t>组，</a:t>
              </a:r>
              <a:r>
                <a:rPr lang="en-US" altLang="zh-CN" sz="2400">
                  <a:solidFill>
                    <a:srgbClr val="FFFFFF"/>
                  </a:solidFill>
                  <a:latin typeface="Times New Roman" pitchFamily="18" charset="0"/>
                </a:rPr>
                <a:t>2</a:t>
              </a:r>
              <a:r>
                <a:rPr lang="en-US" altLang="zh-CN" sz="2400" baseline="30000">
                  <a:solidFill>
                    <a:srgbClr val="FFFFFF"/>
                  </a:solidFill>
                  <a:latin typeface="Times New Roman" pitchFamily="18" charset="0"/>
                </a:rPr>
                <a:t>9 </a:t>
              </a:r>
              <a:r>
                <a:rPr lang="en-US" altLang="zh-CN" sz="2400">
                  <a:solidFill>
                    <a:srgbClr val="FFFFFF"/>
                  </a:solidFill>
                  <a:latin typeface="Times New Roman" pitchFamily="18" charset="0"/>
                </a:rPr>
                <a:t>= 512</a:t>
              </a:r>
              <a:r>
                <a:rPr lang="zh-CN" altLang="en-US" sz="2400">
                  <a:solidFill>
                    <a:srgbClr val="FFFFFF"/>
                  </a:solidFill>
                  <a:latin typeface="Times New Roman" pitchFamily="18" charset="0"/>
                </a:rPr>
                <a:t>，组地址 </a:t>
              </a:r>
              <a:r>
                <a:rPr lang="en-US" altLang="zh-CN" sz="2400">
                  <a:solidFill>
                    <a:srgbClr val="FFFFFF"/>
                  </a:solidFill>
                  <a:latin typeface="Times New Roman" pitchFamily="18" charset="0"/>
                </a:rPr>
                <a:t>9 </a:t>
              </a:r>
              <a:r>
                <a:rPr lang="zh-CN" altLang="en-US" sz="2400">
                  <a:solidFill>
                    <a:srgbClr val="FFFFFF"/>
                  </a:solidFill>
                  <a:latin typeface="Times New Roman" pitchFamily="18" charset="0"/>
                </a:rPr>
                <a:t>位</a:t>
              </a:r>
            </a:p>
          </p:txBody>
        </p:sp>
        <p:graphicFrame>
          <p:nvGraphicFramePr>
            <p:cNvPr id="826380" name="Object 10"/>
            <p:cNvGraphicFramePr>
              <a:graphicFrameLocks noChangeAspect="1"/>
            </p:cNvGraphicFramePr>
            <p:nvPr/>
          </p:nvGraphicFramePr>
          <p:xfrm>
            <a:off x="1247" y="3385"/>
            <a:ext cx="2948" cy="816"/>
          </p:xfrm>
          <a:graphic>
            <a:graphicData uri="http://schemas.openxmlformats.org/presentationml/2006/ole">
              <mc:AlternateContent xmlns:mc="http://schemas.openxmlformats.org/markup-compatibility/2006">
                <mc:Choice xmlns:v="urn:schemas-microsoft-com:vml" Requires="v">
                  <p:oleObj spid="_x0000_s96376" name="Visio" r:id="rId3" imgW="3107095" imgH="670130" progId="Visio.Drawing.11">
                    <p:embed/>
                  </p:oleObj>
                </mc:Choice>
                <mc:Fallback>
                  <p:oleObj name="Visio" r:id="rId3" imgW="3107095" imgH="67013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3385"/>
                          <a:ext cx="294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54982" name="Object 6"/>
          <p:cNvGraphicFramePr>
            <a:graphicFrameLocks noChangeAspect="1"/>
          </p:cNvGraphicFramePr>
          <p:nvPr/>
        </p:nvGraphicFramePr>
        <p:xfrm>
          <a:off x="1979613" y="2205038"/>
          <a:ext cx="4679950" cy="1368425"/>
        </p:xfrm>
        <a:graphic>
          <a:graphicData uri="http://schemas.openxmlformats.org/presentationml/2006/ole">
            <mc:AlternateContent xmlns:mc="http://schemas.openxmlformats.org/markup-compatibility/2006">
              <mc:Choice xmlns:v="urn:schemas-microsoft-com:vml" Requires="v">
                <p:oleObj spid="_x0000_s96377" name="Visio" r:id="rId5" imgW="3107095" imgH="671564" progId="Visio.Drawing.11">
                  <p:embed/>
                </p:oleObj>
              </mc:Choice>
              <mc:Fallback>
                <p:oleObj name="Visio" r:id="rId5" imgW="3107095" imgH="67156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2205038"/>
                        <a:ext cx="46799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4989" name="Text Box 13"/>
          <p:cNvSpPr txBox="1">
            <a:spLocks noChangeArrowheads="1"/>
          </p:cNvSpPr>
          <p:nvPr/>
        </p:nvSpPr>
        <p:spPr bwMode="auto">
          <a:xfrm>
            <a:off x="323850" y="1530350"/>
            <a:ext cx="88201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20000"/>
              </a:lnSpc>
              <a:spcBef>
                <a:spcPct val="20000"/>
              </a:spcBef>
              <a:spcAft>
                <a:spcPct val="0"/>
              </a:spcAft>
              <a:buClrTx/>
            </a:pPr>
            <a:r>
              <a:rPr lang="zh-CN" altLang="en-US" sz="2400">
                <a:solidFill>
                  <a:srgbClr val="FFFFFF"/>
                </a:solidFill>
                <a:latin typeface="Times New Roman" pitchFamily="18" charset="0"/>
              </a:rPr>
              <a:t>（</a:t>
            </a:r>
            <a:r>
              <a:rPr lang="en-US" altLang="zh-CN" sz="2400">
                <a:solidFill>
                  <a:srgbClr val="FFFFFF"/>
                </a:solidFill>
                <a:latin typeface="Times New Roman" pitchFamily="18" charset="0"/>
              </a:rPr>
              <a:t>2</a:t>
            </a:r>
            <a:r>
              <a:rPr lang="zh-CN" altLang="en-US" sz="2400">
                <a:solidFill>
                  <a:srgbClr val="FFFFFF"/>
                </a:solidFill>
                <a:latin typeface="Times New Roman" pitchFamily="18" charset="0"/>
              </a:rPr>
              <a:t>）在全相联映射方式下，设计主存的地址格式。</a:t>
            </a:r>
          </a:p>
        </p:txBody>
      </p:sp>
    </p:spTree>
    <p:extLst>
      <p:ext uri="{BB962C8B-B14F-4D97-AF65-F5344CB8AC3E}">
        <p14:creationId xmlns:p14="http://schemas.microsoft.com/office/powerpoint/2010/main" val="4756057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4989"/>
                                        </p:tgtEl>
                                        <p:attrNameLst>
                                          <p:attrName>style.visibility</p:attrName>
                                        </p:attrNameLst>
                                      </p:cBhvr>
                                      <p:to>
                                        <p:strVal val="visible"/>
                                      </p:to>
                                    </p:set>
                                    <p:animEffect transition="in" filter="blinds(horizontal)">
                                      <p:cBhvr>
                                        <p:cTn id="7" dur="500"/>
                                        <p:tgtEl>
                                          <p:spTgt spid="2549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254982"/>
                                        </p:tgtEl>
                                        <p:attrNameLst>
                                          <p:attrName>style.visibility</p:attrName>
                                        </p:attrNameLst>
                                      </p:cBhvr>
                                      <p:to>
                                        <p:strVal val="visible"/>
                                      </p:to>
                                    </p:set>
                                    <p:animEffect transition="in" filter="barn(outVertical)">
                                      <p:cBhvr>
                                        <p:cTn id="12" dur="500"/>
                                        <p:tgtEl>
                                          <p:spTgt spid="2549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4984"/>
                                        </p:tgtEl>
                                        <p:attrNameLst>
                                          <p:attrName>style.visibility</p:attrName>
                                        </p:attrNameLst>
                                      </p:cBhvr>
                                      <p:to>
                                        <p:strVal val="visible"/>
                                      </p:to>
                                    </p:set>
                                    <p:animEffect transition="in" filter="blinds(horizontal)">
                                      <p:cBhvr>
                                        <p:cTn id="17" dur="500"/>
                                        <p:tgtEl>
                                          <p:spTgt spid="2549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out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4" grpId="0"/>
      <p:bldP spid="25498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ext Box 2"/>
          <p:cNvSpPr txBox="1">
            <a:spLocks noChangeArrowheads="1"/>
          </p:cNvSpPr>
          <p:nvPr/>
        </p:nvSpPr>
        <p:spPr bwMode="auto">
          <a:xfrm>
            <a:off x="323850" y="350838"/>
            <a:ext cx="88201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20000"/>
              </a:lnSpc>
              <a:spcBef>
                <a:spcPct val="20000"/>
              </a:spcBef>
              <a:spcAft>
                <a:spcPct val="0"/>
              </a:spcAft>
              <a:buClrTx/>
            </a:pPr>
            <a:r>
              <a:rPr lang="zh-CN" altLang="en-US" sz="2400">
                <a:solidFill>
                  <a:srgbClr val="FFFFFF"/>
                </a:solidFill>
                <a:latin typeface="Times New Roman" pitchFamily="18" charset="0"/>
              </a:rPr>
              <a:t>　　假设主存容量位 </a:t>
            </a:r>
            <a:r>
              <a:rPr lang="en-US" altLang="zh-CN" sz="2400">
                <a:solidFill>
                  <a:srgbClr val="FFFFFF"/>
                </a:solidFill>
                <a:latin typeface="Times New Roman" pitchFamily="18" charset="0"/>
              </a:rPr>
              <a:t>512K×16 </a:t>
            </a:r>
            <a:r>
              <a:rPr lang="zh-CN" altLang="en-US" sz="2400">
                <a:solidFill>
                  <a:srgbClr val="FFFFFF"/>
                </a:solidFill>
                <a:latin typeface="Times New Roman" pitchFamily="18" charset="0"/>
              </a:rPr>
              <a:t>位，</a:t>
            </a:r>
            <a:r>
              <a:rPr lang="en-US" altLang="zh-CN" sz="2400">
                <a:solidFill>
                  <a:srgbClr val="FFFFFF"/>
                </a:solidFill>
                <a:latin typeface="Times New Roman" pitchFamily="18" charset="0"/>
              </a:rPr>
              <a:t>Cache</a:t>
            </a:r>
            <a:r>
              <a:rPr lang="zh-CN" altLang="en-US" sz="2400">
                <a:solidFill>
                  <a:srgbClr val="FFFFFF"/>
                </a:solidFill>
                <a:latin typeface="Times New Roman" pitchFamily="18" charset="0"/>
              </a:rPr>
              <a:t>容量为 </a:t>
            </a:r>
            <a:r>
              <a:rPr lang="en-US" altLang="zh-CN" sz="2400">
                <a:solidFill>
                  <a:srgbClr val="FFFFFF"/>
                </a:solidFill>
                <a:latin typeface="Times New Roman" pitchFamily="18" charset="0"/>
              </a:rPr>
              <a:t>4096×16 </a:t>
            </a:r>
            <a:r>
              <a:rPr lang="zh-CN" altLang="en-US" sz="2400">
                <a:solidFill>
                  <a:srgbClr val="FFFFFF"/>
                </a:solidFill>
                <a:latin typeface="Times New Roman" pitchFamily="18" charset="0"/>
              </a:rPr>
              <a:t>位，</a:t>
            </a:r>
          </a:p>
          <a:p>
            <a:pPr eaLnBrk="1" hangingPunct="1">
              <a:lnSpc>
                <a:spcPct val="120000"/>
              </a:lnSpc>
              <a:spcBef>
                <a:spcPct val="20000"/>
              </a:spcBef>
              <a:spcAft>
                <a:spcPct val="0"/>
              </a:spcAft>
              <a:buClrTx/>
            </a:pPr>
            <a:r>
              <a:rPr lang="zh-CN" altLang="en-US" sz="2400">
                <a:solidFill>
                  <a:srgbClr val="FFFFFF"/>
                </a:solidFill>
                <a:latin typeface="Times New Roman" pitchFamily="18" charset="0"/>
              </a:rPr>
              <a:t>         块长为 </a:t>
            </a:r>
            <a:r>
              <a:rPr lang="en-US" altLang="zh-CN" sz="2400">
                <a:solidFill>
                  <a:srgbClr val="FFFFFF"/>
                </a:solidFill>
                <a:latin typeface="Times New Roman" pitchFamily="18" charset="0"/>
              </a:rPr>
              <a:t>4</a:t>
            </a:r>
            <a:r>
              <a:rPr lang="zh-CN" altLang="en-US" sz="2400">
                <a:solidFill>
                  <a:srgbClr val="FFFFFF"/>
                </a:solidFill>
                <a:latin typeface="Times New Roman" pitchFamily="18" charset="0"/>
              </a:rPr>
              <a:t>个 </a:t>
            </a:r>
            <a:r>
              <a:rPr lang="en-US" altLang="zh-CN" sz="2400">
                <a:solidFill>
                  <a:srgbClr val="FFFFFF"/>
                </a:solidFill>
                <a:latin typeface="Times New Roman" pitchFamily="18" charset="0"/>
              </a:rPr>
              <a:t>16 </a:t>
            </a:r>
            <a:r>
              <a:rPr lang="zh-CN" altLang="en-US" sz="2400">
                <a:solidFill>
                  <a:srgbClr val="FFFFFF"/>
                </a:solidFill>
                <a:latin typeface="Times New Roman" pitchFamily="18" charset="0"/>
              </a:rPr>
              <a:t>位的字，访存地址为 </a:t>
            </a:r>
            <a:r>
              <a:rPr lang="zh-CN" altLang="en-US" sz="2400">
                <a:solidFill>
                  <a:srgbClr val="FFFF00"/>
                </a:solidFill>
                <a:latin typeface="Times New Roman" pitchFamily="18" charset="0"/>
              </a:rPr>
              <a:t>字地址</a:t>
            </a:r>
            <a:r>
              <a:rPr lang="zh-CN" altLang="en-US" sz="2400">
                <a:solidFill>
                  <a:srgbClr val="FFFFFF"/>
                </a:solidFill>
                <a:latin typeface="Times New Roman" pitchFamily="18" charset="0"/>
              </a:rPr>
              <a:t>。</a:t>
            </a:r>
          </a:p>
        </p:txBody>
      </p:sp>
      <p:sp>
        <p:nvSpPr>
          <p:cNvPr id="827395" name="Text Box 3"/>
          <p:cNvSpPr txBox="1">
            <a:spLocks noChangeArrowheads="1"/>
          </p:cNvSpPr>
          <p:nvPr/>
        </p:nvSpPr>
        <p:spPr bwMode="auto">
          <a:xfrm>
            <a:off x="395288" y="26988"/>
            <a:ext cx="1584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00000"/>
              </a:lnSpc>
              <a:spcBef>
                <a:spcPct val="50000"/>
              </a:spcBef>
              <a:spcAft>
                <a:spcPct val="0"/>
              </a:spcAft>
              <a:buClrTx/>
            </a:pPr>
            <a:r>
              <a:rPr lang="zh-CN" altLang="en-US" sz="2800">
                <a:solidFill>
                  <a:srgbClr val="FFFF00"/>
                </a:solidFill>
              </a:rPr>
              <a:t>例</a:t>
            </a:r>
            <a:r>
              <a:rPr lang="en-US" altLang="zh-CN" sz="2800">
                <a:solidFill>
                  <a:srgbClr val="FFFF00"/>
                </a:solidFill>
              </a:rPr>
              <a:t>4.9</a:t>
            </a:r>
            <a:r>
              <a:rPr lang="zh-CN" altLang="en-US" sz="2400">
                <a:solidFill>
                  <a:srgbClr val="FFFF00"/>
                </a:solidFill>
              </a:rPr>
              <a:t> </a:t>
            </a:r>
          </a:p>
        </p:txBody>
      </p:sp>
      <p:sp>
        <p:nvSpPr>
          <p:cNvPr id="82739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nSpc>
                <a:spcPct val="100000"/>
              </a:lnSpc>
              <a:spcBef>
                <a:spcPct val="20000"/>
              </a:spcBef>
              <a:spcAft>
                <a:spcPct val="0"/>
              </a:spcAft>
              <a:buClrTx/>
            </a:pPr>
            <a:endParaRPr lang="zh-CN" altLang="en-US" sz="1200">
              <a:solidFill>
                <a:srgbClr val="FFFFFF"/>
              </a:solidFill>
              <a:latin typeface="宋体" pitchFamily="2" charset="-122"/>
              <a:ea typeface="宋体" pitchFamily="2" charset="-122"/>
            </a:endParaRPr>
          </a:p>
        </p:txBody>
      </p:sp>
      <p:sp>
        <p:nvSpPr>
          <p:cNvPr id="827397" name="Rectangle 8"/>
          <p:cNvSpPr>
            <a:spLocks noChangeArrowheads="1"/>
          </p:cNvSpPr>
          <p:nvPr/>
        </p:nvSpPr>
        <p:spPr bwMode="auto">
          <a:xfrm>
            <a:off x="0" y="2897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nSpc>
                <a:spcPct val="100000"/>
              </a:lnSpc>
              <a:spcBef>
                <a:spcPct val="20000"/>
              </a:spcBef>
              <a:spcAft>
                <a:spcPct val="0"/>
              </a:spcAft>
              <a:buClrTx/>
            </a:pPr>
            <a:endParaRPr lang="zh-CN" altLang="en-US" sz="1200">
              <a:solidFill>
                <a:srgbClr val="FFFFFF"/>
              </a:solidFill>
              <a:latin typeface="宋体" pitchFamily="2" charset="-122"/>
              <a:ea typeface="宋体" pitchFamily="2" charset="-122"/>
            </a:endParaRPr>
          </a:p>
        </p:txBody>
      </p:sp>
      <p:grpSp>
        <p:nvGrpSpPr>
          <p:cNvPr id="2" name="Group 9"/>
          <p:cNvGrpSpPr>
            <a:grpSpLocks/>
          </p:cNvGrpSpPr>
          <p:nvPr/>
        </p:nvGrpSpPr>
        <p:grpSpPr bwMode="auto">
          <a:xfrm>
            <a:off x="323850" y="2438400"/>
            <a:ext cx="9288463" cy="4086225"/>
            <a:chOff x="204" y="1536"/>
            <a:chExt cx="5851" cy="2574"/>
          </a:xfrm>
        </p:grpSpPr>
        <p:sp>
          <p:nvSpPr>
            <p:cNvPr id="827400" name="Text Box 6"/>
            <p:cNvSpPr txBox="1">
              <a:spLocks noChangeArrowheads="1"/>
            </p:cNvSpPr>
            <p:nvPr/>
          </p:nvSpPr>
          <p:spPr bwMode="auto">
            <a:xfrm>
              <a:off x="204" y="1536"/>
              <a:ext cx="5851" cy="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20000"/>
                </a:lnSpc>
                <a:spcBef>
                  <a:spcPct val="20000"/>
                </a:spcBef>
                <a:spcAft>
                  <a:spcPct val="0"/>
                </a:spcAft>
                <a:buClrTx/>
              </a:pPr>
              <a:r>
                <a:rPr lang="zh-CN" altLang="en-US" sz="2400">
                  <a:solidFill>
                    <a:srgbClr val="FFFFFF"/>
                  </a:solidFill>
                  <a:latin typeface="Times New Roman" pitchFamily="18" charset="0"/>
                </a:rPr>
                <a:t>　　 根据块长不变  </a:t>
              </a:r>
              <a:r>
                <a:rPr lang="en-US" altLang="zh-CN" sz="2400">
                  <a:solidFill>
                    <a:srgbClr val="FFFFFF"/>
                  </a:solidFill>
                  <a:latin typeface="Times New Roman" pitchFamily="18" charset="0"/>
                </a:rPr>
                <a:t>4 </a:t>
              </a:r>
              <a:r>
                <a:rPr lang="zh-CN" altLang="en-US" sz="2400">
                  <a:solidFill>
                    <a:srgbClr val="FFFFFF"/>
                  </a:solidFill>
                  <a:latin typeface="Times New Roman" pitchFamily="18" charset="0"/>
                </a:rPr>
                <a:t>个</a:t>
              </a:r>
              <a:r>
                <a:rPr lang="en-US" altLang="zh-CN" sz="2400">
                  <a:solidFill>
                    <a:srgbClr val="FFFFFF"/>
                  </a:solidFill>
                  <a:latin typeface="Times New Roman" pitchFamily="18" charset="0"/>
                </a:rPr>
                <a:t>16 </a:t>
              </a:r>
              <a:r>
                <a:rPr lang="zh-CN" altLang="en-US" sz="2400">
                  <a:solidFill>
                    <a:srgbClr val="FFFFFF"/>
                  </a:solidFill>
                  <a:latin typeface="Times New Roman" pitchFamily="18" charset="0"/>
                </a:rPr>
                <a:t>位的字  访存地址仍为字（</a:t>
              </a:r>
              <a:r>
                <a:rPr lang="en-US" altLang="zh-CN" sz="2400">
                  <a:solidFill>
                    <a:srgbClr val="FFFFFF"/>
                  </a:solidFill>
                  <a:latin typeface="Times New Roman" pitchFamily="18" charset="0"/>
                </a:rPr>
                <a:t>16 </a:t>
              </a:r>
              <a:r>
                <a:rPr lang="zh-CN" altLang="en-US" sz="2400">
                  <a:solidFill>
                    <a:srgbClr val="FFFFFF"/>
                  </a:solidFill>
                  <a:latin typeface="Times New Roman" pitchFamily="18" charset="0"/>
                </a:rPr>
                <a:t>位）地址</a:t>
              </a:r>
            </a:p>
            <a:p>
              <a:pPr eaLnBrk="1" hangingPunct="1">
                <a:lnSpc>
                  <a:spcPct val="120000"/>
                </a:lnSpc>
                <a:spcBef>
                  <a:spcPct val="20000"/>
                </a:spcBef>
                <a:spcAft>
                  <a:spcPct val="0"/>
                </a:spcAft>
                <a:buClrTx/>
              </a:pPr>
              <a:r>
                <a:rPr lang="zh-CN" altLang="en-US" sz="2400">
                  <a:solidFill>
                    <a:srgbClr val="FFFFFF"/>
                  </a:solidFill>
                  <a:latin typeface="Times New Roman" pitchFamily="18" charset="0"/>
                </a:rPr>
                <a:t>         容量为 </a:t>
              </a:r>
              <a:r>
                <a:rPr lang="en-US" altLang="zh-CN" sz="2400">
                  <a:solidFill>
                    <a:srgbClr val="FFFF00"/>
                  </a:solidFill>
                  <a:latin typeface="Times New Roman" pitchFamily="18" charset="0"/>
                </a:rPr>
                <a:t>512K×32</a:t>
              </a:r>
              <a:r>
                <a:rPr lang="en-US" altLang="zh-CN" sz="2400">
                  <a:solidFill>
                    <a:srgbClr val="FFFFFF"/>
                  </a:solidFill>
                  <a:latin typeface="Times New Roman" pitchFamily="18" charset="0"/>
                </a:rPr>
                <a:t> </a:t>
              </a:r>
              <a:r>
                <a:rPr lang="zh-CN" altLang="en-US" sz="2400">
                  <a:solidFill>
                    <a:srgbClr val="FFFFFF"/>
                  </a:solidFill>
                  <a:latin typeface="Times New Roman" pitchFamily="18" charset="0"/>
                </a:rPr>
                <a:t>位    相当于容量为 </a:t>
              </a:r>
              <a:r>
                <a:rPr lang="en-US" altLang="zh-CN" sz="2400">
                  <a:solidFill>
                    <a:srgbClr val="FFFF00"/>
                  </a:solidFill>
                  <a:latin typeface="Times New Roman" pitchFamily="18" charset="0"/>
                </a:rPr>
                <a:t>1024K×16 </a:t>
              </a:r>
              <a:r>
                <a:rPr lang="zh-CN" altLang="en-US" sz="2400">
                  <a:solidFill>
                    <a:srgbClr val="FFFFFF"/>
                  </a:solidFill>
                  <a:latin typeface="Times New Roman" pitchFamily="18" charset="0"/>
                </a:rPr>
                <a:t>位 </a:t>
              </a:r>
            </a:p>
            <a:p>
              <a:pPr eaLnBrk="1" hangingPunct="1">
                <a:lnSpc>
                  <a:spcPct val="120000"/>
                </a:lnSpc>
                <a:spcBef>
                  <a:spcPct val="20000"/>
                </a:spcBef>
                <a:spcAft>
                  <a:spcPct val="0"/>
                </a:spcAft>
                <a:buClrTx/>
              </a:pPr>
              <a:r>
                <a:rPr lang="zh-CN" altLang="en-US" sz="2400">
                  <a:solidFill>
                    <a:srgbClr val="FFFFFF"/>
                  </a:solidFill>
                  <a:latin typeface="Times New Roman" pitchFamily="18" charset="0"/>
                </a:rPr>
                <a:t>         得主存地址 </a:t>
              </a:r>
              <a:r>
                <a:rPr lang="en-US" altLang="zh-CN" sz="2400">
                  <a:solidFill>
                    <a:srgbClr val="FFFFFF"/>
                  </a:solidFill>
                  <a:latin typeface="Times New Roman" pitchFamily="18" charset="0"/>
                </a:rPr>
                <a:t>20 </a:t>
              </a:r>
              <a:r>
                <a:rPr lang="zh-CN" altLang="en-US" sz="2400">
                  <a:solidFill>
                    <a:srgbClr val="FFFFFF"/>
                  </a:solidFill>
                  <a:latin typeface="Times New Roman" pitchFamily="18" charset="0"/>
                </a:rPr>
                <a:t>位</a:t>
              </a:r>
            </a:p>
            <a:p>
              <a:pPr eaLnBrk="1" hangingPunct="1">
                <a:lnSpc>
                  <a:spcPct val="120000"/>
                </a:lnSpc>
                <a:spcBef>
                  <a:spcPct val="20000"/>
                </a:spcBef>
                <a:spcAft>
                  <a:spcPct val="0"/>
                </a:spcAft>
                <a:buClrTx/>
              </a:pPr>
              <a:r>
                <a:rPr lang="zh-CN" altLang="en-US" sz="2400">
                  <a:solidFill>
                    <a:srgbClr val="FFFFFF"/>
                  </a:solidFill>
                  <a:latin typeface="Times New Roman" pitchFamily="18" charset="0"/>
                </a:rPr>
                <a:t>         四路组相联，即一组内 </a:t>
              </a:r>
              <a:r>
                <a:rPr lang="en-US" altLang="zh-CN" sz="2400">
                  <a:solidFill>
                    <a:srgbClr val="FFFFFF"/>
                  </a:solidFill>
                  <a:latin typeface="Times New Roman" pitchFamily="18" charset="0"/>
                </a:rPr>
                <a:t>4 </a:t>
              </a:r>
              <a:r>
                <a:rPr lang="zh-CN" altLang="en-US" sz="2400">
                  <a:solidFill>
                    <a:srgbClr val="FFFFFF"/>
                  </a:solidFill>
                  <a:latin typeface="Times New Roman" pitchFamily="18" charset="0"/>
                </a:rPr>
                <a:t>块   </a:t>
              </a:r>
              <a:r>
                <a:rPr lang="en-US" altLang="zh-CN" sz="2400">
                  <a:solidFill>
                    <a:srgbClr val="FFFFFF"/>
                  </a:solidFill>
                  <a:latin typeface="Times New Roman" pitchFamily="18" charset="0"/>
                </a:rPr>
                <a:t>Cache</a:t>
              </a:r>
              <a:r>
                <a:rPr lang="zh-CN" altLang="en-US" sz="2400">
                  <a:solidFill>
                    <a:srgbClr val="FFFFFF"/>
                  </a:solidFill>
                  <a:latin typeface="Times New Roman" pitchFamily="18" charset="0"/>
                </a:rPr>
                <a:t>共有</a:t>
              </a:r>
              <a:r>
                <a:rPr lang="en-US" altLang="zh-CN" sz="2400">
                  <a:solidFill>
                    <a:srgbClr val="FFFFFF"/>
                  </a:solidFill>
                  <a:latin typeface="Times New Roman" pitchFamily="18" charset="0"/>
                </a:rPr>
                <a:t>1024/4 = 256 </a:t>
              </a:r>
              <a:r>
                <a:rPr lang="zh-CN" altLang="en-US" sz="2400">
                  <a:solidFill>
                    <a:srgbClr val="FFFFFF"/>
                  </a:solidFill>
                  <a:latin typeface="Times New Roman" pitchFamily="18" charset="0"/>
                </a:rPr>
                <a:t>组</a:t>
              </a:r>
            </a:p>
            <a:p>
              <a:pPr eaLnBrk="1" hangingPunct="1">
                <a:lnSpc>
                  <a:spcPct val="120000"/>
                </a:lnSpc>
                <a:spcBef>
                  <a:spcPct val="20000"/>
                </a:spcBef>
                <a:spcAft>
                  <a:spcPct val="0"/>
                </a:spcAft>
                <a:buClrTx/>
              </a:pPr>
              <a:r>
                <a:rPr lang="en-US" altLang="zh-CN" sz="2400">
                  <a:solidFill>
                    <a:srgbClr val="FFFFFF"/>
                  </a:solidFill>
                  <a:latin typeface="Times New Roman" pitchFamily="18" charset="0"/>
                </a:rPr>
                <a:t>         2</a:t>
              </a:r>
              <a:r>
                <a:rPr lang="en-US" altLang="zh-CN" sz="2400" baseline="30000">
                  <a:solidFill>
                    <a:srgbClr val="FFFFFF"/>
                  </a:solidFill>
                  <a:latin typeface="Times New Roman" pitchFamily="18" charset="0"/>
                </a:rPr>
                <a:t>8</a:t>
              </a:r>
              <a:r>
                <a:rPr lang="en-US" altLang="zh-CN" sz="2400">
                  <a:solidFill>
                    <a:srgbClr val="FFFFFF"/>
                  </a:solidFill>
                  <a:latin typeface="Times New Roman" pitchFamily="18" charset="0"/>
                </a:rPr>
                <a:t> = 256 </a:t>
              </a:r>
              <a:r>
                <a:rPr lang="zh-CN" altLang="en-US" sz="2400">
                  <a:solidFill>
                    <a:srgbClr val="FFFFFF"/>
                  </a:solidFill>
                  <a:latin typeface="Times New Roman" pitchFamily="18" charset="0"/>
                </a:rPr>
                <a:t> 组地址为 </a:t>
              </a:r>
              <a:r>
                <a:rPr lang="en-US" altLang="zh-CN" sz="2400">
                  <a:solidFill>
                    <a:srgbClr val="FFFFFF"/>
                  </a:solidFill>
                  <a:latin typeface="Times New Roman" pitchFamily="18" charset="0"/>
                </a:rPr>
                <a:t>8 </a:t>
              </a:r>
              <a:r>
                <a:rPr lang="zh-CN" altLang="en-US" sz="2400">
                  <a:solidFill>
                    <a:srgbClr val="FFFFFF"/>
                  </a:solidFill>
                  <a:latin typeface="Times New Roman" pitchFamily="18" charset="0"/>
                </a:rPr>
                <a:t>位</a:t>
              </a:r>
            </a:p>
          </p:txBody>
        </p:sp>
        <p:graphicFrame>
          <p:nvGraphicFramePr>
            <p:cNvPr id="827401" name="Object 7"/>
            <p:cNvGraphicFramePr>
              <a:graphicFrameLocks noChangeAspect="1"/>
            </p:cNvGraphicFramePr>
            <p:nvPr/>
          </p:nvGraphicFramePr>
          <p:xfrm>
            <a:off x="1429" y="3294"/>
            <a:ext cx="2857" cy="816"/>
          </p:xfrm>
          <a:graphic>
            <a:graphicData uri="http://schemas.openxmlformats.org/presentationml/2006/ole">
              <mc:AlternateContent xmlns:mc="http://schemas.openxmlformats.org/markup-compatibility/2006">
                <mc:Choice xmlns:v="urn:schemas-microsoft-com:vml" Requires="v">
                  <p:oleObj spid="_x0000_s97341" name="Visio" r:id="rId3" imgW="3107095" imgH="670130" progId="Visio.Drawing.11">
                    <p:embed/>
                  </p:oleObj>
                </mc:Choice>
                <mc:Fallback>
                  <p:oleObj name="Visio" r:id="rId3" imgW="3107095" imgH="67013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9" y="3294"/>
                          <a:ext cx="2857"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6010" name="Text Box 10"/>
          <p:cNvSpPr txBox="1">
            <a:spLocks noChangeArrowheads="1"/>
          </p:cNvSpPr>
          <p:nvPr/>
        </p:nvSpPr>
        <p:spPr bwMode="auto">
          <a:xfrm>
            <a:off x="250825" y="1379538"/>
            <a:ext cx="88201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b="1">
                <a:solidFill>
                  <a:schemeClr val="tx1"/>
                </a:solidFill>
                <a:latin typeface="宋体" pitchFamily="2" charset="-122"/>
                <a:ea typeface="宋体" pitchFamily="2" charset="-122"/>
              </a:defRPr>
            </a:lvl1pPr>
            <a:lvl2pPr marL="742950" indent="-285750" eaLnBrk="0" hangingPunct="0">
              <a:defRPr kumimoji="1" sz="800" b="1">
                <a:solidFill>
                  <a:schemeClr val="tx1"/>
                </a:solidFill>
                <a:latin typeface="宋体" pitchFamily="2" charset="-122"/>
                <a:ea typeface="宋体" pitchFamily="2" charset="-122"/>
              </a:defRPr>
            </a:lvl2pPr>
            <a:lvl3pPr marL="1143000" indent="-228600" eaLnBrk="0" hangingPunct="0">
              <a:defRPr kumimoji="1" sz="800" b="1">
                <a:solidFill>
                  <a:schemeClr val="tx1"/>
                </a:solidFill>
                <a:latin typeface="宋体" pitchFamily="2" charset="-122"/>
                <a:ea typeface="宋体" pitchFamily="2" charset="-122"/>
              </a:defRPr>
            </a:lvl3pPr>
            <a:lvl4pPr marL="1600200" indent="-228600" eaLnBrk="0" hangingPunct="0">
              <a:defRPr kumimoji="1" sz="800" b="1">
                <a:solidFill>
                  <a:schemeClr val="tx1"/>
                </a:solidFill>
                <a:latin typeface="宋体" pitchFamily="2" charset="-122"/>
                <a:ea typeface="宋体" pitchFamily="2" charset="-122"/>
              </a:defRPr>
            </a:lvl4pPr>
            <a:lvl5pPr marL="2057400" indent="-228600" eaLnBrk="0" hangingPunct="0">
              <a:defRPr kumimoji="1" sz="800" b="1">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defRPr kumimoji="1" sz="800" b="1">
                <a:solidFill>
                  <a:schemeClr val="tx1"/>
                </a:solidFill>
                <a:latin typeface="宋体" pitchFamily="2" charset="-122"/>
                <a:ea typeface="宋体" pitchFamily="2" charset="-122"/>
              </a:defRPr>
            </a:lvl9pPr>
          </a:lstStyle>
          <a:p>
            <a:pPr eaLnBrk="1" hangingPunct="1">
              <a:lnSpc>
                <a:spcPct val="120000"/>
              </a:lnSpc>
              <a:spcBef>
                <a:spcPct val="20000"/>
              </a:spcBef>
              <a:spcAft>
                <a:spcPct val="0"/>
              </a:spcAft>
              <a:buClrTx/>
            </a:pPr>
            <a:r>
              <a:rPr lang="zh-CN" altLang="en-US" sz="2400">
                <a:solidFill>
                  <a:srgbClr val="FFFFFF"/>
                </a:solidFill>
                <a:latin typeface="Times New Roman" pitchFamily="18" charset="0"/>
              </a:rPr>
              <a:t>（</a:t>
            </a:r>
            <a:r>
              <a:rPr lang="en-US" altLang="zh-CN" sz="2400">
                <a:solidFill>
                  <a:srgbClr val="FFFFFF"/>
                </a:solidFill>
                <a:latin typeface="Times New Roman" pitchFamily="18" charset="0"/>
              </a:rPr>
              <a:t>4</a:t>
            </a:r>
            <a:r>
              <a:rPr lang="zh-CN" altLang="en-US" sz="2400">
                <a:solidFill>
                  <a:srgbClr val="FFFFFF"/>
                </a:solidFill>
                <a:latin typeface="Times New Roman" pitchFamily="18" charset="0"/>
              </a:rPr>
              <a:t>）主存容量为 </a:t>
            </a:r>
            <a:r>
              <a:rPr lang="en-US" altLang="zh-CN" sz="2400">
                <a:solidFill>
                  <a:srgbClr val="FFFFFF"/>
                </a:solidFill>
                <a:latin typeface="Times New Roman" pitchFamily="18" charset="0"/>
              </a:rPr>
              <a:t>512K×32 </a:t>
            </a:r>
            <a:r>
              <a:rPr lang="zh-CN" altLang="en-US" sz="2400">
                <a:solidFill>
                  <a:srgbClr val="FFFFFF"/>
                </a:solidFill>
                <a:latin typeface="Times New Roman" pitchFamily="18" charset="0"/>
              </a:rPr>
              <a:t>位，块长不变，在四路组相联映射</a:t>
            </a:r>
          </a:p>
          <a:p>
            <a:pPr eaLnBrk="1" hangingPunct="1">
              <a:lnSpc>
                <a:spcPct val="120000"/>
              </a:lnSpc>
              <a:spcBef>
                <a:spcPct val="20000"/>
              </a:spcBef>
              <a:spcAft>
                <a:spcPct val="0"/>
              </a:spcAft>
              <a:buClrTx/>
            </a:pPr>
            <a:r>
              <a:rPr lang="zh-CN" altLang="en-US" sz="2400">
                <a:solidFill>
                  <a:srgbClr val="FFFFFF"/>
                </a:solidFill>
                <a:latin typeface="Times New Roman" pitchFamily="18" charset="0"/>
              </a:rPr>
              <a:t>          方式下，设计主存的地址格式。</a:t>
            </a:r>
          </a:p>
        </p:txBody>
      </p:sp>
    </p:spTree>
    <p:extLst>
      <p:ext uri="{BB962C8B-B14F-4D97-AF65-F5344CB8AC3E}">
        <p14:creationId xmlns:p14="http://schemas.microsoft.com/office/powerpoint/2010/main" val="1194152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10"/>
                                        </p:tgtEl>
                                        <p:attrNameLst>
                                          <p:attrName>style.visibility</p:attrName>
                                        </p:attrNameLst>
                                      </p:cBhvr>
                                      <p:to>
                                        <p:strVal val="visible"/>
                                      </p:to>
                                    </p:set>
                                    <p:animEffect transition="in" filter="blinds(horizontal)">
                                      <p:cBhvr>
                                        <p:cTn id="7" dur="500"/>
                                        <p:tgtEl>
                                          <p:spTgt spid="2560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4.4</a:t>
            </a:r>
            <a:endParaRPr lang="zh-CN" altLang="en-US" dirty="0">
              <a:solidFill>
                <a:srgbClr val="FF0000"/>
              </a:solidFill>
            </a:endParaRPr>
          </a:p>
        </p:txBody>
      </p:sp>
      <p:sp>
        <p:nvSpPr>
          <p:cNvPr id="3" name="内容占位符 2"/>
          <p:cNvSpPr>
            <a:spLocks noGrp="1"/>
          </p:cNvSpPr>
          <p:nvPr>
            <p:ph idx="1"/>
          </p:nvPr>
        </p:nvSpPr>
        <p:spPr>
          <a:xfrm>
            <a:off x="467544" y="980728"/>
            <a:ext cx="8229600" cy="5029200"/>
          </a:xfrm>
        </p:spPr>
        <p:txBody>
          <a:bodyPr/>
          <a:lstStyle/>
          <a:p>
            <a:pPr marL="0" indent="0" algn="just">
              <a:spcAft>
                <a:spcPts val="0"/>
              </a:spcAft>
              <a:buNone/>
            </a:pPr>
            <a:r>
              <a:rPr lang="en-US" altLang="zh-CN" sz="2400" kern="100" dirty="0">
                <a:solidFill>
                  <a:srgbClr val="000000"/>
                </a:solidFill>
                <a:latin typeface="楷体"/>
              </a:rPr>
              <a:t>4. </a:t>
            </a:r>
            <a:r>
              <a:rPr lang="zh-CN" altLang="zh-CN" sz="2400" kern="100" dirty="0">
                <a:solidFill>
                  <a:srgbClr val="000000"/>
                </a:solidFill>
                <a:latin typeface="Times New Roman"/>
                <a:ea typeface="楷体"/>
              </a:rPr>
              <a:t>说明存取周期和存取时间的区别。</a:t>
            </a:r>
            <a:endParaRPr lang="zh-CN" altLang="zh-CN" sz="2400" kern="100" dirty="0">
              <a:latin typeface="Times New Roman"/>
            </a:endParaRPr>
          </a:p>
          <a:p>
            <a:pPr marL="0" indent="0" algn="just">
              <a:spcAft>
                <a:spcPts val="0"/>
              </a:spcAft>
              <a:buNone/>
            </a:pPr>
            <a:r>
              <a:rPr lang="zh-CN" altLang="zh-CN" sz="2400" kern="100" dirty="0">
                <a:solidFill>
                  <a:srgbClr val="FF0000"/>
                </a:solidFill>
                <a:latin typeface="Times New Roman"/>
                <a:ea typeface="楷体"/>
              </a:rPr>
              <a:t>解</a:t>
            </a:r>
            <a:r>
              <a:rPr lang="zh-CN" altLang="en-US" sz="2400" kern="100" dirty="0">
                <a:solidFill>
                  <a:srgbClr val="FF0000"/>
                </a:solidFill>
                <a:latin typeface="Times New Roman"/>
                <a:ea typeface="楷体"/>
              </a:rPr>
              <a:t>答</a:t>
            </a:r>
            <a:r>
              <a:rPr lang="zh-CN" altLang="zh-CN" sz="2400" kern="100" dirty="0">
                <a:solidFill>
                  <a:srgbClr val="FF0000"/>
                </a:solidFill>
                <a:latin typeface="Times New Roman"/>
                <a:ea typeface="楷体"/>
              </a:rPr>
              <a:t>：</a:t>
            </a:r>
            <a:endParaRPr lang="en-US" altLang="zh-CN" sz="2400" kern="100" dirty="0">
              <a:solidFill>
                <a:srgbClr val="FF0000"/>
              </a:solidFill>
              <a:latin typeface="Times New Roman"/>
              <a:ea typeface="楷体"/>
            </a:endParaRPr>
          </a:p>
          <a:p>
            <a:pPr marL="0" indent="0" algn="just">
              <a:spcAft>
                <a:spcPts val="0"/>
              </a:spcAft>
              <a:buNone/>
            </a:pPr>
            <a:r>
              <a:rPr lang="zh-CN" altLang="en-US" sz="2400" kern="100" dirty="0">
                <a:latin typeface="Times New Roman"/>
                <a:ea typeface="楷体"/>
              </a:rPr>
              <a:t>存取时间：又称存储器访问时间，是指从启动一次存储器操作到完成该操作所经历的时间。</a:t>
            </a:r>
          </a:p>
          <a:p>
            <a:pPr marL="0" indent="0" algn="just">
              <a:spcAft>
                <a:spcPts val="0"/>
              </a:spcAft>
              <a:buNone/>
            </a:pPr>
            <a:r>
              <a:rPr lang="zh-CN" altLang="en-US" sz="2400" kern="100" dirty="0">
                <a:latin typeface="Times New Roman"/>
                <a:ea typeface="楷体"/>
              </a:rPr>
              <a:t>存取周期：是存储器指连续启动两次独立的存储器操作（如连续两次读操作）所需的最小间隔时间，通常存取周期大于存取时间。</a:t>
            </a:r>
          </a:p>
          <a:p>
            <a:pPr marL="0" indent="0" algn="just">
              <a:spcAft>
                <a:spcPts val="0"/>
              </a:spcAft>
              <a:buNone/>
            </a:pPr>
            <a:r>
              <a:rPr lang="zh-CN" altLang="en-US" sz="2400" kern="100" dirty="0">
                <a:latin typeface="Times New Roman"/>
                <a:ea typeface="楷体"/>
              </a:rPr>
              <a:t>存取周期和存取时间的主要区别是：</a:t>
            </a:r>
          </a:p>
          <a:p>
            <a:pPr marL="0" indent="0" algn="just">
              <a:spcAft>
                <a:spcPts val="0"/>
              </a:spcAft>
              <a:buNone/>
            </a:pPr>
            <a:r>
              <a:rPr lang="zh-CN" altLang="en-US" sz="2400" kern="100" dirty="0">
                <a:latin typeface="Times New Roman"/>
                <a:ea typeface="楷体"/>
              </a:rPr>
              <a:t>存取时间仅为完成一次操作的时间，而存取周期不仅包含操作时间，还包含操作后线路的恢复时间。即：存取周期</a:t>
            </a:r>
            <a:r>
              <a:rPr lang="en-US" altLang="zh-CN" sz="2400" kern="100" dirty="0">
                <a:latin typeface="Times New Roman"/>
                <a:ea typeface="楷体"/>
              </a:rPr>
              <a:t>=</a:t>
            </a:r>
            <a:r>
              <a:rPr lang="zh-CN" altLang="en-US" sz="2400" kern="100" dirty="0">
                <a:latin typeface="Times New Roman"/>
                <a:ea typeface="楷体"/>
              </a:rPr>
              <a:t>存取时间</a:t>
            </a:r>
            <a:r>
              <a:rPr lang="en-US" altLang="zh-CN" sz="2400" kern="100" dirty="0">
                <a:latin typeface="Times New Roman"/>
                <a:ea typeface="楷体"/>
              </a:rPr>
              <a:t>+</a:t>
            </a:r>
            <a:r>
              <a:rPr lang="zh-CN" altLang="en-US" sz="2400" kern="100" dirty="0">
                <a:latin typeface="Times New Roman"/>
                <a:ea typeface="楷体"/>
              </a:rPr>
              <a:t>恢复时间</a:t>
            </a:r>
          </a:p>
          <a:p>
            <a:pPr marL="0" indent="0" algn="just">
              <a:spcAft>
                <a:spcPts val="0"/>
              </a:spcAft>
              <a:buNone/>
            </a:pPr>
            <a:endParaRPr lang="en-US" altLang="zh-CN" sz="2400" kern="100" dirty="0">
              <a:solidFill>
                <a:srgbClr val="FF0000"/>
              </a:solidFill>
              <a:latin typeface="Times New Roman"/>
              <a:ea typeface="楷体"/>
            </a:endParaRPr>
          </a:p>
          <a:p>
            <a:pPr marL="0" indent="0" algn="just">
              <a:spcAft>
                <a:spcPts val="0"/>
              </a:spcAft>
              <a:buNone/>
            </a:pPr>
            <a:r>
              <a:rPr lang="en-US" altLang="zh-CN" kern="100" dirty="0">
                <a:solidFill>
                  <a:srgbClr val="000000"/>
                </a:solidFill>
                <a:latin typeface="Times New Roman"/>
                <a:ea typeface="楷体"/>
              </a:rPr>
              <a:t> </a:t>
            </a:r>
            <a:endParaRPr lang="zh-CN" altLang="zh-CN" sz="2400" kern="100" dirty="0">
              <a:latin typeface="Times New Roman"/>
            </a:endParaRPr>
          </a:p>
          <a:p>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77</a:t>
            </a:fld>
            <a:endParaRPr lang="en-US" altLang="zh-CN" sz="1200"/>
          </a:p>
        </p:txBody>
      </p:sp>
    </p:spTree>
    <p:extLst>
      <p:ext uri="{BB962C8B-B14F-4D97-AF65-F5344CB8AC3E}">
        <p14:creationId xmlns:p14="http://schemas.microsoft.com/office/powerpoint/2010/main" val="4141755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4.7</a:t>
            </a:r>
            <a:endParaRPr lang="zh-CN" altLang="en-US" dirty="0">
              <a:solidFill>
                <a:srgbClr val="FF0000"/>
              </a:solidFill>
            </a:endParaRPr>
          </a:p>
        </p:txBody>
      </p:sp>
      <p:sp>
        <p:nvSpPr>
          <p:cNvPr id="3" name="内容占位符 2"/>
          <p:cNvSpPr>
            <a:spLocks noGrp="1"/>
          </p:cNvSpPr>
          <p:nvPr>
            <p:ph idx="1"/>
          </p:nvPr>
        </p:nvSpPr>
        <p:spPr>
          <a:xfrm>
            <a:off x="323528" y="1295400"/>
            <a:ext cx="8496944" cy="5029200"/>
          </a:xfrm>
        </p:spPr>
        <p:txBody>
          <a:bodyPr/>
          <a:lstStyle/>
          <a:p>
            <a:pPr marL="0" indent="0">
              <a:buNone/>
            </a:pPr>
            <a:r>
              <a:rPr lang="zh-CN" altLang="en-US" sz="2400" dirty="0"/>
              <a:t> </a:t>
            </a:r>
            <a:r>
              <a:rPr lang="en-US" altLang="zh-CN" sz="2400" dirty="0"/>
              <a:t> </a:t>
            </a:r>
            <a:r>
              <a:rPr lang="zh-CN" altLang="en-US" sz="2400" dirty="0"/>
              <a:t>一个容量为</a:t>
            </a:r>
            <a:r>
              <a:rPr lang="en-US" altLang="zh-CN" sz="2400" dirty="0"/>
              <a:t>16K×32</a:t>
            </a:r>
            <a:r>
              <a:rPr lang="zh-CN" altLang="en-US" sz="2400" dirty="0"/>
              <a:t>位的存储器，其地址线和数据线的总和是多少？当选用下列不同规格的存储芯片时，各需要多少片？</a:t>
            </a:r>
            <a:br>
              <a:rPr lang="zh-CN" altLang="en-US" sz="2400" dirty="0"/>
            </a:br>
            <a:r>
              <a:rPr lang="zh-CN" altLang="en-US" sz="2400" dirty="0"/>
              <a:t>        </a:t>
            </a:r>
            <a:r>
              <a:rPr lang="en-US" altLang="zh-CN" sz="2400" dirty="0"/>
              <a:t>1K×4</a:t>
            </a:r>
            <a:r>
              <a:rPr lang="zh-CN" altLang="en-US" sz="2400" dirty="0"/>
              <a:t>位，</a:t>
            </a:r>
            <a:r>
              <a:rPr lang="en-US" altLang="zh-CN" sz="2400" dirty="0"/>
              <a:t>2K×8</a:t>
            </a:r>
            <a:r>
              <a:rPr lang="zh-CN" altLang="en-US" sz="2400" dirty="0"/>
              <a:t>位，</a:t>
            </a:r>
            <a:r>
              <a:rPr lang="en-US" altLang="zh-CN" sz="2400" dirty="0"/>
              <a:t>4K×4</a:t>
            </a:r>
            <a:r>
              <a:rPr lang="zh-CN" altLang="en-US" sz="2400" dirty="0"/>
              <a:t>位，</a:t>
            </a:r>
            <a:r>
              <a:rPr lang="en-US" altLang="zh-CN" sz="2400" dirty="0"/>
              <a:t>16K×1</a:t>
            </a:r>
            <a:r>
              <a:rPr lang="zh-CN" altLang="en-US" sz="2400" dirty="0"/>
              <a:t>位，</a:t>
            </a:r>
            <a:r>
              <a:rPr lang="en-US" altLang="zh-CN" sz="2400" dirty="0"/>
              <a:t>4K×8</a:t>
            </a:r>
            <a:r>
              <a:rPr lang="zh-CN" altLang="en-US" sz="2400" dirty="0"/>
              <a:t>位，</a:t>
            </a:r>
            <a:r>
              <a:rPr lang="en-US" altLang="zh-CN" sz="2400" dirty="0"/>
              <a:t>8K×8</a:t>
            </a:r>
            <a:r>
              <a:rPr lang="zh-CN" altLang="en-US" sz="2400" dirty="0"/>
              <a:t>位</a:t>
            </a:r>
            <a:br>
              <a:rPr lang="zh-CN" altLang="en-US" sz="2400" dirty="0"/>
            </a:br>
            <a:r>
              <a:rPr lang="zh-CN" altLang="en-US" sz="2400" dirty="0"/>
              <a:t>  </a:t>
            </a:r>
            <a:r>
              <a:rPr lang="zh-CN" altLang="en-US" sz="2400" dirty="0">
                <a:solidFill>
                  <a:srgbClr val="FF0000"/>
                </a:solidFill>
              </a:rPr>
              <a:t>解答：</a:t>
            </a:r>
            <a:br>
              <a:rPr lang="zh-CN" altLang="en-US" sz="2400" dirty="0"/>
            </a:br>
            <a:r>
              <a:rPr lang="zh-CN" altLang="en-US" sz="2400" dirty="0"/>
              <a:t>   地址线和数据线的总和 </a:t>
            </a:r>
            <a:r>
              <a:rPr lang="en-US" altLang="zh-CN" sz="2400" dirty="0"/>
              <a:t>= 14 + 32 = 46</a:t>
            </a:r>
            <a:r>
              <a:rPr lang="zh-CN" altLang="en-US" sz="2400" dirty="0"/>
              <a:t>根；</a:t>
            </a:r>
            <a:br>
              <a:rPr lang="zh-CN" altLang="en-US" sz="2400" dirty="0"/>
            </a:br>
            <a:r>
              <a:rPr lang="zh-CN" altLang="en-US" sz="2400" dirty="0"/>
              <a:t>   各需要的片数为：</a:t>
            </a:r>
            <a:br>
              <a:rPr lang="zh-CN" altLang="en-US" sz="2400" dirty="0"/>
            </a:br>
            <a:r>
              <a:rPr lang="zh-CN" altLang="en-US" sz="2400" dirty="0"/>
              <a:t> </a:t>
            </a:r>
            <a:r>
              <a:rPr lang="en-US" altLang="zh-CN" sz="2400" dirty="0"/>
              <a:t>1K×4</a:t>
            </a:r>
            <a:r>
              <a:rPr lang="zh-CN" altLang="en-US" sz="2400" dirty="0"/>
              <a:t>：</a:t>
            </a:r>
            <a:r>
              <a:rPr lang="en-US" altLang="zh-CN" sz="2400" dirty="0"/>
              <a:t>16K×32 /1K×4 = 16×8 = 128</a:t>
            </a:r>
            <a:r>
              <a:rPr lang="zh-CN" altLang="en-US" sz="2400" dirty="0"/>
              <a:t>片 </a:t>
            </a:r>
            <a:br>
              <a:rPr lang="zh-CN" altLang="en-US" sz="2400" dirty="0"/>
            </a:br>
            <a:r>
              <a:rPr lang="zh-CN" altLang="en-US" sz="2400" dirty="0"/>
              <a:t> </a:t>
            </a:r>
            <a:r>
              <a:rPr lang="en-US" altLang="zh-CN" sz="2400" dirty="0"/>
              <a:t>2K×8</a:t>
            </a:r>
            <a:r>
              <a:rPr lang="zh-CN" altLang="en-US" sz="2400" dirty="0"/>
              <a:t>：</a:t>
            </a:r>
            <a:r>
              <a:rPr lang="en-US" altLang="zh-CN" sz="2400" dirty="0"/>
              <a:t>16K×32 /2K × 8 = 8 × 4 = 32</a:t>
            </a:r>
            <a:r>
              <a:rPr lang="zh-CN" altLang="en-US" sz="2400" dirty="0"/>
              <a:t>片 </a:t>
            </a:r>
            <a:br>
              <a:rPr lang="zh-CN" altLang="en-US" sz="2400" dirty="0"/>
            </a:br>
            <a:r>
              <a:rPr lang="zh-CN" altLang="en-US" sz="2400" dirty="0"/>
              <a:t> </a:t>
            </a:r>
            <a:r>
              <a:rPr lang="en-US" altLang="zh-CN" sz="2400" dirty="0"/>
              <a:t>4K×4</a:t>
            </a:r>
            <a:r>
              <a:rPr lang="zh-CN" altLang="en-US" sz="2400" dirty="0"/>
              <a:t>：</a:t>
            </a:r>
            <a:r>
              <a:rPr lang="en-US" altLang="zh-CN" sz="2400" dirty="0"/>
              <a:t>16K×32 /4K × 4 = 4 × 8 = 32</a:t>
            </a:r>
            <a:r>
              <a:rPr lang="zh-CN" altLang="en-US" sz="2400" dirty="0"/>
              <a:t>片 </a:t>
            </a:r>
            <a:br>
              <a:rPr lang="zh-CN" altLang="en-US" sz="2400" dirty="0"/>
            </a:br>
            <a:r>
              <a:rPr lang="en-US" altLang="zh-CN" sz="2400" dirty="0"/>
              <a:t>16K×1</a:t>
            </a:r>
            <a:r>
              <a:rPr lang="zh-CN" altLang="en-US" sz="2400" dirty="0"/>
              <a:t>：</a:t>
            </a:r>
            <a:r>
              <a:rPr lang="en-US" altLang="zh-CN" sz="2400" dirty="0"/>
              <a:t>16K × 32 / 16K × 1 = 32</a:t>
            </a:r>
            <a:r>
              <a:rPr lang="zh-CN" altLang="en-US" sz="2400" dirty="0"/>
              <a:t>片</a:t>
            </a:r>
            <a:br>
              <a:rPr lang="zh-CN" altLang="en-US" sz="2400" dirty="0"/>
            </a:br>
            <a:r>
              <a:rPr lang="zh-CN" altLang="en-US" sz="2400" dirty="0"/>
              <a:t> </a:t>
            </a:r>
            <a:r>
              <a:rPr lang="en-US" altLang="zh-CN" sz="2400" dirty="0"/>
              <a:t>4K×8</a:t>
            </a:r>
            <a:r>
              <a:rPr lang="zh-CN" altLang="en-US" sz="2400" dirty="0"/>
              <a:t>：</a:t>
            </a:r>
            <a:r>
              <a:rPr lang="en-US" altLang="zh-CN" sz="2400" dirty="0"/>
              <a:t>16K×32 /4K×8 = 4 × 4 = 16</a:t>
            </a:r>
            <a:r>
              <a:rPr lang="zh-CN" altLang="en-US" sz="2400" dirty="0"/>
              <a:t>片</a:t>
            </a:r>
            <a:br>
              <a:rPr lang="zh-CN" altLang="en-US" sz="2400" dirty="0"/>
            </a:br>
            <a:r>
              <a:rPr lang="zh-CN" altLang="en-US" sz="2400" dirty="0"/>
              <a:t> </a:t>
            </a:r>
            <a:r>
              <a:rPr lang="en-US" altLang="zh-CN" sz="2400" dirty="0"/>
              <a:t>8K×8</a:t>
            </a:r>
            <a:r>
              <a:rPr lang="zh-CN" altLang="en-US" sz="2400" dirty="0"/>
              <a:t>：</a:t>
            </a:r>
            <a:r>
              <a:rPr lang="en-US" altLang="zh-CN" sz="2400" dirty="0"/>
              <a:t>16K×32 / 8K × 8 = 2X4 = 8</a:t>
            </a:r>
            <a:r>
              <a:rPr lang="zh-CN" altLang="en-US" sz="2400" dirty="0"/>
              <a:t>片</a:t>
            </a:r>
            <a:r>
              <a:rPr lang="zh-CN" altLang="en-US" dirty="0"/>
              <a:t> </a:t>
            </a:r>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78</a:t>
            </a:fld>
            <a:endParaRPr lang="en-US" altLang="zh-CN" sz="1200"/>
          </a:p>
        </p:txBody>
      </p:sp>
    </p:spTree>
    <p:extLst>
      <p:ext uri="{BB962C8B-B14F-4D97-AF65-F5344CB8AC3E}">
        <p14:creationId xmlns:p14="http://schemas.microsoft.com/office/powerpoint/2010/main" val="1750325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5.21</a:t>
            </a:r>
            <a:endParaRPr lang="zh-CN" altLang="en-US" dirty="0">
              <a:solidFill>
                <a:srgbClr val="FF0000"/>
              </a:solidFill>
            </a:endParaRPr>
          </a:p>
        </p:txBody>
      </p:sp>
      <p:sp>
        <p:nvSpPr>
          <p:cNvPr id="3" name="内容占位符 2"/>
          <p:cNvSpPr>
            <a:spLocks noGrp="1"/>
          </p:cNvSpPr>
          <p:nvPr>
            <p:ph idx="1"/>
          </p:nvPr>
        </p:nvSpPr>
        <p:spPr/>
        <p:txBody>
          <a:bodyPr/>
          <a:lstStyle/>
          <a:p>
            <a:pPr marL="0" indent="0">
              <a:buNone/>
            </a:pPr>
            <a:r>
              <a:rPr lang="en-US" altLang="zh-CN" dirty="0"/>
              <a:t> </a:t>
            </a:r>
            <a:r>
              <a:rPr lang="zh-CN" altLang="en-US" dirty="0"/>
              <a:t>中断向量通过什么总线送至什么地方？为什么？</a:t>
            </a:r>
          </a:p>
          <a:p>
            <a:pPr marL="0" indent="0">
              <a:buNone/>
            </a:pPr>
            <a:r>
              <a:rPr lang="zh-CN" altLang="en-US" dirty="0">
                <a:solidFill>
                  <a:srgbClr val="FF0000"/>
                </a:solidFill>
              </a:rPr>
              <a:t>解答：</a:t>
            </a:r>
            <a:endParaRPr lang="en-US" altLang="zh-CN" dirty="0">
              <a:solidFill>
                <a:srgbClr val="FF0000"/>
              </a:solidFill>
            </a:endParaRPr>
          </a:p>
          <a:p>
            <a:pPr marL="0" indent="0">
              <a:buNone/>
            </a:pPr>
            <a:r>
              <a:rPr lang="zh-CN" altLang="en-US" dirty="0"/>
              <a:t>中断向量通过数据总线送至</a:t>
            </a:r>
            <a:r>
              <a:rPr lang="en-US" altLang="zh-CN" dirty="0"/>
              <a:t>PC</a:t>
            </a:r>
            <a:r>
              <a:rPr lang="zh-CN" altLang="en-US" dirty="0"/>
              <a:t>。由于中断向量要为中断服务子程序提供入口地址，使得</a:t>
            </a:r>
          </a:p>
          <a:p>
            <a:pPr marL="0" indent="0">
              <a:buNone/>
            </a:pPr>
            <a:r>
              <a:rPr lang="zh-CN" altLang="en-US" dirty="0"/>
              <a:t>主程序转到中断服务子程序继续执行，所以中断向量要通过数据总线送至</a:t>
            </a:r>
            <a:r>
              <a:rPr lang="en-US" altLang="zh-CN" dirty="0"/>
              <a:t>PC</a:t>
            </a:r>
            <a:r>
              <a:rPr lang="zh-CN" altLang="en-US" dirty="0"/>
              <a:t>。</a:t>
            </a:r>
          </a:p>
          <a:p>
            <a:pPr marL="0" indent="0">
              <a:buNone/>
            </a:pPr>
            <a:r>
              <a:rPr lang="en-US" altLang="zh-CN" dirty="0"/>
              <a:t> </a:t>
            </a:r>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79</a:t>
            </a:fld>
            <a:endParaRPr lang="en-US" altLang="zh-CN" sz="1200"/>
          </a:p>
        </p:txBody>
      </p:sp>
    </p:spTree>
    <p:extLst>
      <p:ext uri="{BB962C8B-B14F-4D97-AF65-F5344CB8AC3E}">
        <p14:creationId xmlns:p14="http://schemas.microsoft.com/office/powerpoint/2010/main" val="2098164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页脚占位符 4"/>
          <p:cNvSpPr>
            <a:spLocks noGrp="1"/>
          </p:cNvSpPr>
          <p:nvPr>
            <p:ph type="ftr" sz="quarter" idx="11"/>
          </p:nvPr>
        </p:nvSpPr>
        <p:spPr>
          <a:noFill/>
        </p:spPr>
        <p:txBody>
          <a:bodyPr/>
          <a:lstStyle>
            <a:lvl1pPr eaLnBrk="0" hangingPunct="0">
              <a:spcBef>
                <a:spcPct val="20000"/>
              </a:spcBef>
              <a:spcAft>
                <a:spcPct val="0"/>
              </a:spcAft>
              <a:buClr>
                <a:schemeClr val="folHlink"/>
              </a:buClr>
              <a:buFont typeface="Wingdings" pitchFamily="2" charset="2"/>
              <a:buChar char="v"/>
              <a:defRPr sz="3200">
                <a:solidFill>
                  <a:schemeClr val="tx1"/>
                </a:solidFill>
                <a:latin typeface="Arial" charset="0"/>
                <a:ea typeface="宋体" pitchFamily="2" charset="-122"/>
              </a:defRPr>
            </a:lvl1pPr>
            <a:lvl2pPr marL="742950" indent="-285750" eaLnBrk="0" hangingPunct="0">
              <a:spcBef>
                <a:spcPct val="20000"/>
              </a:spcBef>
              <a:spcAft>
                <a:spcPct val="0"/>
              </a:spcAft>
              <a:buClr>
                <a:schemeClr val="tx2"/>
              </a:buClr>
              <a:buFont typeface="Wingdings" pitchFamily="2" charset="2"/>
              <a:buChar char="§"/>
              <a:defRPr sz="2800">
                <a:solidFill>
                  <a:schemeClr val="tx1"/>
                </a:solidFill>
                <a:latin typeface="Arial" charset="0"/>
                <a:ea typeface="宋体" pitchFamily="2" charset="-122"/>
              </a:defRPr>
            </a:lvl2pPr>
            <a:lvl3pPr marL="1143000" indent="-228600" eaLnBrk="0" hangingPunct="0">
              <a:spcBef>
                <a:spcPct val="20000"/>
              </a:spcBef>
              <a:spcAft>
                <a:spcPct val="0"/>
              </a:spcAft>
              <a:buChar char="•"/>
              <a:defRPr sz="2400">
                <a:solidFill>
                  <a:schemeClr val="tx1"/>
                </a:solidFill>
                <a:latin typeface="Arial" charset="0"/>
                <a:ea typeface="宋体" pitchFamily="2" charset="-122"/>
              </a:defRPr>
            </a:lvl3pPr>
            <a:lvl4pPr marL="1600200" indent="-228600" eaLnBrk="0" hangingPunct="0">
              <a:spcBef>
                <a:spcPct val="20000"/>
              </a:spcBef>
              <a:spcAft>
                <a:spcPct val="0"/>
              </a:spcAft>
              <a:buChar char="–"/>
              <a:defRPr sz="2000">
                <a:solidFill>
                  <a:schemeClr val="tx1"/>
                </a:solidFill>
                <a:latin typeface="Arial" charset="0"/>
                <a:ea typeface="宋体" pitchFamily="2" charset="-122"/>
              </a:defRPr>
            </a:lvl4pPr>
            <a:lvl5pPr marL="2057400" indent="-228600" eaLnBrk="0" hangingPunct="0">
              <a:spcBef>
                <a:spcPct val="20000"/>
              </a:spcBef>
              <a:spcAft>
                <a:spcPct val="0"/>
              </a:spcAft>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1600">
                <a:latin typeface="楷体_GB2312" pitchFamily="49" charset="-122"/>
                <a:ea typeface="楷体_GB2312" pitchFamily="49" charset="-122"/>
              </a:rPr>
              <a:t>    </a:t>
            </a:r>
            <a:fld id="{AA9FF6EC-4E05-4D80-B39D-A7261BD34D31}" type="slidenum">
              <a:rPr lang="en-US" altLang="zh-CN" sz="1200" smtClean="0">
                <a:latin typeface="楷体_GB2312" pitchFamily="49" charset="-122"/>
                <a:ea typeface="楷体_GB2312" pitchFamily="49" charset="-122"/>
              </a:rPr>
              <a:pPr eaLnBrk="1" hangingPunct="1">
                <a:spcBef>
                  <a:spcPct val="0"/>
                </a:spcBef>
                <a:buClrTx/>
                <a:buFontTx/>
                <a:buNone/>
              </a:pPr>
              <a:t>8</a:t>
            </a:fld>
            <a:endParaRPr lang="en-US" altLang="zh-CN" sz="1200">
              <a:latin typeface="楷体_GB2312" pitchFamily="49" charset="-122"/>
              <a:ea typeface="楷体_GB2312" pitchFamily="49" charset="-122"/>
            </a:endParaRPr>
          </a:p>
        </p:txBody>
      </p:sp>
      <p:sp>
        <p:nvSpPr>
          <p:cNvPr id="18435" name="Rectangle 2"/>
          <p:cNvSpPr>
            <a:spLocks noGrp="1" noChangeArrowheads="1"/>
          </p:cNvSpPr>
          <p:nvPr>
            <p:ph type="title"/>
          </p:nvPr>
        </p:nvSpPr>
        <p:spPr/>
        <p:txBody>
          <a:bodyPr/>
          <a:lstStyle/>
          <a:p>
            <a:pPr eaLnBrk="1" hangingPunct="1"/>
            <a:r>
              <a:rPr lang="zh-CN" altLang="en-US" sz="3200"/>
              <a:t>第三章 系统总线</a:t>
            </a:r>
          </a:p>
        </p:txBody>
      </p:sp>
      <p:sp>
        <p:nvSpPr>
          <p:cNvPr id="18436" name="Rectangle 3"/>
          <p:cNvSpPr>
            <a:spLocks noGrp="1" noChangeArrowheads="1"/>
          </p:cNvSpPr>
          <p:nvPr>
            <p:ph type="body" idx="1"/>
          </p:nvPr>
        </p:nvSpPr>
        <p:spPr/>
        <p:txBody>
          <a:bodyPr/>
          <a:lstStyle/>
          <a:p>
            <a:pPr eaLnBrk="1" hangingPunct="1">
              <a:lnSpc>
                <a:spcPct val="125000"/>
              </a:lnSpc>
              <a:spcBef>
                <a:spcPts val="600"/>
              </a:spcBef>
            </a:pPr>
            <a:r>
              <a:rPr lang="zh-CN" altLang="en-US" sz="2000" b="1" dirty="0">
                <a:latin typeface="楷体" pitchFamily="49" charset="-122"/>
                <a:ea typeface="楷体" pitchFamily="49" charset="-122"/>
              </a:rPr>
              <a:t>总线仲裁：即总线判优，主要解决在多个主设备申请占用总线时使用权的分配问题，由总线控制器仲裁出优先级别最高的设备，允许其占用总线。</a:t>
            </a:r>
            <a:endParaRPr lang="en-US" altLang="zh-CN" sz="2000" b="1" dirty="0">
              <a:latin typeface="楷体" pitchFamily="49" charset="-122"/>
              <a:ea typeface="楷体" pitchFamily="49" charset="-122"/>
            </a:endParaRPr>
          </a:p>
          <a:p>
            <a:pPr eaLnBrk="1" hangingPunct="1">
              <a:lnSpc>
                <a:spcPct val="125000"/>
              </a:lnSpc>
              <a:spcBef>
                <a:spcPts val="600"/>
              </a:spcBef>
            </a:pPr>
            <a:r>
              <a:rPr lang="zh-CN" altLang="en-US" sz="2000" b="1" dirty="0">
                <a:latin typeface="楷体" pitchFamily="49" charset="-122"/>
                <a:ea typeface="楷体" pitchFamily="49" charset="-122"/>
              </a:rPr>
              <a:t>集中式总线仲裁方式：</a:t>
            </a:r>
            <a:endParaRPr lang="en-US" altLang="zh-CN" sz="2000" b="1" dirty="0">
              <a:latin typeface="楷体" pitchFamily="49" charset="-122"/>
              <a:ea typeface="楷体" pitchFamily="49" charset="-122"/>
            </a:endParaRPr>
          </a:p>
          <a:p>
            <a:pPr lvl="1" eaLnBrk="1" hangingPunct="1">
              <a:lnSpc>
                <a:spcPct val="125000"/>
              </a:lnSpc>
              <a:spcBef>
                <a:spcPts val="600"/>
              </a:spcBef>
            </a:pPr>
            <a:r>
              <a:rPr lang="zh-CN" altLang="en-US" sz="2000" b="1" dirty="0">
                <a:latin typeface="楷体" pitchFamily="49" charset="-122"/>
                <a:ea typeface="楷体" pitchFamily="49" charset="-122"/>
              </a:rPr>
              <a:t>链式查询方式：设备优先级次序固定，控制连线简单，易于扩充，对电路故障最敏感；</a:t>
            </a:r>
            <a:endParaRPr lang="en-US" altLang="zh-CN" sz="2000" b="1" dirty="0">
              <a:latin typeface="楷体" pitchFamily="49" charset="-122"/>
              <a:ea typeface="楷体" pitchFamily="49" charset="-122"/>
            </a:endParaRPr>
          </a:p>
          <a:p>
            <a:pPr lvl="1" eaLnBrk="1" hangingPunct="1">
              <a:lnSpc>
                <a:spcPct val="125000"/>
              </a:lnSpc>
              <a:spcBef>
                <a:spcPts val="600"/>
              </a:spcBef>
            </a:pPr>
            <a:r>
              <a:rPr lang="zh-CN" altLang="en-US" sz="2000" b="1" dirty="0">
                <a:latin typeface="楷体" pitchFamily="49" charset="-122"/>
                <a:ea typeface="楷体" pitchFamily="49" charset="-122"/>
              </a:rPr>
              <a:t>计数器定时查询方式：设备优先级设置比较灵活，对电路故障不敏感，但增加了主控线数，控制过程比较复杂；</a:t>
            </a:r>
            <a:endParaRPr lang="en-US" altLang="zh-CN" sz="2000" b="1" dirty="0">
              <a:latin typeface="楷体" pitchFamily="49" charset="-122"/>
              <a:ea typeface="楷体" pitchFamily="49" charset="-122"/>
            </a:endParaRPr>
          </a:p>
          <a:p>
            <a:pPr lvl="1" eaLnBrk="1" hangingPunct="1">
              <a:lnSpc>
                <a:spcPct val="125000"/>
              </a:lnSpc>
              <a:spcBef>
                <a:spcPts val="600"/>
              </a:spcBef>
            </a:pPr>
            <a:r>
              <a:rPr lang="zh-CN" altLang="en-US" sz="2000" b="1" dirty="0">
                <a:latin typeface="楷体" pitchFamily="49" charset="-122"/>
                <a:ea typeface="楷体" pitchFamily="49" charset="-122"/>
              </a:rPr>
              <a:t>独立请求方式：设备优先次序控制灵活，判优速度最快，但控制连线数量多，控制过程最复杂，硬件成本较高</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5.22</a:t>
            </a:r>
            <a:endParaRPr lang="zh-CN" altLang="en-US" dirty="0">
              <a:solidFill>
                <a:srgbClr val="FF0000"/>
              </a:solidFill>
            </a:endParaRPr>
          </a:p>
        </p:txBody>
      </p:sp>
      <p:sp>
        <p:nvSpPr>
          <p:cNvPr id="3" name="内容占位符 2"/>
          <p:cNvSpPr>
            <a:spLocks noGrp="1"/>
          </p:cNvSpPr>
          <p:nvPr>
            <p:ph idx="1"/>
          </p:nvPr>
        </p:nvSpPr>
        <p:spPr/>
        <p:txBody>
          <a:bodyPr/>
          <a:lstStyle/>
          <a:p>
            <a:pPr marL="0" indent="0">
              <a:buNone/>
            </a:pPr>
            <a:r>
              <a:rPr lang="zh-CN" altLang="en-US" sz="2400" dirty="0"/>
              <a:t>程序查询方式和程序中断方式都通过“程序”传送数据，两者的区别是什么？</a:t>
            </a:r>
            <a:endParaRPr lang="en-US" altLang="zh-CN" sz="2400" dirty="0"/>
          </a:p>
          <a:p>
            <a:pPr marL="0" indent="0">
              <a:buNone/>
            </a:pPr>
            <a:r>
              <a:rPr lang="zh-CN" altLang="en-US" sz="2400" dirty="0">
                <a:solidFill>
                  <a:srgbClr val="FF0000"/>
                </a:solidFill>
              </a:rPr>
              <a:t>解答：</a:t>
            </a:r>
            <a:endParaRPr lang="zh-CN" altLang="en-US" sz="2400" dirty="0"/>
          </a:p>
          <a:p>
            <a:r>
              <a:rPr lang="zh-CN" altLang="en-US" sz="2400" dirty="0"/>
              <a:t>程序查询方式通过“程序”传送数据时，程序对</a:t>
            </a:r>
            <a:r>
              <a:rPr lang="en-US" altLang="zh-CN" sz="2400" dirty="0"/>
              <a:t>I/O</a:t>
            </a:r>
            <a:r>
              <a:rPr lang="zh-CN" altLang="en-US" sz="2400" dirty="0"/>
              <a:t>的控制包括了</a:t>
            </a:r>
            <a:r>
              <a:rPr lang="en-US" altLang="zh-CN" sz="2400" dirty="0"/>
              <a:t>I/O</a:t>
            </a:r>
            <a:r>
              <a:rPr lang="zh-CN" altLang="en-US" sz="2400" dirty="0"/>
              <a:t>准备和</a:t>
            </a:r>
            <a:r>
              <a:rPr lang="en-US" altLang="zh-CN" sz="2400" dirty="0"/>
              <a:t>I/O</a:t>
            </a:r>
            <a:r>
              <a:rPr lang="zh-CN" altLang="en-US" sz="2400" dirty="0"/>
              <a:t>传送两段时间。由于</a:t>
            </a:r>
            <a:r>
              <a:rPr lang="en-US" altLang="zh-CN" sz="2400" dirty="0"/>
              <a:t>I/O</a:t>
            </a:r>
            <a:r>
              <a:rPr lang="zh-CN" altLang="en-US" sz="2400" dirty="0"/>
              <a:t>的工作速度比</a:t>
            </a:r>
            <a:r>
              <a:rPr lang="en-US" altLang="zh-CN" sz="2400" dirty="0"/>
              <a:t>CPU</a:t>
            </a:r>
            <a:r>
              <a:rPr lang="zh-CN" altLang="en-US" sz="2400" dirty="0"/>
              <a:t>低得多，因此程序中要反复询问</a:t>
            </a:r>
            <a:r>
              <a:rPr lang="en-US" altLang="zh-CN" sz="2400" dirty="0"/>
              <a:t>I/O</a:t>
            </a:r>
            <a:r>
              <a:rPr lang="zh-CN" altLang="en-US" sz="2400" dirty="0"/>
              <a:t>的状态，造成“踏步等待”，严重浪费了</a:t>
            </a:r>
            <a:r>
              <a:rPr lang="en-US" altLang="zh-CN" sz="2400" dirty="0"/>
              <a:t>CPU</a:t>
            </a:r>
            <a:r>
              <a:rPr lang="zh-CN" altLang="en-US" sz="2400" dirty="0"/>
              <a:t>的工作时间。</a:t>
            </a:r>
          </a:p>
          <a:p>
            <a:r>
              <a:rPr lang="zh-CN" altLang="en-US" sz="2400" dirty="0"/>
              <a:t>而程序中断方式虽然也是通过“程序”传送数据，但程序仅对</a:t>
            </a:r>
            <a:r>
              <a:rPr lang="en-US" altLang="zh-CN" sz="2400" dirty="0"/>
              <a:t>I/O</a:t>
            </a:r>
            <a:r>
              <a:rPr lang="zh-CN" altLang="en-US" sz="2400" dirty="0"/>
              <a:t>传送阶段进行控制，</a:t>
            </a:r>
            <a:r>
              <a:rPr lang="en-US" altLang="zh-CN" sz="2400" dirty="0"/>
              <a:t>I/O</a:t>
            </a:r>
            <a:r>
              <a:rPr lang="zh-CN" altLang="en-US" sz="2400" dirty="0"/>
              <a:t>准备阶段不需要</a:t>
            </a:r>
            <a:r>
              <a:rPr lang="en-US" altLang="zh-CN" sz="2400" dirty="0"/>
              <a:t>CPU</a:t>
            </a:r>
            <a:r>
              <a:rPr lang="zh-CN" altLang="en-US" sz="2400" dirty="0"/>
              <a:t>查询。故</a:t>
            </a:r>
            <a:r>
              <a:rPr lang="en-US" altLang="zh-CN" sz="2400" dirty="0"/>
              <a:t>CPU</a:t>
            </a:r>
            <a:r>
              <a:rPr lang="zh-CN" altLang="en-US" sz="2400" dirty="0"/>
              <a:t>此时照样可以运行现行程序，与</a:t>
            </a:r>
            <a:r>
              <a:rPr lang="en-US" altLang="zh-CN" sz="2400" dirty="0"/>
              <a:t>I/O</a:t>
            </a:r>
            <a:r>
              <a:rPr lang="zh-CN" altLang="en-US" sz="2400" dirty="0"/>
              <a:t>并行工作，大大提高了</a:t>
            </a:r>
            <a:r>
              <a:rPr lang="en-US" altLang="zh-CN" sz="2400" dirty="0"/>
              <a:t>CPU</a:t>
            </a:r>
            <a:r>
              <a:rPr lang="zh-CN" altLang="en-US" sz="2400" dirty="0"/>
              <a:t>工作效率</a:t>
            </a:r>
          </a:p>
          <a:p>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80</a:t>
            </a:fld>
            <a:endParaRPr lang="en-US" altLang="zh-CN" sz="1200"/>
          </a:p>
        </p:txBody>
      </p:sp>
    </p:spTree>
    <p:extLst>
      <p:ext uri="{BB962C8B-B14F-4D97-AF65-F5344CB8AC3E}">
        <p14:creationId xmlns:p14="http://schemas.microsoft.com/office/powerpoint/2010/main" val="3817201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5.27</a:t>
            </a:r>
            <a:endParaRPr lang="zh-CN" altLang="en-US" dirty="0">
              <a:solidFill>
                <a:srgbClr val="FF0000"/>
              </a:solidFill>
            </a:endParaRPr>
          </a:p>
        </p:txBody>
      </p:sp>
      <p:sp>
        <p:nvSpPr>
          <p:cNvPr id="3" name="内容占位符 2"/>
          <p:cNvSpPr>
            <a:spLocks noGrp="1"/>
          </p:cNvSpPr>
          <p:nvPr>
            <p:ph idx="1"/>
          </p:nvPr>
        </p:nvSpPr>
        <p:spPr>
          <a:xfrm>
            <a:off x="395536" y="1052736"/>
            <a:ext cx="8229600" cy="5029200"/>
          </a:xfrm>
        </p:spPr>
        <p:txBody>
          <a:bodyPr/>
          <a:lstStyle/>
          <a:p>
            <a:pPr marL="0" indent="0">
              <a:buNone/>
            </a:pPr>
            <a:r>
              <a:rPr lang="en-US" altLang="zh-CN" sz="2000" dirty="0"/>
              <a:t>DMA</a:t>
            </a:r>
            <a:r>
              <a:rPr lang="zh-CN" altLang="en-US" sz="2000" dirty="0"/>
              <a:t>方式有何特点？什么样的 </a:t>
            </a:r>
            <a:r>
              <a:rPr lang="en-US" altLang="zh-CN" sz="2000" dirty="0"/>
              <a:t>I/O</a:t>
            </a:r>
            <a:r>
              <a:rPr lang="zh-CN" altLang="en-US" sz="2000" dirty="0"/>
              <a:t>设备与主机交换信息时采用 </a:t>
            </a:r>
            <a:r>
              <a:rPr lang="en-US" altLang="zh-CN" sz="2000" dirty="0"/>
              <a:t>DMA</a:t>
            </a:r>
            <a:r>
              <a:rPr lang="zh-CN" altLang="en-US" sz="2000" dirty="0"/>
              <a:t>方式，举例说明。</a:t>
            </a:r>
            <a:endParaRPr lang="en-US" altLang="zh-CN" sz="2000" dirty="0"/>
          </a:p>
          <a:p>
            <a:pPr marL="0" indent="0">
              <a:buNone/>
            </a:pPr>
            <a:r>
              <a:rPr lang="zh-CN" altLang="en-US" sz="2000" dirty="0"/>
              <a:t> </a:t>
            </a:r>
            <a:r>
              <a:rPr lang="zh-CN" altLang="en-US" sz="2000" dirty="0">
                <a:solidFill>
                  <a:srgbClr val="FF0000"/>
                </a:solidFill>
              </a:rPr>
              <a:t>解答：</a:t>
            </a:r>
            <a:endParaRPr lang="en-US" altLang="zh-CN" sz="2000" dirty="0">
              <a:solidFill>
                <a:srgbClr val="FF0000"/>
              </a:solidFill>
            </a:endParaRPr>
          </a:p>
          <a:p>
            <a:pPr marL="0" indent="0">
              <a:buNone/>
            </a:pPr>
            <a:r>
              <a:rPr lang="en-US" altLang="zh-CN" sz="2000" dirty="0"/>
              <a:t>DMA</a:t>
            </a:r>
            <a:r>
              <a:rPr lang="zh-CN" altLang="en-US" sz="2000" dirty="0"/>
              <a:t>方式工作特点：由于主存和</a:t>
            </a:r>
            <a:r>
              <a:rPr lang="en-US" altLang="zh-CN" sz="2000" dirty="0"/>
              <a:t>DMA</a:t>
            </a:r>
            <a:r>
              <a:rPr lang="zh-CN" altLang="en-US" sz="2000" dirty="0"/>
              <a:t>接口之间存在数据通路，所以主存和设备交换信息是不通过</a:t>
            </a:r>
            <a:r>
              <a:rPr lang="en-US" altLang="zh-CN" sz="2000" dirty="0"/>
              <a:t>CPU</a:t>
            </a:r>
            <a:r>
              <a:rPr lang="zh-CN" altLang="en-US" sz="2000" dirty="0"/>
              <a:t>的，也不需要</a:t>
            </a:r>
            <a:r>
              <a:rPr lang="en-US" altLang="zh-CN" sz="2000" dirty="0"/>
              <a:t>CPU</a:t>
            </a:r>
            <a:r>
              <a:rPr lang="zh-CN" altLang="en-US" sz="2000" dirty="0"/>
              <a:t>暂停现行程序为设备服务，省去了保护和恢复现场的工作，因此</a:t>
            </a:r>
            <a:r>
              <a:rPr lang="en-US" altLang="zh-CN" sz="2000" dirty="0"/>
              <a:t>DMA</a:t>
            </a:r>
            <a:r>
              <a:rPr lang="zh-CN" altLang="en-US" sz="2000" dirty="0"/>
              <a:t>的工作速度比程序中断方式的快。 </a:t>
            </a:r>
          </a:p>
          <a:p>
            <a:pPr marL="0" indent="0">
              <a:buNone/>
            </a:pPr>
            <a:r>
              <a:rPr lang="zh-CN" altLang="en-US" sz="2000" dirty="0"/>
              <a:t>通常</a:t>
            </a:r>
            <a:r>
              <a:rPr lang="en-US" altLang="zh-CN" sz="2000" dirty="0"/>
              <a:t>DMA</a:t>
            </a:r>
            <a:r>
              <a:rPr lang="zh-CN" altLang="en-US" sz="2000" dirty="0"/>
              <a:t>与主存交换数据是采用如下三种方法： </a:t>
            </a:r>
          </a:p>
          <a:p>
            <a:pPr marL="0" indent="0">
              <a:buNone/>
            </a:pPr>
            <a:r>
              <a:rPr lang="zh-CN" altLang="en-US" sz="2000" dirty="0"/>
              <a:t>（</a:t>
            </a:r>
            <a:r>
              <a:rPr lang="en-US" altLang="zh-CN" sz="2000" dirty="0"/>
              <a:t>1</a:t>
            </a:r>
            <a:r>
              <a:rPr lang="zh-CN" altLang="en-US" sz="2000" dirty="0"/>
              <a:t>）停止</a:t>
            </a:r>
            <a:r>
              <a:rPr lang="en-US" altLang="zh-CN" sz="2000" dirty="0"/>
              <a:t>CPU</a:t>
            </a:r>
            <a:r>
              <a:rPr lang="zh-CN" altLang="en-US" sz="2000" dirty="0"/>
              <a:t>访问主存 </a:t>
            </a:r>
          </a:p>
          <a:p>
            <a:pPr marL="0" indent="0">
              <a:buNone/>
            </a:pPr>
            <a:r>
              <a:rPr lang="zh-CN" altLang="en-US" sz="2000" dirty="0"/>
              <a:t>（</a:t>
            </a:r>
            <a:r>
              <a:rPr lang="en-US" altLang="zh-CN" sz="2000" dirty="0"/>
              <a:t>2</a:t>
            </a:r>
            <a:r>
              <a:rPr lang="zh-CN" altLang="en-US" sz="2000" dirty="0"/>
              <a:t>）周期挪用 </a:t>
            </a:r>
          </a:p>
          <a:p>
            <a:pPr marL="0" indent="0">
              <a:buNone/>
            </a:pPr>
            <a:r>
              <a:rPr lang="zh-CN" altLang="en-US" sz="2000" dirty="0"/>
              <a:t>（</a:t>
            </a:r>
            <a:r>
              <a:rPr lang="en-US" altLang="zh-CN" sz="2000" dirty="0"/>
              <a:t>3</a:t>
            </a:r>
            <a:r>
              <a:rPr lang="zh-CN" altLang="en-US" sz="2000" dirty="0"/>
              <a:t>）</a:t>
            </a:r>
            <a:r>
              <a:rPr lang="en-US" altLang="zh-CN" sz="2000" dirty="0"/>
              <a:t>DMA</a:t>
            </a:r>
            <a:r>
              <a:rPr lang="zh-CN" altLang="en-US" sz="2000" dirty="0"/>
              <a:t>与</a:t>
            </a:r>
            <a:r>
              <a:rPr lang="en-US" altLang="zh-CN" sz="2000" dirty="0"/>
              <a:t>CPU</a:t>
            </a:r>
            <a:r>
              <a:rPr lang="zh-CN" altLang="en-US" sz="2000" dirty="0"/>
              <a:t>交替访问 </a:t>
            </a:r>
          </a:p>
          <a:p>
            <a:pPr marL="0" indent="0">
              <a:buNone/>
            </a:pPr>
            <a:r>
              <a:rPr lang="zh-CN" altLang="en-US" sz="2000" dirty="0"/>
              <a:t>当</a:t>
            </a:r>
            <a:r>
              <a:rPr lang="en-US" altLang="zh-CN" sz="2000" dirty="0"/>
              <a:t>I/O</a:t>
            </a:r>
            <a:r>
              <a:rPr lang="zh-CN" altLang="en-US" sz="2000" dirty="0"/>
              <a:t>设备与硬盘、</a:t>
            </a:r>
            <a:r>
              <a:rPr lang="en-US" altLang="zh-CN" sz="2000" dirty="0"/>
              <a:t>U</a:t>
            </a:r>
            <a:r>
              <a:rPr lang="zh-CN" altLang="en-US" sz="2000" dirty="0"/>
              <a:t>盘等辅存交换信息时，即可采用</a:t>
            </a:r>
            <a:r>
              <a:rPr lang="en-US" altLang="zh-CN" sz="2000" dirty="0"/>
              <a:t>DMA</a:t>
            </a:r>
            <a:r>
              <a:rPr lang="zh-CN" altLang="en-US" sz="2000" dirty="0"/>
              <a:t>方式。因为在此传输过程中不需要</a:t>
            </a:r>
            <a:r>
              <a:rPr lang="en-US" altLang="zh-CN" sz="2000" dirty="0"/>
              <a:t>CPU</a:t>
            </a:r>
            <a:r>
              <a:rPr lang="zh-CN" altLang="en-US" sz="2000" dirty="0"/>
              <a:t>对信息进行处理，故不需要</a:t>
            </a:r>
            <a:r>
              <a:rPr lang="en-US" altLang="zh-CN" sz="2000" dirty="0"/>
              <a:t>CPU</a:t>
            </a:r>
            <a:r>
              <a:rPr lang="zh-CN" altLang="en-US" sz="2000" dirty="0"/>
              <a:t>的参与，故可以采用</a:t>
            </a:r>
            <a:r>
              <a:rPr lang="en-US" altLang="zh-CN" sz="2000" dirty="0"/>
              <a:t>DMA</a:t>
            </a:r>
            <a:r>
              <a:rPr lang="zh-CN" altLang="en-US" sz="2000" dirty="0"/>
              <a:t>方式。</a:t>
            </a:r>
          </a:p>
          <a:p>
            <a:pPr marL="0" indent="0">
              <a:buNone/>
            </a:pPr>
            <a:endParaRPr lang="zh-CN" altLang="en-US" sz="2000" dirty="0">
              <a:solidFill>
                <a:srgbClr val="FF0000"/>
              </a:solidFill>
            </a:endParaRPr>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81</a:t>
            </a:fld>
            <a:endParaRPr lang="en-US" altLang="zh-CN" sz="1200"/>
          </a:p>
        </p:txBody>
      </p:sp>
    </p:spTree>
    <p:extLst>
      <p:ext uri="{BB962C8B-B14F-4D97-AF65-F5344CB8AC3E}">
        <p14:creationId xmlns:p14="http://schemas.microsoft.com/office/powerpoint/2010/main" val="5924619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与程序中断方式相比，</a:t>
            </a:r>
            <a:r>
              <a:rPr lang="en-US" altLang="zh-CN" sz="2800" dirty="0"/>
              <a:t>DMA</a:t>
            </a:r>
            <a:r>
              <a:rPr lang="zh-CN" altLang="en-US" sz="2800" dirty="0"/>
              <a:t>方式有如下特点：</a:t>
            </a:r>
            <a:br>
              <a:rPr lang="zh-CN" altLang="en-US" sz="2800" dirty="0"/>
            </a:br>
            <a:endParaRPr lang="zh-CN" altLang="en-US" sz="2800" dirty="0"/>
          </a:p>
        </p:txBody>
      </p:sp>
      <p:sp>
        <p:nvSpPr>
          <p:cNvPr id="3" name="内容占位符 2"/>
          <p:cNvSpPr>
            <a:spLocks noGrp="1"/>
          </p:cNvSpPr>
          <p:nvPr>
            <p:ph idx="1"/>
          </p:nvPr>
        </p:nvSpPr>
        <p:spPr/>
        <p:txBody>
          <a:bodyPr/>
          <a:lstStyle/>
          <a:p>
            <a:pPr marL="0" indent="0">
              <a:buNone/>
            </a:pPr>
            <a:r>
              <a:rPr lang="zh-CN" altLang="en-US" sz="2400" dirty="0"/>
              <a:t>　　</a:t>
            </a:r>
            <a:r>
              <a:rPr lang="en-US" altLang="zh-CN" sz="2400" dirty="0"/>
              <a:t>(1) </a:t>
            </a:r>
            <a:r>
              <a:rPr lang="zh-CN" altLang="en-US" sz="2400" dirty="0"/>
              <a:t>从数据传送看，程序中断方式靠程序传送，</a:t>
            </a:r>
            <a:r>
              <a:rPr lang="en-US" altLang="zh-CN" sz="2400" dirty="0"/>
              <a:t>DMA</a:t>
            </a:r>
            <a:r>
              <a:rPr lang="zh-CN" altLang="en-US" sz="2400" dirty="0"/>
              <a:t>方式靠硬件传送。</a:t>
            </a:r>
            <a:br>
              <a:rPr lang="zh-CN" altLang="en-US" sz="2400" dirty="0"/>
            </a:br>
            <a:r>
              <a:rPr lang="zh-CN" altLang="en-US" sz="2400" dirty="0"/>
              <a:t>　　</a:t>
            </a:r>
            <a:r>
              <a:rPr lang="en-US" altLang="zh-CN" sz="2400" dirty="0"/>
              <a:t>(2) </a:t>
            </a:r>
            <a:r>
              <a:rPr lang="zh-CN" altLang="en-US" sz="2400" dirty="0"/>
              <a:t>从</a:t>
            </a:r>
            <a:r>
              <a:rPr lang="en-US" altLang="zh-CN" sz="2400" dirty="0"/>
              <a:t>CPU</a:t>
            </a:r>
            <a:r>
              <a:rPr lang="zh-CN" altLang="en-US" sz="2400" dirty="0"/>
              <a:t>响应时间看，程序中断方式是在一条指令执行结束时响应，而</a:t>
            </a:r>
            <a:r>
              <a:rPr lang="en-US" altLang="zh-CN" sz="2400" dirty="0"/>
              <a:t>DMA</a:t>
            </a:r>
            <a:r>
              <a:rPr lang="zh-CN" altLang="en-US" sz="2400" dirty="0"/>
              <a:t>方式可在指令周期内的任一存取周期结束时响应。</a:t>
            </a:r>
          </a:p>
          <a:p>
            <a:pPr marL="0" indent="0">
              <a:buNone/>
            </a:pPr>
            <a:r>
              <a:rPr lang="zh-CN" altLang="en-US" sz="2400" dirty="0"/>
              <a:t>　　</a:t>
            </a:r>
            <a:r>
              <a:rPr lang="en-US" altLang="zh-CN" sz="2400" dirty="0"/>
              <a:t>(3) </a:t>
            </a:r>
            <a:r>
              <a:rPr lang="zh-CN" altLang="en-US" sz="2400" dirty="0"/>
              <a:t>程序中断方式有处理异常事件的能力，</a:t>
            </a:r>
            <a:r>
              <a:rPr lang="en-US" altLang="zh-CN" sz="2400" dirty="0"/>
              <a:t>DMA</a:t>
            </a:r>
            <a:r>
              <a:rPr lang="zh-CN" altLang="en-US" sz="2400" dirty="0"/>
              <a:t>方式没有这种能力，它主要用于大批数据的传送，如硬盘存取、图像处理、高速数据采集系统等，可提高数据吞吐量。    </a:t>
            </a:r>
          </a:p>
          <a:p>
            <a:pPr marL="0" indent="0">
              <a:buNone/>
            </a:pPr>
            <a:r>
              <a:rPr lang="zh-CN" altLang="en-US" sz="2400" dirty="0"/>
              <a:t>　　</a:t>
            </a:r>
            <a:r>
              <a:rPr lang="en-US" altLang="zh-CN" sz="2400" dirty="0"/>
              <a:t>(4) </a:t>
            </a:r>
            <a:r>
              <a:rPr lang="zh-CN" altLang="en-US" sz="2400" dirty="0"/>
              <a:t>程序中断方式要中断现行程序，故需保护现场，</a:t>
            </a:r>
            <a:r>
              <a:rPr lang="en-US" altLang="zh-CN" sz="2400" dirty="0"/>
              <a:t>DMA</a:t>
            </a:r>
            <a:r>
              <a:rPr lang="zh-CN" altLang="en-US" sz="2400" dirty="0"/>
              <a:t>方式不中断现行程序，无需保护现场。</a:t>
            </a:r>
          </a:p>
          <a:p>
            <a:pPr marL="0" indent="0">
              <a:buNone/>
            </a:pPr>
            <a:r>
              <a:rPr lang="zh-CN" altLang="en-US" sz="2400" dirty="0"/>
              <a:t>       </a:t>
            </a:r>
            <a:r>
              <a:rPr lang="en-US" altLang="zh-CN" sz="2400" dirty="0"/>
              <a:t>(5)</a:t>
            </a:r>
            <a:r>
              <a:rPr lang="zh-CN" altLang="en-US" sz="2400" dirty="0"/>
              <a:t>中断目的：程序中断方式传输数据，</a:t>
            </a:r>
            <a:r>
              <a:rPr lang="en-US" altLang="zh-CN" sz="2400" dirty="0"/>
              <a:t>DMA</a:t>
            </a:r>
            <a:r>
              <a:rPr lang="zh-CN" altLang="en-US" sz="2400" dirty="0"/>
              <a:t>后处理</a:t>
            </a:r>
            <a:br>
              <a:rPr lang="zh-CN" altLang="en-US" sz="2400" dirty="0"/>
            </a:br>
            <a:r>
              <a:rPr lang="zh-CN" altLang="en-US" sz="2400" dirty="0"/>
              <a:t>　　</a:t>
            </a:r>
            <a:r>
              <a:rPr lang="en-US" altLang="zh-CN" sz="2400" dirty="0"/>
              <a:t>(6) DMA</a:t>
            </a:r>
            <a:r>
              <a:rPr lang="zh-CN" altLang="en-US" sz="2400" dirty="0"/>
              <a:t>的优先级比程序中断高。</a:t>
            </a:r>
          </a:p>
          <a:p>
            <a:pPr marL="0" indent="0">
              <a:buNone/>
            </a:pPr>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82</a:t>
            </a:fld>
            <a:endParaRPr lang="en-US" altLang="zh-CN" sz="1200"/>
          </a:p>
        </p:txBody>
      </p:sp>
    </p:spTree>
    <p:extLst>
      <p:ext uri="{BB962C8B-B14F-4D97-AF65-F5344CB8AC3E}">
        <p14:creationId xmlns:p14="http://schemas.microsoft.com/office/powerpoint/2010/main" val="2405648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5.31</a:t>
            </a:r>
            <a:endParaRPr lang="zh-CN" altLang="en-US" dirty="0">
              <a:solidFill>
                <a:srgbClr val="FF0000"/>
              </a:solidFill>
            </a:endParaRPr>
          </a:p>
        </p:txBody>
      </p:sp>
      <p:sp>
        <p:nvSpPr>
          <p:cNvPr id="3" name="内容占位符 2"/>
          <p:cNvSpPr>
            <a:spLocks noGrp="1"/>
          </p:cNvSpPr>
          <p:nvPr>
            <p:ph idx="1"/>
          </p:nvPr>
        </p:nvSpPr>
        <p:spPr/>
        <p:txBody>
          <a:bodyPr/>
          <a:lstStyle/>
          <a:p>
            <a:pPr marL="0" indent="0" algn="just">
              <a:spcAft>
                <a:spcPts val="0"/>
              </a:spcAft>
              <a:buNone/>
            </a:pPr>
            <a:r>
              <a:rPr lang="zh-CN" altLang="zh-CN" b="1" kern="100" dirty="0">
                <a:latin typeface="Calibri"/>
                <a:cs typeface="Times New Roman"/>
              </a:rPr>
              <a:t> </a:t>
            </a:r>
            <a:r>
              <a:rPr lang="zh-CN" altLang="zh-CN" kern="100" dirty="0">
                <a:latin typeface="Calibri"/>
                <a:ea typeface="华文宋体"/>
                <a:cs typeface="华文宋体"/>
              </a:rPr>
              <a:t>假设某设备向</a:t>
            </a:r>
            <a:r>
              <a:rPr lang="en-US" altLang="zh-CN" b="1" kern="100" dirty="0">
                <a:latin typeface="Calibri"/>
                <a:ea typeface="华文宋体"/>
                <a:cs typeface="Times New Roman"/>
              </a:rPr>
              <a:t>CPU</a:t>
            </a:r>
            <a:r>
              <a:rPr lang="zh-CN" altLang="zh-CN" kern="100" dirty="0">
                <a:latin typeface="Calibri"/>
                <a:ea typeface="华文宋体"/>
                <a:cs typeface="华文宋体"/>
              </a:rPr>
              <a:t>传送信息的最高频率是</a:t>
            </a:r>
            <a:r>
              <a:rPr lang="en-US" altLang="zh-CN" b="1" kern="100" dirty="0">
                <a:latin typeface="Calibri"/>
                <a:ea typeface="华文宋体"/>
                <a:cs typeface="Times New Roman"/>
              </a:rPr>
              <a:t>40000</a:t>
            </a:r>
            <a:r>
              <a:rPr lang="zh-CN" altLang="zh-CN" kern="100" dirty="0">
                <a:latin typeface="Calibri"/>
                <a:ea typeface="华文宋体"/>
                <a:cs typeface="华文宋体"/>
              </a:rPr>
              <a:t>次</a:t>
            </a:r>
            <a:r>
              <a:rPr lang="en-US" altLang="zh-CN" b="1" kern="100" dirty="0">
                <a:latin typeface="Calibri"/>
                <a:ea typeface="华文宋体"/>
                <a:cs typeface="Times New Roman"/>
              </a:rPr>
              <a:t>/</a:t>
            </a:r>
            <a:r>
              <a:rPr lang="zh-CN" altLang="zh-CN" kern="100" dirty="0">
                <a:latin typeface="Calibri"/>
                <a:ea typeface="华文宋体"/>
                <a:cs typeface="华文宋体"/>
              </a:rPr>
              <a:t>秒，而相应的中断处理程序其执行时间为</a:t>
            </a:r>
            <a:r>
              <a:rPr lang="en-US" altLang="zh-CN" kern="100" dirty="0">
                <a:latin typeface="Calibri"/>
                <a:ea typeface="华文宋体"/>
                <a:cs typeface="华文宋体"/>
              </a:rPr>
              <a:t>40</a:t>
            </a:r>
            <a:r>
              <a:rPr lang="zh-CN" altLang="zh-CN" kern="100" dirty="0">
                <a:latin typeface="Calibri"/>
                <a:ea typeface="华文宋体"/>
                <a:cs typeface="华文宋体"/>
              </a:rPr>
              <a:t>μ</a:t>
            </a:r>
            <a:r>
              <a:rPr lang="en-US" altLang="zh-CN" kern="100" dirty="0">
                <a:latin typeface="Calibri"/>
                <a:ea typeface="华文宋体"/>
                <a:cs typeface="华文宋体"/>
              </a:rPr>
              <a:t>s</a:t>
            </a:r>
            <a:r>
              <a:rPr lang="zh-CN" altLang="zh-CN" kern="100" dirty="0">
                <a:latin typeface="Calibri"/>
                <a:ea typeface="华文宋体"/>
                <a:cs typeface="华文宋体"/>
              </a:rPr>
              <a:t>，试问该外设是否可用程序中断方式与主机交换信息，为什么？</a:t>
            </a:r>
            <a:endParaRPr lang="zh-CN" altLang="zh-CN" kern="100" dirty="0">
              <a:latin typeface="Calibri"/>
              <a:cs typeface="Times New Roman"/>
            </a:endParaRPr>
          </a:p>
          <a:p>
            <a:pPr marL="0" indent="0">
              <a:spcAft>
                <a:spcPts val="0"/>
              </a:spcAft>
              <a:buNone/>
            </a:pPr>
            <a:r>
              <a:rPr lang="zh-CN" altLang="en-US" dirty="0">
                <a:solidFill>
                  <a:srgbClr val="FF0000"/>
                </a:solidFill>
                <a:latin typeface="华文宋体"/>
                <a:cs typeface="华文宋体"/>
              </a:rPr>
              <a:t>解</a:t>
            </a:r>
            <a:r>
              <a:rPr lang="zh-CN" altLang="zh-CN" dirty="0">
                <a:solidFill>
                  <a:srgbClr val="FF0000"/>
                </a:solidFill>
                <a:latin typeface="华文宋体"/>
                <a:cs typeface="华文宋体"/>
              </a:rPr>
              <a:t>答：</a:t>
            </a:r>
            <a:endParaRPr lang="en-US" altLang="zh-CN" dirty="0">
              <a:solidFill>
                <a:srgbClr val="FF0000"/>
              </a:solidFill>
              <a:latin typeface="华文宋体"/>
              <a:cs typeface="华文宋体"/>
            </a:endParaRPr>
          </a:p>
          <a:p>
            <a:pPr marL="0" indent="0">
              <a:spcAft>
                <a:spcPts val="0"/>
              </a:spcAft>
              <a:buNone/>
            </a:pPr>
            <a:r>
              <a:rPr lang="zh-CN" altLang="zh-CN" dirty="0">
                <a:solidFill>
                  <a:srgbClr val="000000"/>
                </a:solidFill>
                <a:latin typeface="华文宋体"/>
                <a:cs typeface="华文宋体"/>
              </a:rPr>
              <a:t>由于该设备向</a:t>
            </a:r>
            <a:r>
              <a:rPr lang="en-US" altLang="zh-CN" dirty="0">
                <a:solidFill>
                  <a:srgbClr val="000000"/>
                </a:solidFill>
                <a:latin typeface="华文宋体"/>
                <a:cs typeface="华文宋体"/>
              </a:rPr>
              <a:t>CPU</a:t>
            </a:r>
            <a:r>
              <a:rPr lang="zh-CN" altLang="zh-CN" dirty="0">
                <a:solidFill>
                  <a:srgbClr val="000000"/>
                </a:solidFill>
                <a:latin typeface="华文宋体"/>
                <a:cs typeface="华文宋体"/>
              </a:rPr>
              <a:t>传送信息的时间为</a:t>
            </a:r>
            <a:r>
              <a:rPr lang="en-US" altLang="zh-CN" dirty="0">
                <a:solidFill>
                  <a:srgbClr val="000000"/>
                </a:solidFill>
                <a:latin typeface="华文宋体"/>
                <a:cs typeface="华文宋体"/>
              </a:rPr>
              <a:t>1/40000 = 25</a:t>
            </a:r>
            <a:r>
              <a:rPr lang="zh-CN" altLang="zh-CN" dirty="0">
                <a:solidFill>
                  <a:srgbClr val="000000"/>
                </a:solidFill>
                <a:latin typeface="华文宋体"/>
                <a:cs typeface="华文宋体"/>
              </a:rPr>
              <a:t>μ</a:t>
            </a:r>
            <a:r>
              <a:rPr lang="en-US" altLang="zh-CN" dirty="0">
                <a:solidFill>
                  <a:srgbClr val="000000"/>
                </a:solidFill>
                <a:latin typeface="华文宋体"/>
                <a:cs typeface="华文宋体"/>
              </a:rPr>
              <a:t>s &lt; 40</a:t>
            </a:r>
            <a:r>
              <a:rPr lang="zh-CN" altLang="zh-CN" dirty="0">
                <a:solidFill>
                  <a:srgbClr val="000000"/>
                </a:solidFill>
                <a:latin typeface="华文宋体"/>
                <a:cs typeface="华文宋体"/>
              </a:rPr>
              <a:t>μ</a:t>
            </a:r>
            <a:r>
              <a:rPr lang="en-US" altLang="zh-CN" dirty="0">
                <a:solidFill>
                  <a:srgbClr val="000000"/>
                </a:solidFill>
                <a:latin typeface="华文宋体"/>
                <a:cs typeface="华文宋体"/>
              </a:rPr>
              <a:t>s</a:t>
            </a:r>
            <a:r>
              <a:rPr lang="zh-CN" altLang="zh-CN" dirty="0">
                <a:solidFill>
                  <a:srgbClr val="000000"/>
                </a:solidFill>
                <a:latin typeface="华文宋体"/>
                <a:cs typeface="华文宋体"/>
              </a:rPr>
              <a:t>，即中断处理程序的执行速度比该设备信息交换的速度慢，故其不能用程序中断方式与主机进行信息交换。</a:t>
            </a:r>
            <a:r>
              <a:rPr lang="en-US" altLang="zh-CN" dirty="0">
                <a:solidFill>
                  <a:srgbClr val="000000"/>
                </a:solidFill>
                <a:latin typeface="华文宋体"/>
                <a:cs typeface="华文宋体"/>
              </a:rPr>
              <a:t> </a:t>
            </a:r>
            <a:endParaRPr lang="zh-CN" altLang="zh-CN" sz="4000" dirty="0">
              <a:solidFill>
                <a:srgbClr val="000000"/>
              </a:solidFill>
              <a:latin typeface="华文宋体"/>
              <a:cs typeface="华文宋体"/>
            </a:endParaRPr>
          </a:p>
          <a:p>
            <a:pPr marL="0" indent="0">
              <a:buNone/>
            </a:pPr>
            <a:endParaRPr lang="zh-CN" altLang="en-US" dirty="0"/>
          </a:p>
          <a:p>
            <a:pPr marL="0" indent="0">
              <a:buNone/>
            </a:pPr>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83</a:t>
            </a:fld>
            <a:endParaRPr lang="en-US" altLang="zh-CN" sz="1200"/>
          </a:p>
        </p:txBody>
      </p:sp>
    </p:spTree>
    <p:extLst>
      <p:ext uri="{BB962C8B-B14F-4D97-AF65-F5344CB8AC3E}">
        <p14:creationId xmlns:p14="http://schemas.microsoft.com/office/powerpoint/2010/main" val="2246408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a:t>根据题意，该设备每隔</a:t>
            </a:r>
            <a:r>
              <a:rPr lang="en-US" altLang="zh-CN" dirty="0"/>
              <a:t>1/40K = 25μs</a:t>
            </a:r>
            <a:r>
              <a:rPr lang="zh-CN" altLang="en-US" dirty="0"/>
              <a:t>向</a:t>
            </a:r>
            <a:r>
              <a:rPr lang="en-US" altLang="zh-CN" dirty="0"/>
              <a:t>CPU</a:t>
            </a:r>
            <a:r>
              <a:rPr lang="zh-CN" altLang="en-US" dirty="0"/>
              <a:t>传送一次信息，</a:t>
            </a:r>
            <a:r>
              <a:rPr lang="zh-CN" altLang="en-US"/>
              <a:t>如果采用</a:t>
            </a:r>
            <a:r>
              <a:rPr lang="zh-CN" altLang="en-US" dirty="0"/>
              <a:t>程序中断执行方式，需</a:t>
            </a:r>
            <a:r>
              <a:rPr lang="en-US" altLang="zh-CN" dirty="0"/>
              <a:t>40μs(&gt;25μs)</a:t>
            </a:r>
            <a:r>
              <a:rPr lang="zh-CN" altLang="en-US" dirty="0"/>
              <a:t>才能处理一次数据，从而造成数据丢失，所以不能用程序中断方式与主机交换信息</a:t>
            </a:r>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84</a:t>
            </a:fld>
            <a:endParaRPr lang="en-US" altLang="zh-CN" sz="1200"/>
          </a:p>
        </p:txBody>
      </p:sp>
    </p:spTree>
    <p:extLst>
      <p:ext uri="{BB962C8B-B14F-4D97-AF65-F5344CB8AC3E}">
        <p14:creationId xmlns:p14="http://schemas.microsoft.com/office/powerpoint/2010/main" val="2343838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536575" y="1218300"/>
            <a:ext cx="525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Helvetica" pitchFamily="34" charset="0"/>
                <a:ea typeface="宋体" pitchFamily="2" charset="-122"/>
              </a:defRPr>
            </a:lvl1pPr>
            <a:lvl2pPr marL="742950" indent="-285750">
              <a:defRPr kumimoji="1" sz="2400" b="1">
                <a:solidFill>
                  <a:schemeClr val="tx1"/>
                </a:solidFill>
                <a:latin typeface="Helvetica" pitchFamily="34" charset="0"/>
                <a:ea typeface="宋体" pitchFamily="2" charset="-122"/>
              </a:defRPr>
            </a:lvl2pPr>
            <a:lvl3pPr marL="1143000" indent="-228600">
              <a:defRPr kumimoji="1" sz="2400" b="1">
                <a:solidFill>
                  <a:schemeClr val="tx1"/>
                </a:solidFill>
                <a:latin typeface="Helvetica" pitchFamily="34" charset="0"/>
                <a:ea typeface="宋体" pitchFamily="2" charset="-122"/>
              </a:defRPr>
            </a:lvl3pPr>
            <a:lvl4pPr marL="1600200" indent="-228600">
              <a:defRPr kumimoji="1" sz="2400" b="1">
                <a:solidFill>
                  <a:schemeClr val="tx1"/>
                </a:solidFill>
                <a:latin typeface="Helvetica" pitchFamily="34" charset="0"/>
                <a:ea typeface="宋体" pitchFamily="2" charset="-122"/>
              </a:defRPr>
            </a:lvl4pPr>
            <a:lvl5pPr marL="2057400" indent="-228600">
              <a:defRPr kumimoji="1" sz="2400" b="1">
                <a:solidFill>
                  <a:schemeClr val="tx1"/>
                </a:solidFill>
                <a:latin typeface="Helvetica" pitchFamily="34" charset="0"/>
                <a:ea typeface="宋体" pitchFamily="2" charset="-122"/>
              </a:defRPr>
            </a:lvl5pPr>
            <a:lvl6pPr marL="25146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6pPr>
            <a:lvl7pPr marL="29718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7pPr>
            <a:lvl8pPr marL="34290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8pPr>
            <a:lvl9pPr marL="38862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9pPr>
          </a:lstStyle>
          <a:p>
            <a:pPr>
              <a:lnSpc>
                <a:spcPct val="100000"/>
              </a:lnSpc>
              <a:spcAft>
                <a:spcPct val="0"/>
              </a:spcAft>
              <a:buClrTx/>
            </a:pPr>
            <a:r>
              <a:rPr lang="zh-CN" altLang="en-US" sz="3600" dirty="0">
                <a:solidFill>
                  <a:srgbClr val="0033CC"/>
                </a:solidFill>
                <a:latin typeface="Times New Roman" pitchFamily="18" charset="0"/>
              </a:rPr>
              <a:t> 双符号位判溢出</a:t>
            </a:r>
          </a:p>
        </p:txBody>
      </p:sp>
      <p:sp>
        <p:nvSpPr>
          <p:cNvPr id="726027" name="Text Box 11"/>
          <p:cNvSpPr txBox="1">
            <a:spLocks noChangeArrowheads="1"/>
          </p:cNvSpPr>
          <p:nvPr/>
        </p:nvSpPr>
        <p:spPr bwMode="auto">
          <a:xfrm>
            <a:off x="3276600" y="2420938"/>
            <a:ext cx="5688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Helvetica" pitchFamily="34" charset="0"/>
                <a:ea typeface="宋体" pitchFamily="2" charset="-122"/>
              </a:defRPr>
            </a:lvl1pPr>
            <a:lvl2pPr marL="742950" indent="-285750">
              <a:defRPr kumimoji="1" sz="2400" b="1">
                <a:solidFill>
                  <a:schemeClr val="tx1"/>
                </a:solidFill>
                <a:latin typeface="Helvetica" pitchFamily="34" charset="0"/>
                <a:ea typeface="宋体" pitchFamily="2" charset="-122"/>
              </a:defRPr>
            </a:lvl2pPr>
            <a:lvl3pPr marL="1143000" indent="-228600">
              <a:defRPr kumimoji="1" sz="2400" b="1">
                <a:solidFill>
                  <a:schemeClr val="tx1"/>
                </a:solidFill>
                <a:latin typeface="Helvetica" pitchFamily="34" charset="0"/>
                <a:ea typeface="宋体" pitchFamily="2" charset="-122"/>
              </a:defRPr>
            </a:lvl3pPr>
            <a:lvl4pPr marL="1600200" indent="-228600">
              <a:defRPr kumimoji="1" sz="2400" b="1">
                <a:solidFill>
                  <a:schemeClr val="tx1"/>
                </a:solidFill>
                <a:latin typeface="Helvetica" pitchFamily="34" charset="0"/>
                <a:ea typeface="宋体" pitchFamily="2" charset="-122"/>
              </a:defRPr>
            </a:lvl4pPr>
            <a:lvl5pPr marL="2057400" indent="-228600">
              <a:defRPr kumimoji="1" sz="2400" b="1">
                <a:solidFill>
                  <a:schemeClr val="tx1"/>
                </a:solidFill>
                <a:latin typeface="Helvetica" pitchFamily="34" charset="0"/>
                <a:ea typeface="宋体" pitchFamily="2" charset="-122"/>
              </a:defRPr>
            </a:lvl5pPr>
            <a:lvl6pPr marL="25146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6pPr>
            <a:lvl7pPr marL="29718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7pPr>
            <a:lvl8pPr marL="34290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8pPr>
            <a:lvl9pPr marL="38862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9pPr>
          </a:lstStyle>
          <a:p>
            <a:pPr>
              <a:lnSpc>
                <a:spcPct val="100000"/>
              </a:lnSpc>
              <a:spcAft>
                <a:spcPct val="0"/>
              </a:spcAft>
              <a:buClrTx/>
            </a:pPr>
            <a:r>
              <a:rPr lang="zh-CN" altLang="en-US" sz="2800" dirty="0">
                <a:solidFill>
                  <a:srgbClr val="000000"/>
                </a:solidFill>
                <a:latin typeface="Times New Roman" pitchFamily="18" charset="0"/>
              </a:rPr>
              <a:t>结果的双符号位 </a:t>
            </a:r>
            <a:r>
              <a:rPr lang="zh-CN" altLang="en-US" sz="2800" dirty="0">
                <a:solidFill>
                  <a:srgbClr val="FF0000"/>
                </a:solidFill>
                <a:latin typeface="Times New Roman" pitchFamily="18" charset="0"/>
              </a:rPr>
              <a:t>相同</a:t>
            </a:r>
            <a:r>
              <a:rPr lang="zh-CN" altLang="en-US" sz="2800" dirty="0">
                <a:solidFill>
                  <a:srgbClr val="000000"/>
                </a:solidFill>
                <a:latin typeface="Times New Roman" pitchFamily="18" charset="0"/>
              </a:rPr>
              <a:t>        </a:t>
            </a:r>
            <a:r>
              <a:rPr lang="zh-CN" altLang="en-US" sz="2800" dirty="0">
                <a:solidFill>
                  <a:srgbClr val="FF0000"/>
                </a:solidFill>
                <a:latin typeface="Times New Roman" pitchFamily="18" charset="0"/>
              </a:rPr>
              <a:t>未溢出</a:t>
            </a:r>
          </a:p>
        </p:txBody>
      </p:sp>
      <p:sp>
        <p:nvSpPr>
          <p:cNvPr id="726028" name="Text Box 12"/>
          <p:cNvSpPr txBox="1">
            <a:spLocks noChangeArrowheads="1"/>
          </p:cNvSpPr>
          <p:nvPr/>
        </p:nvSpPr>
        <p:spPr bwMode="auto">
          <a:xfrm>
            <a:off x="3203575" y="3644900"/>
            <a:ext cx="571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Helvetica" pitchFamily="34" charset="0"/>
                <a:ea typeface="宋体" pitchFamily="2" charset="-122"/>
              </a:defRPr>
            </a:lvl1pPr>
            <a:lvl2pPr marL="742950" indent="-285750">
              <a:defRPr kumimoji="1" sz="2400" b="1">
                <a:solidFill>
                  <a:schemeClr val="tx1"/>
                </a:solidFill>
                <a:latin typeface="Helvetica" pitchFamily="34" charset="0"/>
                <a:ea typeface="宋体" pitchFamily="2" charset="-122"/>
              </a:defRPr>
            </a:lvl2pPr>
            <a:lvl3pPr marL="1143000" indent="-228600">
              <a:defRPr kumimoji="1" sz="2400" b="1">
                <a:solidFill>
                  <a:schemeClr val="tx1"/>
                </a:solidFill>
                <a:latin typeface="Helvetica" pitchFamily="34" charset="0"/>
                <a:ea typeface="宋体" pitchFamily="2" charset="-122"/>
              </a:defRPr>
            </a:lvl3pPr>
            <a:lvl4pPr marL="1600200" indent="-228600">
              <a:defRPr kumimoji="1" sz="2400" b="1">
                <a:solidFill>
                  <a:schemeClr val="tx1"/>
                </a:solidFill>
                <a:latin typeface="Helvetica" pitchFamily="34" charset="0"/>
                <a:ea typeface="宋体" pitchFamily="2" charset="-122"/>
              </a:defRPr>
            </a:lvl4pPr>
            <a:lvl5pPr marL="2057400" indent="-228600">
              <a:defRPr kumimoji="1" sz="2400" b="1">
                <a:solidFill>
                  <a:schemeClr val="tx1"/>
                </a:solidFill>
                <a:latin typeface="Helvetica" pitchFamily="34" charset="0"/>
                <a:ea typeface="宋体" pitchFamily="2" charset="-122"/>
              </a:defRPr>
            </a:lvl5pPr>
            <a:lvl6pPr marL="25146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6pPr>
            <a:lvl7pPr marL="29718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7pPr>
            <a:lvl8pPr marL="34290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8pPr>
            <a:lvl9pPr marL="38862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9pPr>
          </a:lstStyle>
          <a:p>
            <a:pPr>
              <a:lnSpc>
                <a:spcPct val="100000"/>
              </a:lnSpc>
              <a:spcAft>
                <a:spcPct val="0"/>
              </a:spcAft>
              <a:buClrTx/>
            </a:pPr>
            <a:r>
              <a:rPr lang="zh-CN" altLang="en-US" sz="2800">
                <a:solidFill>
                  <a:srgbClr val="000000"/>
                </a:solidFill>
                <a:latin typeface="Times New Roman" pitchFamily="18" charset="0"/>
              </a:rPr>
              <a:t>结果的双符号位 </a:t>
            </a:r>
            <a:r>
              <a:rPr lang="zh-CN" altLang="en-US" sz="2800">
                <a:solidFill>
                  <a:srgbClr val="FF0000"/>
                </a:solidFill>
                <a:latin typeface="Times New Roman" pitchFamily="18" charset="0"/>
              </a:rPr>
              <a:t>不同</a:t>
            </a:r>
            <a:r>
              <a:rPr lang="zh-CN" altLang="en-US" sz="2800">
                <a:solidFill>
                  <a:srgbClr val="000000"/>
                </a:solidFill>
                <a:latin typeface="Times New Roman" pitchFamily="18" charset="0"/>
              </a:rPr>
              <a:t>        </a:t>
            </a:r>
            <a:r>
              <a:rPr lang="zh-CN" altLang="en-US" sz="2800">
                <a:solidFill>
                  <a:srgbClr val="FF0000"/>
                </a:solidFill>
                <a:latin typeface="Times New Roman" pitchFamily="18" charset="0"/>
              </a:rPr>
              <a:t>溢出</a:t>
            </a:r>
          </a:p>
        </p:txBody>
      </p:sp>
      <p:sp>
        <p:nvSpPr>
          <p:cNvPr id="726029" name="Text Box 13"/>
          <p:cNvSpPr txBox="1">
            <a:spLocks noChangeArrowheads="1"/>
          </p:cNvSpPr>
          <p:nvPr/>
        </p:nvSpPr>
        <p:spPr bwMode="auto">
          <a:xfrm>
            <a:off x="3203575" y="4329113"/>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Helvetica" pitchFamily="34" charset="0"/>
                <a:ea typeface="宋体" pitchFamily="2" charset="-122"/>
              </a:defRPr>
            </a:lvl1pPr>
            <a:lvl2pPr marL="742950" indent="-285750">
              <a:defRPr kumimoji="1" sz="2400" b="1">
                <a:solidFill>
                  <a:schemeClr val="tx1"/>
                </a:solidFill>
                <a:latin typeface="Helvetica" pitchFamily="34" charset="0"/>
                <a:ea typeface="宋体" pitchFamily="2" charset="-122"/>
              </a:defRPr>
            </a:lvl2pPr>
            <a:lvl3pPr marL="1143000" indent="-228600">
              <a:defRPr kumimoji="1" sz="2400" b="1">
                <a:solidFill>
                  <a:schemeClr val="tx1"/>
                </a:solidFill>
                <a:latin typeface="Helvetica" pitchFamily="34" charset="0"/>
                <a:ea typeface="宋体" pitchFamily="2" charset="-122"/>
              </a:defRPr>
            </a:lvl3pPr>
            <a:lvl4pPr marL="1600200" indent="-228600">
              <a:defRPr kumimoji="1" sz="2400" b="1">
                <a:solidFill>
                  <a:schemeClr val="tx1"/>
                </a:solidFill>
                <a:latin typeface="Helvetica" pitchFamily="34" charset="0"/>
                <a:ea typeface="宋体" pitchFamily="2" charset="-122"/>
              </a:defRPr>
            </a:lvl4pPr>
            <a:lvl5pPr marL="2057400" indent="-228600">
              <a:defRPr kumimoji="1" sz="2400" b="1">
                <a:solidFill>
                  <a:schemeClr val="tx1"/>
                </a:solidFill>
                <a:latin typeface="Helvetica" pitchFamily="34" charset="0"/>
                <a:ea typeface="宋体" pitchFamily="2" charset="-122"/>
              </a:defRPr>
            </a:lvl5pPr>
            <a:lvl6pPr marL="25146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6pPr>
            <a:lvl7pPr marL="29718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7pPr>
            <a:lvl8pPr marL="34290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8pPr>
            <a:lvl9pPr marL="38862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9pPr>
          </a:lstStyle>
          <a:p>
            <a:pPr>
              <a:lnSpc>
                <a:spcPct val="100000"/>
              </a:lnSpc>
              <a:spcAft>
                <a:spcPct val="0"/>
              </a:spcAft>
              <a:buClrTx/>
            </a:pPr>
            <a:r>
              <a:rPr lang="zh-CN" altLang="en-US" sz="2800">
                <a:solidFill>
                  <a:srgbClr val="FF0000"/>
                </a:solidFill>
                <a:latin typeface="Times New Roman" pitchFamily="18" charset="0"/>
              </a:rPr>
              <a:t>最高符号位</a:t>
            </a:r>
            <a:r>
              <a:rPr lang="zh-CN" altLang="en-US" sz="2800">
                <a:solidFill>
                  <a:srgbClr val="FF9933"/>
                </a:solidFill>
                <a:latin typeface="Times New Roman" pitchFamily="18" charset="0"/>
              </a:rPr>
              <a:t> </a:t>
            </a:r>
            <a:r>
              <a:rPr lang="zh-CN" altLang="en-US" sz="2800">
                <a:solidFill>
                  <a:srgbClr val="000000"/>
                </a:solidFill>
                <a:latin typeface="Times New Roman" pitchFamily="18" charset="0"/>
              </a:rPr>
              <a:t>代表其 </a:t>
            </a:r>
            <a:r>
              <a:rPr lang="zh-CN" altLang="en-US" sz="2800">
                <a:solidFill>
                  <a:srgbClr val="FF0000"/>
                </a:solidFill>
                <a:latin typeface="Times New Roman" pitchFamily="18" charset="0"/>
              </a:rPr>
              <a:t>真正的符号</a:t>
            </a:r>
          </a:p>
        </p:txBody>
      </p:sp>
      <p:grpSp>
        <p:nvGrpSpPr>
          <p:cNvPr id="63504" name="Group 16"/>
          <p:cNvGrpSpPr>
            <a:grpSpLocks/>
          </p:cNvGrpSpPr>
          <p:nvPr/>
        </p:nvGrpSpPr>
        <p:grpSpPr bwMode="auto">
          <a:xfrm>
            <a:off x="827088" y="2205038"/>
            <a:ext cx="2449512" cy="900112"/>
            <a:chOff x="521" y="1389"/>
            <a:chExt cx="1543" cy="567"/>
          </a:xfrm>
        </p:grpSpPr>
        <p:sp>
          <p:nvSpPr>
            <p:cNvPr id="63501" name="Text Box 21"/>
            <p:cNvSpPr txBox="1">
              <a:spLocks noChangeArrowheads="1"/>
            </p:cNvSpPr>
            <p:nvPr/>
          </p:nvSpPr>
          <p:spPr bwMode="auto">
            <a:xfrm>
              <a:off x="521" y="1389"/>
              <a:ext cx="15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Helvetica" pitchFamily="34" charset="0"/>
                  <a:ea typeface="宋体" pitchFamily="2" charset="-122"/>
                </a:defRPr>
              </a:lvl1pPr>
              <a:lvl2pPr marL="742950" indent="-285750">
                <a:defRPr kumimoji="1" sz="2400" b="1">
                  <a:solidFill>
                    <a:schemeClr val="tx1"/>
                  </a:solidFill>
                  <a:latin typeface="Helvetica" pitchFamily="34" charset="0"/>
                  <a:ea typeface="宋体" pitchFamily="2" charset="-122"/>
                </a:defRPr>
              </a:lvl2pPr>
              <a:lvl3pPr marL="1143000" indent="-228600">
                <a:defRPr kumimoji="1" sz="2400" b="1">
                  <a:solidFill>
                    <a:schemeClr val="tx1"/>
                  </a:solidFill>
                  <a:latin typeface="Helvetica" pitchFamily="34" charset="0"/>
                  <a:ea typeface="宋体" pitchFamily="2" charset="-122"/>
                </a:defRPr>
              </a:lvl3pPr>
              <a:lvl4pPr marL="1600200" indent="-228600">
                <a:defRPr kumimoji="1" sz="2400" b="1">
                  <a:solidFill>
                    <a:schemeClr val="tx1"/>
                  </a:solidFill>
                  <a:latin typeface="Helvetica" pitchFamily="34" charset="0"/>
                  <a:ea typeface="宋体" pitchFamily="2" charset="-122"/>
                </a:defRPr>
              </a:lvl4pPr>
              <a:lvl5pPr marL="2057400" indent="-228600">
                <a:defRPr kumimoji="1" sz="2400" b="1">
                  <a:solidFill>
                    <a:schemeClr val="tx1"/>
                  </a:solidFill>
                  <a:latin typeface="Helvetica" pitchFamily="34" charset="0"/>
                  <a:ea typeface="宋体" pitchFamily="2" charset="-122"/>
                </a:defRPr>
              </a:lvl5pPr>
              <a:lvl6pPr marL="25146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6pPr>
              <a:lvl7pPr marL="29718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7pPr>
              <a:lvl8pPr marL="34290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8pPr>
              <a:lvl9pPr marL="38862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9pPr>
            </a:lstStyle>
            <a:p>
              <a:pPr>
                <a:lnSpc>
                  <a:spcPct val="100000"/>
                </a:lnSpc>
                <a:spcAft>
                  <a:spcPct val="0"/>
                </a:spcAft>
                <a:buClrTx/>
              </a:pPr>
              <a:r>
                <a:rPr lang="zh-CN" altLang="en-US" sz="2800" dirty="0">
                  <a:solidFill>
                    <a:srgbClr val="000000"/>
                  </a:solidFill>
                  <a:latin typeface="Times New Roman" pitchFamily="18" charset="0"/>
                </a:rPr>
                <a:t>00, </a:t>
              </a:r>
              <a:r>
                <a:rPr lang="zh-CN" altLang="en-US" dirty="0">
                  <a:solidFill>
                    <a:srgbClr val="000000"/>
                  </a:solidFill>
                  <a:latin typeface="Times New Roman" pitchFamily="18" charset="0"/>
                </a:rPr>
                <a:t>×××××</a:t>
              </a:r>
            </a:p>
          </p:txBody>
        </p:sp>
        <p:sp>
          <p:nvSpPr>
            <p:cNvPr id="63502" name="Text Box 22"/>
            <p:cNvSpPr txBox="1">
              <a:spLocks noChangeArrowheads="1"/>
            </p:cNvSpPr>
            <p:nvPr/>
          </p:nvSpPr>
          <p:spPr bwMode="auto">
            <a:xfrm>
              <a:off x="521" y="1629"/>
              <a:ext cx="15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Helvetica" pitchFamily="34" charset="0"/>
                  <a:ea typeface="宋体" pitchFamily="2" charset="-122"/>
                </a:defRPr>
              </a:lvl1pPr>
              <a:lvl2pPr marL="742950" indent="-285750">
                <a:defRPr kumimoji="1" sz="2400" b="1">
                  <a:solidFill>
                    <a:schemeClr val="tx1"/>
                  </a:solidFill>
                  <a:latin typeface="Helvetica" pitchFamily="34" charset="0"/>
                  <a:ea typeface="宋体" pitchFamily="2" charset="-122"/>
                </a:defRPr>
              </a:lvl2pPr>
              <a:lvl3pPr marL="1143000" indent="-228600">
                <a:defRPr kumimoji="1" sz="2400" b="1">
                  <a:solidFill>
                    <a:schemeClr val="tx1"/>
                  </a:solidFill>
                  <a:latin typeface="Helvetica" pitchFamily="34" charset="0"/>
                  <a:ea typeface="宋体" pitchFamily="2" charset="-122"/>
                </a:defRPr>
              </a:lvl3pPr>
              <a:lvl4pPr marL="1600200" indent="-228600">
                <a:defRPr kumimoji="1" sz="2400" b="1">
                  <a:solidFill>
                    <a:schemeClr val="tx1"/>
                  </a:solidFill>
                  <a:latin typeface="Helvetica" pitchFamily="34" charset="0"/>
                  <a:ea typeface="宋体" pitchFamily="2" charset="-122"/>
                </a:defRPr>
              </a:lvl4pPr>
              <a:lvl5pPr marL="2057400" indent="-228600">
                <a:defRPr kumimoji="1" sz="2400" b="1">
                  <a:solidFill>
                    <a:schemeClr val="tx1"/>
                  </a:solidFill>
                  <a:latin typeface="Helvetica" pitchFamily="34" charset="0"/>
                  <a:ea typeface="宋体" pitchFamily="2" charset="-122"/>
                </a:defRPr>
              </a:lvl5pPr>
              <a:lvl6pPr marL="25146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6pPr>
              <a:lvl7pPr marL="29718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7pPr>
              <a:lvl8pPr marL="34290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8pPr>
              <a:lvl9pPr marL="38862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9pPr>
            </a:lstStyle>
            <a:p>
              <a:pPr>
                <a:lnSpc>
                  <a:spcPct val="100000"/>
                </a:lnSpc>
                <a:spcAft>
                  <a:spcPct val="0"/>
                </a:spcAft>
                <a:buClrTx/>
              </a:pPr>
              <a:r>
                <a:rPr lang="zh-CN" altLang="en-US" sz="2800" dirty="0">
                  <a:solidFill>
                    <a:srgbClr val="000000"/>
                  </a:solidFill>
                  <a:latin typeface="Times New Roman" pitchFamily="18" charset="0"/>
                </a:rPr>
                <a:t>11, </a:t>
              </a:r>
              <a:r>
                <a:rPr lang="zh-CN" altLang="en-US" dirty="0">
                  <a:solidFill>
                    <a:srgbClr val="000000"/>
                  </a:solidFill>
                  <a:latin typeface="Times New Roman" pitchFamily="18" charset="0"/>
                </a:rPr>
                <a:t>×××××</a:t>
              </a:r>
            </a:p>
          </p:txBody>
        </p:sp>
      </p:grpSp>
      <p:grpSp>
        <p:nvGrpSpPr>
          <p:cNvPr id="63505" name="Group 17"/>
          <p:cNvGrpSpPr>
            <a:grpSpLocks/>
          </p:cNvGrpSpPr>
          <p:nvPr/>
        </p:nvGrpSpPr>
        <p:grpSpPr bwMode="auto">
          <a:xfrm>
            <a:off x="755650" y="3789363"/>
            <a:ext cx="2520950" cy="909637"/>
            <a:chOff x="476" y="2387"/>
            <a:chExt cx="1588" cy="573"/>
          </a:xfrm>
        </p:grpSpPr>
        <p:sp>
          <p:nvSpPr>
            <p:cNvPr id="63499" name="Text Box 24"/>
            <p:cNvSpPr txBox="1">
              <a:spLocks noChangeArrowheads="1"/>
            </p:cNvSpPr>
            <p:nvPr/>
          </p:nvSpPr>
          <p:spPr bwMode="auto">
            <a:xfrm>
              <a:off x="476" y="2387"/>
              <a:ext cx="15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Helvetica" pitchFamily="34" charset="0"/>
                  <a:ea typeface="宋体" pitchFamily="2" charset="-122"/>
                </a:defRPr>
              </a:lvl1pPr>
              <a:lvl2pPr marL="742950" indent="-285750">
                <a:defRPr kumimoji="1" sz="2400" b="1">
                  <a:solidFill>
                    <a:schemeClr val="tx1"/>
                  </a:solidFill>
                  <a:latin typeface="Helvetica" pitchFamily="34" charset="0"/>
                  <a:ea typeface="宋体" pitchFamily="2" charset="-122"/>
                </a:defRPr>
              </a:lvl2pPr>
              <a:lvl3pPr marL="1143000" indent="-228600">
                <a:defRPr kumimoji="1" sz="2400" b="1">
                  <a:solidFill>
                    <a:schemeClr val="tx1"/>
                  </a:solidFill>
                  <a:latin typeface="Helvetica" pitchFamily="34" charset="0"/>
                  <a:ea typeface="宋体" pitchFamily="2" charset="-122"/>
                </a:defRPr>
              </a:lvl3pPr>
              <a:lvl4pPr marL="1600200" indent="-228600">
                <a:defRPr kumimoji="1" sz="2400" b="1">
                  <a:solidFill>
                    <a:schemeClr val="tx1"/>
                  </a:solidFill>
                  <a:latin typeface="Helvetica" pitchFamily="34" charset="0"/>
                  <a:ea typeface="宋体" pitchFamily="2" charset="-122"/>
                </a:defRPr>
              </a:lvl4pPr>
              <a:lvl5pPr marL="2057400" indent="-228600">
                <a:defRPr kumimoji="1" sz="2400" b="1">
                  <a:solidFill>
                    <a:schemeClr val="tx1"/>
                  </a:solidFill>
                  <a:latin typeface="Helvetica" pitchFamily="34" charset="0"/>
                  <a:ea typeface="宋体" pitchFamily="2" charset="-122"/>
                </a:defRPr>
              </a:lvl5pPr>
              <a:lvl6pPr marL="25146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6pPr>
              <a:lvl7pPr marL="29718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7pPr>
              <a:lvl8pPr marL="34290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8pPr>
              <a:lvl9pPr marL="38862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9pPr>
            </a:lstStyle>
            <a:p>
              <a:pPr>
                <a:lnSpc>
                  <a:spcPct val="100000"/>
                </a:lnSpc>
                <a:spcAft>
                  <a:spcPct val="0"/>
                </a:spcAft>
                <a:buClrTx/>
              </a:pPr>
              <a:r>
                <a:rPr lang="zh-CN" altLang="en-US" sz="2800">
                  <a:solidFill>
                    <a:srgbClr val="FF0000"/>
                  </a:solidFill>
                  <a:latin typeface="Times New Roman" pitchFamily="18" charset="0"/>
                </a:rPr>
                <a:t>1</a:t>
              </a:r>
              <a:r>
                <a:rPr lang="zh-CN" altLang="en-US" sz="2800">
                  <a:solidFill>
                    <a:srgbClr val="000000"/>
                  </a:solidFill>
                  <a:latin typeface="Times New Roman" pitchFamily="18" charset="0"/>
                </a:rPr>
                <a:t>0, </a:t>
              </a:r>
              <a:r>
                <a:rPr lang="zh-CN" altLang="en-US">
                  <a:solidFill>
                    <a:srgbClr val="000000"/>
                  </a:solidFill>
                  <a:latin typeface="Times New Roman" pitchFamily="18" charset="0"/>
                </a:rPr>
                <a:t>××××× </a:t>
              </a:r>
            </a:p>
          </p:txBody>
        </p:sp>
        <p:sp>
          <p:nvSpPr>
            <p:cNvPr id="63500" name="Text Box 25"/>
            <p:cNvSpPr txBox="1">
              <a:spLocks noChangeArrowheads="1"/>
            </p:cNvSpPr>
            <p:nvPr/>
          </p:nvSpPr>
          <p:spPr bwMode="auto">
            <a:xfrm>
              <a:off x="476" y="2633"/>
              <a:ext cx="15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Helvetica" pitchFamily="34" charset="0"/>
                  <a:ea typeface="宋体" pitchFamily="2" charset="-122"/>
                </a:defRPr>
              </a:lvl1pPr>
              <a:lvl2pPr marL="742950" indent="-285750">
                <a:defRPr kumimoji="1" sz="2400" b="1">
                  <a:solidFill>
                    <a:schemeClr val="tx1"/>
                  </a:solidFill>
                  <a:latin typeface="Helvetica" pitchFamily="34" charset="0"/>
                  <a:ea typeface="宋体" pitchFamily="2" charset="-122"/>
                </a:defRPr>
              </a:lvl2pPr>
              <a:lvl3pPr marL="1143000" indent="-228600">
                <a:defRPr kumimoji="1" sz="2400" b="1">
                  <a:solidFill>
                    <a:schemeClr val="tx1"/>
                  </a:solidFill>
                  <a:latin typeface="Helvetica" pitchFamily="34" charset="0"/>
                  <a:ea typeface="宋体" pitchFamily="2" charset="-122"/>
                </a:defRPr>
              </a:lvl3pPr>
              <a:lvl4pPr marL="1600200" indent="-228600">
                <a:defRPr kumimoji="1" sz="2400" b="1">
                  <a:solidFill>
                    <a:schemeClr val="tx1"/>
                  </a:solidFill>
                  <a:latin typeface="Helvetica" pitchFamily="34" charset="0"/>
                  <a:ea typeface="宋体" pitchFamily="2" charset="-122"/>
                </a:defRPr>
              </a:lvl4pPr>
              <a:lvl5pPr marL="2057400" indent="-228600">
                <a:defRPr kumimoji="1" sz="2400" b="1">
                  <a:solidFill>
                    <a:schemeClr val="tx1"/>
                  </a:solidFill>
                  <a:latin typeface="Helvetica" pitchFamily="34" charset="0"/>
                  <a:ea typeface="宋体" pitchFamily="2" charset="-122"/>
                </a:defRPr>
              </a:lvl5pPr>
              <a:lvl6pPr marL="25146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6pPr>
              <a:lvl7pPr marL="29718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7pPr>
              <a:lvl8pPr marL="34290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8pPr>
              <a:lvl9pPr marL="38862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9pPr>
            </a:lstStyle>
            <a:p>
              <a:pPr>
                <a:lnSpc>
                  <a:spcPct val="100000"/>
                </a:lnSpc>
                <a:spcAft>
                  <a:spcPct val="0"/>
                </a:spcAft>
                <a:buClrTx/>
              </a:pPr>
              <a:r>
                <a:rPr lang="zh-CN" altLang="en-US" sz="2800">
                  <a:solidFill>
                    <a:srgbClr val="FF0000"/>
                  </a:solidFill>
                  <a:latin typeface="Times New Roman" pitchFamily="18" charset="0"/>
                </a:rPr>
                <a:t>0</a:t>
              </a:r>
              <a:r>
                <a:rPr lang="zh-CN" altLang="en-US" sz="2800">
                  <a:solidFill>
                    <a:srgbClr val="000000"/>
                  </a:solidFill>
                  <a:latin typeface="Times New Roman" pitchFamily="18" charset="0"/>
                </a:rPr>
                <a:t>1, </a:t>
              </a:r>
              <a:r>
                <a:rPr lang="zh-CN" altLang="en-US">
                  <a:solidFill>
                    <a:srgbClr val="000000"/>
                  </a:solidFill>
                  <a:latin typeface="Times New Roman" pitchFamily="18" charset="0"/>
                </a:rPr>
                <a:t>×××××</a:t>
              </a:r>
            </a:p>
          </p:txBody>
        </p:sp>
      </p:grpSp>
      <p:sp>
        <p:nvSpPr>
          <p:cNvPr id="726042" name="Rectangle 26"/>
          <p:cNvSpPr>
            <a:spLocks noChangeArrowheads="1"/>
          </p:cNvSpPr>
          <p:nvPr/>
        </p:nvSpPr>
        <p:spPr bwMode="auto">
          <a:xfrm>
            <a:off x="395288" y="4941888"/>
            <a:ext cx="80645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30000"/>
              </a:lnSpc>
              <a:spcAft>
                <a:spcPct val="0"/>
              </a:spcAft>
              <a:buClr>
                <a:srgbClr val="CC3300"/>
              </a:buClr>
              <a:buSzPct val="90000"/>
              <a:buFont typeface="Monotype Sorts" pitchFamily="2" charset="2"/>
              <a:buNone/>
            </a:pPr>
            <a:r>
              <a:rPr lang="zh-CN" altLang="en-US" sz="2800" dirty="0">
                <a:solidFill>
                  <a:srgbClr val="000000"/>
                </a:solidFill>
                <a:latin typeface="Helvetica"/>
                <a:ea typeface="宋体" pitchFamily="2" charset="-122"/>
              </a:rPr>
              <a:t>           采用双符号位的补码称为</a:t>
            </a:r>
            <a:r>
              <a:rPr lang="zh-CN" altLang="en-US" sz="2800" dirty="0">
                <a:solidFill>
                  <a:srgbClr val="FF0000"/>
                </a:solidFill>
                <a:latin typeface="Helvetica"/>
                <a:ea typeface="宋体" pitchFamily="2" charset="-122"/>
              </a:rPr>
              <a:t>模</a:t>
            </a:r>
            <a:r>
              <a:rPr lang="en-US" altLang="zh-CN" sz="2800" dirty="0">
                <a:solidFill>
                  <a:srgbClr val="FF0000"/>
                </a:solidFill>
                <a:latin typeface="Helvetica"/>
                <a:ea typeface="宋体" pitchFamily="2" charset="-122"/>
              </a:rPr>
              <a:t>4</a:t>
            </a:r>
            <a:r>
              <a:rPr lang="zh-CN" altLang="en-US" sz="2800" dirty="0">
                <a:solidFill>
                  <a:srgbClr val="FF0000"/>
                </a:solidFill>
                <a:latin typeface="Helvetica"/>
                <a:ea typeface="宋体" pitchFamily="2" charset="-122"/>
              </a:rPr>
              <a:t>的补码</a:t>
            </a:r>
            <a:r>
              <a:rPr lang="zh-CN" altLang="en-US" sz="2800" dirty="0">
                <a:solidFill>
                  <a:srgbClr val="000000"/>
                </a:solidFill>
                <a:latin typeface="Helvetica"/>
                <a:ea typeface="宋体" pitchFamily="2" charset="-122"/>
              </a:rPr>
              <a:t>，</a:t>
            </a:r>
          </a:p>
          <a:p>
            <a:pPr marL="342900" indent="-342900" eaLnBrk="0" hangingPunct="0">
              <a:lnSpc>
                <a:spcPct val="130000"/>
              </a:lnSpc>
              <a:spcAft>
                <a:spcPct val="0"/>
              </a:spcAft>
              <a:buClr>
                <a:srgbClr val="CC3300"/>
              </a:buClr>
              <a:buSzPct val="90000"/>
              <a:buFont typeface="Monotype Sorts" pitchFamily="2" charset="2"/>
              <a:buNone/>
            </a:pPr>
            <a:r>
              <a:rPr lang="zh-CN" altLang="en-US" sz="2800" dirty="0">
                <a:solidFill>
                  <a:srgbClr val="000000"/>
                </a:solidFill>
                <a:latin typeface="Helvetica"/>
                <a:ea typeface="宋体" pitchFamily="2" charset="-122"/>
              </a:rPr>
              <a:t>                                            也称</a:t>
            </a:r>
            <a:r>
              <a:rPr lang="zh-CN" altLang="en-US" sz="2800" dirty="0">
                <a:solidFill>
                  <a:srgbClr val="0033CC"/>
                </a:solidFill>
                <a:latin typeface="Helvetica"/>
                <a:ea typeface="宋体" pitchFamily="2" charset="-122"/>
              </a:rPr>
              <a:t>变形补码</a:t>
            </a:r>
            <a:r>
              <a:rPr lang="zh-CN" altLang="en-US" sz="2800" dirty="0">
                <a:solidFill>
                  <a:srgbClr val="000000"/>
                </a:solidFill>
                <a:latin typeface="Helvetica"/>
                <a:ea typeface="宋体" pitchFamily="2" charset="-122"/>
              </a:rPr>
              <a:t>。</a:t>
            </a:r>
            <a:endParaRPr lang="zh-CN" altLang="en-US" sz="2000" b="0" dirty="0">
              <a:solidFill>
                <a:srgbClr val="000000"/>
              </a:solidFill>
              <a:latin typeface="Helvetica"/>
              <a:ea typeface="宋体" pitchFamily="2" charset="-122"/>
            </a:endParaRPr>
          </a:p>
        </p:txBody>
      </p:sp>
      <p:sp>
        <p:nvSpPr>
          <p:cNvPr id="63497" name="日期占位符 1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Helvetica" pitchFamily="34" charset="0"/>
                <a:ea typeface="宋体" pitchFamily="2" charset="-122"/>
              </a:defRPr>
            </a:lvl1pPr>
            <a:lvl2pPr marL="742950" indent="-285750">
              <a:defRPr kumimoji="1" sz="2400" b="1">
                <a:solidFill>
                  <a:schemeClr val="tx1"/>
                </a:solidFill>
                <a:latin typeface="Helvetica" pitchFamily="34" charset="0"/>
                <a:ea typeface="宋体" pitchFamily="2" charset="-122"/>
              </a:defRPr>
            </a:lvl2pPr>
            <a:lvl3pPr marL="1143000" indent="-228600">
              <a:defRPr kumimoji="1" sz="2400" b="1">
                <a:solidFill>
                  <a:schemeClr val="tx1"/>
                </a:solidFill>
                <a:latin typeface="Helvetica" pitchFamily="34" charset="0"/>
                <a:ea typeface="宋体" pitchFamily="2" charset="-122"/>
              </a:defRPr>
            </a:lvl3pPr>
            <a:lvl4pPr marL="1600200" indent="-228600">
              <a:defRPr kumimoji="1" sz="2400" b="1">
                <a:solidFill>
                  <a:schemeClr val="tx1"/>
                </a:solidFill>
                <a:latin typeface="Helvetica" pitchFamily="34" charset="0"/>
                <a:ea typeface="宋体" pitchFamily="2" charset="-122"/>
              </a:defRPr>
            </a:lvl4pPr>
            <a:lvl5pPr marL="2057400" indent="-228600">
              <a:defRPr kumimoji="1" sz="2400" b="1">
                <a:solidFill>
                  <a:schemeClr val="tx1"/>
                </a:solidFill>
                <a:latin typeface="Helvetica" pitchFamily="34" charset="0"/>
                <a:ea typeface="宋体" pitchFamily="2" charset="-122"/>
              </a:defRPr>
            </a:lvl5pPr>
            <a:lvl6pPr marL="25146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6pPr>
            <a:lvl7pPr marL="29718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7pPr>
            <a:lvl8pPr marL="34290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8pPr>
            <a:lvl9pPr marL="38862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9pPr>
          </a:lstStyle>
          <a:p>
            <a:fld id="{6AE5CF06-1AA9-4E2C-8C52-2056C067CC7D}" type="datetime1">
              <a:rPr kumimoji="0" lang="zh-CN" altLang="en-US" sz="1800" smtClean="0">
                <a:solidFill>
                  <a:srgbClr val="FF0000"/>
                </a:solidFill>
                <a:latin typeface="Times New Roman" pitchFamily="18" charset="0"/>
              </a:rPr>
              <a:pPr/>
              <a:t>2021/1/10</a:t>
            </a:fld>
            <a:endParaRPr kumimoji="0" lang="en-US" altLang="zh-CN" sz="1800">
              <a:solidFill>
                <a:srgbClr val="FF0000"/>
              </a:solidFill>
              <a:latin typeface="Times New Roman" pitchFamily="18" charset="0"/>
            </a:endParaRPr>
          </a:p>
        </p:txBody>
      </p:sp>
      <p:sp>
        <p:nvSpPr>
          <p:cNvPr id="63498" name="灯片编号占位符 1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Helvetica" pitchFamily="34" charset="0"/>
                <a:ea typeface="宋体" pitchFamily="2" charset="-122"/>
              </a:defRPr>
            </a:lvl1pPr>
            <a:lvl2pPr marL="742950" indent="-285750">
              <a:defRPr kumimoji="1" sz="2400" b="1">
                <a:solidFill>
                  <a:schemeClr val="tx1"/>
                </a:solidFill>
                <a:latin typeface="Helvetica" pitchFamily="34" charset="0"/>
                <a:ea typeface="宋体" pitchFamily="2" charset="-122"/>
              </a:defRPr>
            </a:lvl2pPr>
            <a:lvl3pPr marL="1143000" indent="-228600">
              <a:defRPr kumimoji="1" sz="2400" b="1">
                <a:solidFill>
                  <a:schemeClr val="tx1"/>
                </a:solidFill>
                <a:latin typeface="Helvetica" pitchFamily="34" charset="0"/>
                <a:ea typeface="宋体" pitchFamily="2" charset="-122"/>
              </a:defRPr>
            </a:lvl3pPr>
            <a:lvl4pPr marL="1600200" indent="-228600">
              <a:defRPr kumimoji="1" sz="2400" b="1">
                <a:solidFill>
                  <a:schemeClr val="tx1"/>
                </a:solidFill>
                <a:latin typeface="Helvetica" pitchFamily="34" charset="0"/>
                <a:ea typeface="宋体" pitchFamily="2" charset="-122"/>
              </a:defRPr>
            </a:lvl4pPr>
            <a:lvl5pPr marL="2057400" indent="-228600">
              <a:defRPr kumimoji="1" sz="2400" b="1">
                <a:solidFill>
                  <a:schemeClr val="tx1"/>
                </a:solidFill>
                <a:latin typeface="Helvetica" pitchFamily="34" charset="0"/>
                <a:ea typeface="宋体" pitchFamily="2" charset="-122"/>
              </a:defRPr>
            </a:lvl5pPr>
            <a:lvl6pPr marL="25146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6pPr>
            <a:lvl7pPr marL="29718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7pPr>
            <a:lvl8pPr marL="34290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8pPr>
            <a:lvl9pPr marL="3886200" indent="-228600" eaLnBrk="0" fontAlgn="base" hangingPunct="0">
              <a:spcBef>
                <a:spcPct val="35000"/>
              </a:spcBef>
              <a:spcAft>
                <a:spcPct val="0"/>
              </a:spcAft>
              <a:buClr>
                <a:srgbClr val="000099"/>
              </a:buClr>
              <a:buSzPct val="85000"/>
              <a:buFont typeface="Wingdings" pitchFamily="2" charset="2"/>
              <a:defRPr kumimoji="1" sz="2400" b="1">
                <a:solidFill>
                  <a:schemeClr val="tx1"/>
                </a:solidFill>
                <a:latin typeface="Helvetica" pitchFamily="34" charset="0"/>
                <a:ea typeface="宋体" pitchFamily="2" charset="-122"/>
              </a:defRPr>
            </a:lvl9pPr>
          </a:lstStyle>
          <a:p>
            <a:fld id="{D969A582-AB88-47F0-A63B-E39856EEE5D1}" type="slidenum">
              <a:rPr kumimoji="0" lang="zh-CN" altLang="en-US" sz="1400" b="0" smtClean="0">
                <a:solidFill>
                  <a:srgbClr val="666699"/>
                </a:solidFill>
                <a:latin typeface="Times New Roman" pitchFamily="18" charset="0"/>
              </a:rPr>
              <a:pPr/>
              <a:t>85</a:t>
            </a:fld>
            <a:endParaRPr kumimoji="0" lang="en-US" altLang="zh-CN" sz="1400" b="0">
              <a:solidFill>
                <a:srgbClr val="666699"/>
              </a:solidFill>
              <a:latin typeface="Times New Roman" pitchFamily="18" charset="0"/>
            </a:endParaRPr>
          </a:p>
        </p:txBody>
      </p:sp>
    </p:spTree>
    <p:extLst>
      <p:ext uri="{BB962C8B-B14F-4D97-AF65-F5344CB8AC3E}">
        <p14:creationId xmlns:p14="http://schemas.microsoft.com/office/powerpoint/2010/main" val="3053262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504"/>
                                        </p:tgtEl>
                                        <p:attrNameLst>
                                          <p:attrName>style.visibility</p:attrName>
                                        </p:attrNameLst>
                                      </p:cBhvr>
                                      <p:to>
                                        <p:strVal val="visible"/>
                                      </p:to>
                                    </p:set>
                                    <p:animEffect transition="in" filter="blinds(horizontal)">
                                      <p:cBhvr>
                                        <p:cTn id="7" dur="500"/>
                                        <p:tgtEl>
                                          <p:spTgt spid="635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6027"/>
                                        </p:tgtEl>
                                        <p:attrNameLst>
                                          <p:attrName>style.visibility</p:attrName>
                                        </p:attrNameLst>
                                      </p:cBhvr>
                                      <p:to>
                                        <p:strVal val="visible"/>
                                      </p:to>
                                    </p:set>
                                    <p:animEffect transition="in" filter="blinds(horizontal)">
                                      <p:cBhvr>
                                        <p:cTn id="12" dur="500"/>
                                        <p:tgtEl>
                                          <p:spTgt spid="7260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505"/>
                                        </p:tgtEl>
                                        <p:attrNameLst>
                                          <p:attrName>style.visibility</p:attrName>
                                        </p:attrNameLst>
                                      </p:cBhvr>
                                      <p:to>
                                        <p:strVal val="visible"/>
                                      </p:to>
                                    </p:set>
                                    <p:animEffect transition="in" filter="blinds(horizontal)">
                                      <p:cBhvr>
                                        <p:cTn id="17" dur="500"/>
                                        <p:tgtEl>
                                          <p:spTgt spid="635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26028"/>
                                        </p:tgtEl>
                                        <p:attrNameLst>
                                          <p:attrName>style.visibility</p:attrName>
                                        </p:attrNameLst>
                                      </p:cBhvr>
                                      <p:to>
                                        <p:strVal val="visible"/>
                                      </p:to>
                                    </p:set>
                                    <p:animEffect transition="in" filter="blinds(horizontal)">
                                      <p:cBhvr>
                                        <p:cTn id="22" dur="500"/>
                                        <p:tgtEl>
                                          <p:spTgt spid="7260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26029"/>
                                        </p:tgtEl>
                                        <p:attrNameLst>
                                          <p:attrName>style.visibility</p:attrName>
                                        </p:attrNameLst>
                                      </p:cBhvr>
                                      <p:to>
                                        <p:strVal val="visible"/>
                                      </p:to>
                                    </p:set>
                                    <p:animEffect transition="in" filter="blinds(horizontal)">
                                      <p:cBhvr>
                                        <p:cTn id="27" dur="500"/>
                                        <p:tgtEl>
                                          <p:spTgt spid="7260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726042">
                                            <p:txEl>
                                              <p:pRg st="0" end="0"/>
                                            </p:txEl>
                                          </p:spTgt>
                                        </p:tgtEl>
                                        <p:attrNameLst>
                                          <p:attrName>style.visibility</p:attrName>
                                        </p:attrNameLst>
                                      </p:cBhvr>
                                      <p:to>
                                        <p:strVal val="visible"/>
                                      </p:to>
                                    </p:set>
                                    <p:animEffect transition="in" filter="strips(downRight)">
                                      <p:cBhvr>
                                        <p:cTn id="32" dur="500"/>
                                        <p:tgtEl>
                                          <p:spTgt spid="726042">
                                            <p:txEl>
                                              <p:pRg st="0" end="0"/>
                                            </p:txEl>
                                          </p:spTgt>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726042">
                                            <p:txEl>
                                              <p:pRg st="1" end="1"/>
                                            </p:txEl>
                                          </p:spTgt>
                                        </p:tgtEl>
                                        <p:attrNameLst>
                                          <p:attrName>style.visibility</p:attrName>
                                        </p:attrNameLst>
                                      </p:cBhvr>
                                      <p:to>
                                        <p:strVal val="visible"/>
                                      </p:to>
                                    </p:set>
                                    <p:animEffect transition="in" filter="strips(downRight)">
                                      <p:cBhvr>
                                        <p:cTn id="35" dur="500"/>
                                        <p:tgtEl>
                                          <p:spTgt spid="7260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27" grpId="0" autoUpdateAnimBg="0"/>
      <p:bldP spid="726028" grpId="0" autoUpdateAnimBg="0"/>
      <p:bldP spid="726029" grpId="0" autoUpdateAnimBg="0"/>
      <p:bldP spid="726042" grpId="0" build="allAtOnce"/>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例</a:t>
            </a:r>
            <a:r>
              <a:rPr lang="en-US" altLang="zh-CN" dirty="0">
                <a:solidFill>
                  <a:srgbClr val="FF0000"/>
                </a:solidFill>
              </a:rPr>
              <a:t>6.15</a:t>
            </a:r>
            <a:endParaRPr lang="zh-CN" altLang="en-US" dirty="0">
              <a:solidFill>
                <a:srgbClr val="FF0000"/>
              </a:solidFill>
            </a:endParaRPr>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pPr>
              <a:defRPr/>
            </a:pPr>
            <a:r>
              <a:rPr lang="en-US" altLang="zh-CN">
                <a:solidFill>
                  <a:srgbClr val="080808"/>
                </a:solidFill>
              </a:rPr>
              <a:t>    </a:t>
            </a:r>
            <a:fld id="{1920CC29-DFBC-415A-AD8B-AE450F2E5A00}" type="slidenum">
              <a:rPr lang="en-US" altLang="zh-CN" sz="1200" smtClean="0">
                <a:solidFill>
                  <a:srgbClr val="080808"/>
                </a:solidFill>
              </a:rPr>
              <a:pPr>
                <a:defRPr/>
              </a:pPr>
              <a:t>86</a:t>
            </a:fld>
            <a:endParaRPr lang="en-US" altLang="zh-CN" sz="1200">
              <a:solidFill>
                <a:srgbClr val="080808"/>
              </a:solidFill>
            </a:endParaRP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40768"/>
            <a:ext cx="820891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1878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例</a:t>
            </a:r>
            <a:r>
              <a:rPr lang="en-US" altLang="zh-CN" dirty="0">
                <a:solidFill>
                  <a:srgbClr val="FF0000"/>
                </a:solidFill>
              </a:rPr>
              <a:t>6.16</a:t>
            </a:r>
            <a:endParaRPr lang="zh-CN" altLang="en-US" dirty="0">
              <a:solidFill>
                <a:srgbClr val="FF0000"/>
              </a:solidFill>
            </a:endParaRPr>
          </a:p>
        </p:txBody>
      </p:sp>
      <p:sp>
        <p:nvSpPr>
          <p:cNvPr id="3" name="内容占位符 2"/>
          <p:cNvSpPr>
            <a:spLocks noGrp="1"/>
          </p:cNvSpPr>
          <p:nvPr>
            <p:ph idx="1"/>
          </p:nvPr>
        </p:nvSpPr>
        <p:spPr/>
        <p:txBody>
          <a:bodyPr/>
          <a:lstStyle/>
          <a:p>
            <a:pPr marL="0" indent="0">
              <a:buNone/>
            </a:pPr>
            <a:endParaRPr lang="zh-CN" altLang="en-US" dirty="0"/>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87</a:t>
            </a:fld>
            <a:endParaRPr lang="en-US" altLang="zh-CN" sz="1200"/>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15455"/>
            <a:ext cx="8532440" cy="536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7500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bg>
      <p:bgPr>
        <a:solidFill>
          <a:srgbClr val="F0F8FF"/>
        </a:solidFill>
        <a:effectLst/>
      </p:bgPr>
    </p:bg>
    <p:spTree>
      <p:nvGrpSpPr>
        <p:cNvPr id="1" name=""/>
        <p:cNvGrpSpPr/>
        <p:nvPr/>
      </p:nvGrpSpPr>
      <p:grpSpPr>
        <a:xfrm>
          <a:off x="0" y="0"/>
          <a:ext cx="0" cy="0"/>
          <a:chOff x="0" y="0"/>
          <a:chExt cx="0" cy="0"/>
        </a:xfrm>
      </p:grpSpPr>
      <p:sp>
        <p:nvSpPr>
          <p:cNvPr id="2103" name="Rectangle 55"/>
          <p:cNvSpPr>
            <a:spLocks noGrp="1" noChangeArrowheads="1"/>
          </p:cNvSpPr>
          <p:nvPr>
            <p:ph type="title" idx="4294967295"/>
          </p:nvPr>
        </p:nvSpPr>
        <p:spPr>
          <a:xfrm>
            <a:off x="180975" y="116632"/>
            <a:ext cx="8458200" cy="1828800"/>
          </a:xfrm>
        </p:spPr>
        <p:txBody>
          <a:bodyPr/>
          <a:lstStyle/>
          <a:p>
            <a:pPr algn="l" eaLnBrk="1" hangingPunct="1">
              <a:defRPr/>
            </a:pPr>
            <a:r>
              <a:rPr kumimoji="0" lang="zh-CN" altLang="en-US" sz="4200" b="1" i="1" dirty="0">
                <a:solidFill>
                  <a:srgbClr val="FF0000"/>
                </a:solidFill>
                <a:effectLst/>
                <a:latin typeface="隶书"/>
                <a:ea typeface="宋体"/>
                <a:cs typeface="+mj-cs"/>
              </a:rPr>
              <a:t>习题</a:t>
            </a:r>
            <a:r>
              <a:rPr kumimoji="0" lang="en-US" altLang="zh-CN" sz="4200" b="1" i="1" dirty="0">
                <a:solidFill>
                  <a:srgbClr val="FF0000"/>
                </a:solidFill>
                <a:effectLst/>
                <a:latin typeface="隶书"/>
                <a:ea typeface="宋体"/>
                <a:cs typeface="+mj-cs"/>
              </a:rPr>
              <a:t>6.9</a:t>
            </a:r>
            <a:r>
              <a:rPr lang="ru-RU" altLang="zh-CN" sz="2800" b="1" dirty="0">
                <a:solidFill>
                  <a:schemeClr val="tx1"/>
                </a:solidFill>
              </a:rPr>
              <a:t> </a:t>
            </a:r>
            <a:br>
              <a:rPr lang="en-US" altLang="zh-CN" sz="2800" b="1" dirty="0">
                <a:solidFill>
                  <a:schemeClr val="tx1"/>
                </a:solidFill>
              </a:rPr>
            </a:br>
            <a:r>
              <a:rPr lang="zh-CN" altLang="ru-RU" sz="2800" b="1" dirty="0">
                <a:solidFill>
                  <a:schemeClr val="tx1"/>
                </a:solidFill>
              </a:rPr>
              <a:t>当十六进制数</a:t>
            </a:r>
            <a:r>
              <a:rPr lang="ru-RU" altLang="zh-CN" sz="2800" b="1" dirty="0">
                <a:solidFill>
                  <a:schemeClr val="accent2"/>
                </a:solidFill>
              </a:rPr>
              <a:t>9B</a:t>
            </a:r>
            <a:r>
              <a:rPr lang="zh-CN" altLang="ru-RU" sz="2800" b="1" dirty="0">
                <a:solidFill>
                  <a:schemeClr val="tx1"/>
                </a:solidFill>
              </a:rPr>
              <a:t>和</a:t>
            </a:r>
            <a:r>
              <a:rPr lang="ru-RU" altLang="zh-CN" sz="2800" b="1" dirty="0">
                <a:solidFill>
                  <a:schemeClr val="accent2"/>
                </a:solidFill>
              </a:rPr>
              <a:t>FF</a:t>
            </a:r>
            <a:r>
              <a:rPr lang="zh-CN" altLang="ru-RU" sz="2800" b="1" dirty="0">
                <a:solidFill>
                  <a:schemeClr val="tx1"/>
                </a:solidFill>
              </a:rPr>
              <a:t>分别表示为</a:t>
            </a:r>
            <a:r>
              <a:rPr lang="zh-CN" altLang="ru-RU" sz="2800" b="1" dirty="0">
                <a:solidFill>
                  <a:schemeClr val="accent2"/>
                </a:solidFill>
              </a:rPr>
              <a:t>原码</a:t>
            </a:r>
            <a:r>
              <a:rPr lang="zh-CN" altLang="ru-RU" sz="2800" b="1" dirty="0">
                <a:solidFill>
                  <a:schemeClr val="tx1"/>
                </a:solidFill>
              </a:rPr>
              <a:t>、</a:t>
            </a:r>
            <a:r>
              <a:rPr lang="zh-CN" altLang="ru-RU" sz="2800" b="1" dirty="0">
                <a:solidFill>
                  <a:schemeClr val="accent2"/>
                </a:solidFill>
              </a:rPr>
              <a:t>补码</a:t>
            </a:r>
            <a:r>
              <a:rPr lang="zh-CN" altLang="ru-RU" sz="2800" b="1" dirty="0">
                <a:solidFill>
                  <a:schemeClr val="tx1"/>
                </a:solidFill>
              </a:rPr>
              <a:t>、</a:t>
            </a:r>
            <a:r>
              <a:rPr lang="zh-CN" altLang="ru-RU" sz="2800" b="1" dirty="0">
                <a:solidFill>
                  <a:schemeClr val="accent2"/>
                </a:solidFill>
              </a:rPr>
              <a:t>反码</a:t>
            </a:r>
            <a:r>
              <a:rPr lang="zh-CN" altLang="ru-RU" sz="2800" b="1" dirty="0">
                <a:solidFill>
                  <a:schemeClr val="tx1"/>
                </a:solidFill>
              </a:rPr>
              <a:t>、</a:t>
            </a:r>
            <a:r>
              <a:rPr lang="zh-CN" altLang="ru-RU" sz="2800" b="1" dirty="0">
                <a:solidFill>
                  <a:schemeClr val="accent2"/>
                </a:solidFill>
              </a:rPr>
              <a:t>移码</a:t>
            </a:r>
            <a:r>
              <a:rPr lang="zh-CN" altLang="ru-RU" sz="2800" b="1" dirty="0">
                <a:solidFill>
                  <a:schemeClr val="tx1"/>
                </a:solidFill>
              </a:rPr>
              <a:t>和</a:t>
            </a:r>
            <a:r>
              <a:rPr lang="zh-CN" altLang="ru-RU" sz="2800" b="1" dirty="0">
                <a:solidFill>
                  <a:schemeClr val="accent2"/>
                </a:solidFill>
              </a:rPr>
              <a:t>无符号数</a:t>
            </a:r>
            <a:r>
              <a:rPr lang="zh-CN" altLang="ru-RU" sz="2800" b="1" dirty="0">
                <a:solidFill>
                  <a:schemeClr val="tx1"/>
                </a:solidFill>
              </a:rPr>
              <a:t>时，所对应的十进制数各为多少（设机器数采用一位符号位）？</a:t>
            </a:r>
            <a:br>
              <a:rPr lang="zh-CN" altLang="ru-RU" sz="2800" b="1" dirty="0">
                <a:solidFill>
                  <a:schemeClr val="tx1"/>
                </a:solidFill>
              </a:rPr>
            </a:br>
            <a:r>
              <a:rPr lang="zh-CN" altLang="ru-RU" sz="2800" b="1" dirty="0">
                <a:solidFill>
                  <a:schemeClr val="tx1"/>
                </a:solidFill>
              </a:rPr>
              <a:t>        解：真值和机器数的对应关系如下：</a:t>
            </a:r>
          </a:p>
        </p:txBody>
      </p:sp>
      <p:graphicFrame>
        <p:nvGraphicFramePr>
          <p:cNvPr id="2104" name="Group 56"/>
          <p:cNvGraphicFramePr>
            <a:graphicFrameLocks noGrp="1"/>
          </p:cNvGraphicFramePr>
          <p:nvPr/>
        </p:nvGraphicFramePr>
        <p:xfrm>
          <a:off x="304800" y="2454275"/>
          <a:ext cx="8534400" cy="3338522"/>
        </p:xfrm>
        <a:graphic>
          <a:graphicData uri="http://schemas.openxmlformats.org/drawingml/2006/table">
            <a:tbl>
              <a:tblPr/>
              <a:tblGrid>
                <a:gridCol w="1220788">
                  <a:extLst>
                    <a:ext uri="{9D8B030D-6E8A-4147-A177-3AD203B41FA5}">
                      <a16:colId xmlns:a16="http://schemas.microsoft.com/office/drawing/2014/main" val="20000"/>
                    </a:ext>
                  </a:extLst>
                </a:gridCol>
                <a:gridCol w="1217612">
                  <a:extLst>
                    <a:ext uri="{9D8B030D-6E8A-4147-A177-3AD203B41FA5}">
                      <a16:colId xmlns:a16="http://schemas.microsoft.com/office/drawing/2014/main" val="20001"/>
                    </a:ext>
                  </a:extLst>
                </a:gridCol>
                <a:gridCol w="1220788">
                  <a:extLst>
                    <a:ext uri="{9D8B030D-6E8A-4147-A177-3AD203B41FA5}">
                      <a16:colId xmlns:a16="http://schemas.microsoft.com/office/drawing/2014/main" val="20002"/>
                    </a:ext>
                  </a:extLst>
                </a:gridCol>
                <a:gridCol w="1216025">
                  <a:extLst>
                    <a:ext uri="{9D8B030D-6E8A-4147-A177-3AD203B41FA5}">
                      <a16:colId xmlns:a16="http://schemas.microsoft.com/office/drawing/2014/main" val="20003"/>
                    </a:ext>
                  </a:extLst>
                </a:gridCol>
                <a:gridCol w="1220787">
                  <a:extLst>
                    <a:ext uri="{9D8B030D-6E8A-4147-A177-3AD203B41FA5}">
                      <a16:colId xmlns:a16="http://schemas.microsoft.com/office/drawing/2014/main" val="20004"/>
                    </a:ext>
                  </a:extLst>
                </a:gridCol>
                <a:gridCol w="1217613">
                  <a:extLst>
                    <a:ext uri="{9D8B030D-6E8A-4147-A177-3AD203B41FA5}">
                      <a16:colId xmlns:a16="http://schemas.microsoft.com/office/drawing/2014/main" val="20005"/>
                    </a:ext>
                  </a:extLst>
                </a:gridCol>
                <a:gridCol w="1220787">
                  <a:extLst>
                    <a:ext uri="{9D8B030D-6E8A-4147-A177-3AD203B41FA5}">
                      <a16:colId xmlns:a16="http://schemas.microsoft.com/office/drawing/2014/main" val="20006"/>
                    </a:ext>
                  </a:extLst>
                </a:gridCol>
              </a:tblGrid>
              <a:tr h="1164300">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dirty="0">
                          <a:ln>
                            <a:noFill/>
                          </a:ln>
                          <a:solidFill>
                            <a:schemeClr val="tx1"/>
                          </a:solidFill>
                          <a:effectLst/>
                          <a:latin typeface="Times New Roman" pitchFamily="18" charset="0"/>
                          <a:ea typeface="宋体" charset="-122"/>
                        </a:rPr>
                        <a:t> </a:t>
                      </a:r>
                      <a:r>
                        <a:rPr kumimoji="1" lang="zh-CN" altLang="ru-RU" sz="2800" b="1" i="0" u="none" strike="noStrike" cap="none" normalizeH="0" baseline="0" dirty="0">
                          <a:ln>
                            <a:noFill/>
                          </a:ln>
                          <a:solidFill>
                            <a:schemeClr val="tx1"/>
                          </a:solidFill>
                          <a:effectLst/>
                          <a:latin typeface="Times New Roman" pitchFamily="18" charset="0"/>
                          <a:ea typeface="宋体" charset="-122"/>
                        </a:rPr>
                        <a:t>十六  </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zh-CN" altLang="ru-RU" sz="2800" b="1" i="0" u="none" strike="noStrike" cap="none" normalizeH="0" baseline="0" dirty="0">
                          <a:ln>
                            <a:noFill/>
                          </a:ln>
                          <a:solidFill>
                            <a:schemeClr val="tx1"/>
                          </a:solidFill>
                          <a:effectLst/>
                          <a:latin typeface="Times New Roman" pitchFamily="18" charset="0"/>
                          <a:ea typeface="宋体" charset="-122"/>
                        </a:rPr>
                        <a:t> 进制</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endParaRPr kumimoji="1" lang="ru-RU" altLang="zh-CN" sz="2800" b="1" i="0" u="none" strike="noStrike" cap="none" normalizeH="0" baseline="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a:ln>
                            <a:noFill/>
                          </a:ln>
                          <a:solidFill>
                            <a:schemeClr val="tx1"/>
                          </a:solidFill>
                          <a:effectLst/>
                          <a:latin typeface="Times New Roman" pitchFamily="18" charset="0"/>
                          <a:ea typeface="宋体" charset="-122"/>
                        </a:rPr>
                        <a:t> </a:t>
                      </a:r>
                      <a:r>
                        <a:rPr kumimoji="1" lang="zh-CN" altLang="ru-RU" sz="3200" b="1" i="0" u="none" strike="noStrike" cap="none" normalizeH="0" baseline="0">
                          <a:ln>
                            <a:noFill/>
                          </a:ln>
                          <a:solidFill>
                            <a:schemeClr val="tx1"/>
                          </a:solidFill>
                          <a:effectLst/>
                          <a:latin typeface="Times New Roman" pitchFamily="18" charset="0"/>
                          <a:ea typeface="宋体" charset="-122"/>
                        </a:rPr>
                        <a:t>真值</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a:ln>
                            <a:noFill/>
                          </a:ln>
                          <a:solidFill>
                            <a:schemeClr val="tx1"/>
                          </a:solidFill>
                          <a:effectLst/>
                          <a:latin typeface="Times New Roman" pitchFamily="18" charset="0"/>
                          <a:ea typeface="宋体" charset="-122"/>
                        </a:rPr>
                        <a:t> </a:t>
                      </a:r>
                      <a:r>
                        <a:rPr kumimoji="1" lang="zh-CN" altLang="ru-RU" sz="2800" b="1" i="0" u="none" strike="noStrike" cap="none" normalizeH="0" baseline="0">
                          <a:ln>
                            <a:noFill/>
                          </a:ln>
                          <a:solidFill>
                            <a:schemeClr val="tx1"/>
                          </a:solidFill>
                          <a:effectLst/>
                          <a:latin typeface="Times New Roman" pitchFamily="18" charset="0"/>
                          <a:ea typeface="宋体" charset="-122"/>
                        </a:rPr>
                        <a:t>无符</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zh-CN" altLang="ru-RU" sz="2800" b="1" i="0" u="none" strike="noStrike" cap="none" normalizeH="0" baseline="0">
                          <a:ln>
                            <a:noFill/>
                          </a:ln>
                          <a:solidFill>
                            <a:schemeClr val="tx1"/>
                          </a:solidFill>
                          <a:effectLst/>
                          <a:latin typeface="Times New Roman" pitchFamily="18" charset="0"/>
                          <a:ea typeface="宋体" charset="-122"/>
                        </a:rPr>
                        <a:t> 号数</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endParaRPr kumimoji="1" lang="ru-RU" altLang="zh-CN" sz="3200" b="1" i="0" u="none" strike="noStrike" cap="none" normalizeH="0" baseline="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3200" b="1" i="0" u="none" strike="noStrike" cap="none" normalizeH="0" baseline="0">
                          <a:ln>
                            <a:noFill/>
                          </a:ln>
                          <a:solidFill>
                            <a:schemeClr val="tx1"/>
                          </a:solidFill>
                          <a:effectLst/>
                          <a:latin typeface="Times New Roman" pitchFamily="18" charset="0"/>
                          <a:ea typeface="宋体" charset="-122"/>
                        </a:rPr>
                        <a:t> </a:t>
                      </a:r>
                      <a:r>
                        <a:rPr kumimoji="1" lang="zh-CN" altLang="ru-RU" sz="3200" b="1" i="0" u="none" strike="noStrike" cap="none" normalizeH="0" baseline="0">
                          <a:ln>
                            <a:noFill/>
                          </a:ln>
                          <a:solidFill>
                            <a:schemeClr val="tx1"/>
                          </a:solidFill>
                          <a:effectLst/>
                          <a:latin typeface="Times New Roman" pitchFamily="18" charset="0"/>
                          <a:ea typeface="宋体" charset="-122"/>
                        </a:rPr>
                        <a:t>原码</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endParaRPr kumimoji="1" lang="ru-RU" altLang="zh-CN" sz="3200" b="1" i="0" u="none" strike="noStrike" cap="none" normalizeH="0" baseline="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zh-CN" altLang="ru-RU" sz="3200" b="1" i="0" u="none" strike="noStrike" cap="none" normalizeH="0" baseline="0">
                          <a:ln>
                            <a:noFill/>
                          </a:ln>
                          <a:solidFill>
                            <a:schemeClr val="tx1"/>
                          </a:solidFill>
                          <a:effectLst/>
                          <a:latin typeface="Times New Roman" pitchFamily="18" charset="0"/>
                          <a:ea typeface="宋体" charset="-122"/>
                        </a:rPr>
                        <a:t>反码</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endParaRPr kumimoji="1" lang="ru-RU" altLang="zh-CN" sz="3200" b="1" i="0" u="none" strike="noStrike" cap="none" normalizeH="0" baseline="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zh-CN" altLang="ru-RU" sz="3200" b="1" i="0" u="none" strike="noStrike" cap="none" normalizeH="0" baseline="0">
                          <a:ln>
                            <a:noFill/>
                          </a:ln>
                          <a:solidFill>
                            <a:schemeClr val="tx1"/>
                          </a:solidFill>
                          <a:effectLst/>
                          <a:latin typeface="Times New Roman" pitchFamily="18" charset="0"/>
                          <a:ea typeface="宋体" charset="-122"/>
                        </a:rPr>
                        <a:t>补码</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endParaRPr kumimoji="1" lang="ru-RU" altLang="zh-CN" sz="3200" b="1" i="0" u="none" strike="noStrike" cap="none" normalizeH="0" baseline="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zh-CN" altLang="ru-RU" sz="3200" b="1" i="0" u="none" strike="noStrike" cap="none" normalizeH="0" baseline="0">
                          <a:ln>
                            <a:noFill/>
                          </a:ln>
                          <a:solidFill>
                            <a:schemeClr val="tx1"/>
                          </a:solidFill>
                          <a:effectLst/>
                          <a:latin typeface="Times New Roman" pitchFamily="18" charset="0"/>
                          <a:ea typeface="宋体" charset="-122"/>
                        </a:rPr>
                        <a:t>移码</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87107">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0" i="0" u="none" strike="noStrike" cap="none" normalizeH="0" baseline="0">
                          <a:ln>
                            <a:noFill/>
                          </a:ln>
                          <a:solidFill>
                            <a:schemeClr val="tx1"/>
                          </a:solidFill>
                          <a:effectLst/>
                          <a:latin typeface="Times New Roman" pitchFamily="18" charset="0"/>
                          <a:ea typeface="宋体" charset="-122"/>
                        </a:rPr>
                        <a:t>  9BH</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zh-CN" altLang="ru-RU" sz="2400" b="1" i="0" u="none" strike="noStrike" cap="none" normalizeH="0" baseline="0">
                          <a:ln>
                            <a:noFill/>
                          </a:ln>
                          <a:solidFill>
                            <a:schemeClr val="tx1"/>
                          </a:solidFill>
                          <a:effectLst/>
                          <a:latin typeface="Times New Roman" pitchFamily="18" charset="0"/>
                          <a:ea typeface="宋体" charset="-122"/>
                        </a:rPr>
                        <a:t>二进制</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zh-CN" altLang="ru-RU" sz="2400" b="1" i="0" u="none" strike="noStrike" cap="none" normalizeH="0" baseline="0">
                          <a:ln>
                            <a:noFill/>
                          </a:ln>
                          <a:solidFill>
                            <a:schemeClr val="tx1"/>
                          </a:solidFill>
                          <a:effectLst/>
                          <a:latin typeface="Times New Roman" pitchFamily="18" charset="0"/>
                          <a:ea typeface="宋体" charset="-122"/>
                        </a:rPr>
                        <a:t>十进制</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1800" b="1" i="0" u="none" strike="noStrike" cap="none" normalizeH="0" baseline="0" dirty="0">
                          <a:ln>
                            <a:noFill/>
                          </a:ln>
                          <a:solidFill>
                            <a:schemeClr val="tx1"/>
                          </a:solidFill>
                          <a:effectLst/>
                          <a:latin typeface="Times New Roman" pitchFamily="18" charset="0"/>
                          <a:ea typeface="宋体" charset="-122"/>
                        </a:rPr>
                        <a:t>1001 1011</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dirty="0">
                          <a:ln>
                            <a:noFill/>
                          </a:ln>
                          <a:solidFill>
                            <a:schemeClr val="tx1"/>
                          </a:solidFill>
                          <a:effectLst/>
                          <a:latin typeface="Times New Roman" pitchFamily="18" charset="0"/>
                          <a:ea typeface="宋体" charset="-122"/>
                        </a:rPr>
                        <a:t>  155</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400" b="0" i="0" u="none" strike="noStrike" cap="none" normalizeH="0" baseline="0" dirty="0">
                          <a:ln>
                            <a:noFill/>
                          </a:ln>
                          <a:solidFill>
                            <a:schemeClr val="tx1"/>
                          </a:solidFill>
                          <a:effectLst/>
                          <a:latin typeface="Times New Roman" pitchFamily="18" charset="0"/>
                          <a:ea typeface="宋体" charset="-122"/>
                        </a:rPr>
                        <a:t>-11 011</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0" i="0" u="none" strike="noStrike" cap="none" normalizeH="0" baseline="0" dirty="0">
                          <a:ln>
                            <a:noFill/>
                          </a:ln>
                          <a:solidFill>
                            <a:schemeClr val="tx1"/>
                          </a:solidFill>
                          <a:effectLst/>
                          <a:latin typeface="Times New Roman" pitchFamily="18" charset="0"/>
                          <a:ea typeface="宋体" charset="-122"/>
                        </a:rPr>
                        <a:t>  </a:t>
                      </a:r>
                      <a:r>
                        <a:rPr kumimoji="1" lang="ru-RU" altLang="zh-CN" sz="2800" b="0" i="0" u="none" strike="noStrike" cap="none" normalizeH="0" baseline="0" dirty="0">
                          <a:ln>
                            <a:noFill/>
                          </a:ln>
                          <a:solidFill>
                            <a:srgbClr val="FF0000"/>
                          </a:solidFill>
                          <a:effectLst/>
                          <a:latin typeface="Times New Roman" pitchFamily="18" charset="0"/>
                          <a:ea typeface="宋体" charset="-122"/>
                        </a:rPr>
                        <a:t>-27</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000" b="1" i="0" u="none" strike="noStrike" cap="none" normalizeH="0" baseline="0">
                          <a:ln>
                            <a:noFill/>
                          </a:ln>
                          <a:solidFill>
                            <a:schemeClr val="tx1"/>
                          </a:solidFill>
                          <a:effectLst/>
                          <a:latin typeface="Times New Roman" pitchFamily="18" charset="0"/>
                          <a:ea typeface="宋体" charset="-122"/>
                        </a:rPr>
                        <a:t>-1100100</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a:ln>
                            <a:noFill/>
                          </a:ln>
                          <a:solidFill>
                            <a:schemeClr val="tx1"/>
                          </a:solidFill>
                          <a:effectLst/>
                          <a:latin typeface="Times New Roman" pitchFamily="18" charset="0"/>
                          <a:ea typeface="宋体" charset="-122"/>
                        </a:rPr>
                        <a:t> -100</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000" b="1" i="0" u="none" strike="noStrike" cap="none" normalizeH="0" baseline="0" dirty="0">
                          <a:ln>
                            <a:noFill/>
                          </a:ln>
                          <a:solidFill>
                            <a:schemeClr val="tx1"/>
                          </a:solidFill>
                          <a:effectLst/>
                          <a:latin typeface="Times New Roman" pitchFamily="18" charset="0"/>
                          <a:ea typeface="宋体" charset="-122"/>
                        </a:rPr>
                        <a:t>-1100101</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dirty="0">
                          <a:ln>
                            <a:noFill/>
                          </a:ln>
                          <a:solidFill>
                            <a:schemeClr val="tx1"/>
                          </a:solidFill>
                          <a:effectLst/>
                          <a:latin typeface="Times New Roman" pitchFamily="18" charset="0"/>
                          <a:ea typeface="宋体" charset="-122"/>
                        </a:rPr>
                        <a:t> -101</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400" b="1" i="0" u="none" strike="noStrike" cap="none" normalizeH="0" baseline="0" dirty="0">
                          <a:ln>
                            <a:noFill/>
                          </a:ln>
                          <a:solidFill>
                            <a:schemeClr val="tx1"/>
                          </a:solidFill>
                          <a:effectLst/>
                          <a:latin typeface="Times New Roman" pitchFamily="18" charset="0"/>
                          <a:ea typeface="宋体" charset="-122"/>
                        </a:rPr>
                        <a:t>+11011</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dirty="0">
                          <a:ln>
                            <a:noFill/>
                          </a:ln>
                          <a:solidFill>
                            <a:schemeClr val="tx1"/>
                          </a:solidFill>
                          <a:effectLst/>
                          <a:latin typeface="Times New Roman" pitchFamily="18" charset="0"/>
                          <a:ea typeface="宋体" charset="-122"/>
                        </a:rPr>
                        <a:t> </a:t>
                      </a:r>
                      <a:r>
                        <a:rPr kumimoji="1" lang="ru-RU" altLang="zh-CN" sz="2800" b="1" i="0" u="none" strike="noStrike" cap="none" normalizeH="0" baseline="0" dirty="0">
                          <a:ln>
                            <a:noFill/>
                          </a:ln>
                          <a:solidFill>
                            <a:srgbClr val="FF0000"/>
                          </a:solidFill>
                          <a:effectLst/>
                          <a:latin typeface="Times New Roman" pitchFamily="18" charset="0"/>
                          <a:ea typeface="宋体" charset="-122"/>
                        </a:rPr>
                        <a:t>+27</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1"/>
                  </a:ext>
                </a:extLst>
              </a:tr>
              <a:tr h="1087107">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0" i="0" u="none" strike="noStrike" cap="none" normalizeH="0" baseline="0">
                          <a:ln>
                            <a:noFill/>
                          </a:ln>
                          <a:solidFill>
                            <a:schemeClr val="tx1"/>
                          </a:solidFill>
                          <a:effectLst/>
                          <a:latin typeface="Times New Roman" pitchFamily="18" charset="0"/>
                          <a:ea typeface="宋体" charset="-122"/>
                        </a:rPr>
                        <a:t>  FFH</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zh-CN" altLang="ru-RU" sz="2400" b="1" i="0" u="none" strike="noStrike" cap="none" normalizeH="0" baseline="0">
                          <a:ln>
                            <a:noFill/>
                          </a:ln>
                          <a:solidFill>
                            <a:schemeClr val="tx1"/>
                          </a:solidFill>
                          <a:effectLst/>
                          <a:latin typeface="Times New Roman" pitchFamily="18" charset="0"/>
                          <a:ea typeface="宋体" charset="-122"/>
                        </a:rPr>
                        <a:t>二进制</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zh-CN" altLang="ru-RU" sz="2400" b="1" i="0" u="none" strike="noStrike" cap="none" normalizeH="0" baseline="0">
                          <a:ln>
                            <a:noFill/>
                          </a:ln>
                          <a:solidFill>
                            <a:schemeClr val="tx1"/>
                          </a:solidFill>
                          <a:effectLst/>
                          <a:latin typeface="Times New Roman" pitchFamily="18" charset="0"/>
                          <a:ea typeface="宋体" charset="-122"/>
                        </a:rPr>
                        <a:t>十进制</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1800" b="1" i="0" u="none" strike="noStrike" cap="none" normalizeH="0" baseline="0" dirty="0">
                          <a:ln>
                            <a:noFill/>
                          </a:ln>
                          <a:solidFill>
                            <a:schemeClr val="tx1"/>
                          </a:solidFill>
                          <a:effectLst/>
                          <a:latin typeface="Times New Roman" pitchFamily="18" charset="0"/>
                          <a:ea typeface="宋体" charset="-122"/>
                        </a:rPr>
                        <a:t>1111 1111</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dirty="0">
                          <a:ln>
                            <a:noFill/>
                          </a:ln>
                          <a:solidFill>
                            <a:schemeClr val="tx1"/>
                          </a:solidFill>
                          <a:effectLst/>
                          <a:latin typeface="Times New Roman" pitchFamily="18" charset="0"/>
                          <a:ea typeface="宋体" charset="-122"/>
                        </a:rPr>
                        <a:t>  255</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000" b="1" i="0" u="none" strike="noStrike" cap="none" normalizeH="0" baseline="0">
                          <a:ln>
                            <a:noFill/>
                          </a:ln>
                          <a:solidFill>
                            <a:schemeClr val="tx1"/>
                          </a:solidFill>
                          <a:effectLst/>
                          <a:latin typeface="Times New Roman" pitchFamily="18" charset="0"/>
                          <a:ea typeface="宋体" charset="-122"/>
                        </a:rPr>
                        <a:t>-1111111</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a:ln>
                            <a:noFill/>
                          </a:ln>
                          <a:solidFill>
                            <a:schemeClr val="tx1"/>
                          </a:solidFill>
                          <a:effectLst/>
                          <a:latin typeface="Times New Roman" pitchFamily="18" charset="0"/>
                          <a:ea typeface="宋体" charset="-122"/>
                        </a:rPr>
                        <a:t> -127</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000" b="1" i="0" u="none" strike="noStrike" cap="none" normalizeH="0" baseline="0">
                          <a:ln>
                            <a:noFill/>
                          </a:ln>
                          <a:solidFill>
                            <a:schemeClr val="tx1"/>
                          </a:solidFill>
                          <a:effectLst/>
                          <a:latin typeface="Times New Roman" pitchFamily="18" charset="0"/>
                          <a:ea typeface="宋体" charset="-122"/>
                        </a:rPr>
                        <a:t>-0000000</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a:ln>
                            <a:noFill/>
                          </a:ln>
                          <a:solidFill>
                            <a:schemeClr val="tx1"/>
                          </a:solidFill>
                          <a:effectLst/>
                          <a:latin typeface="Times New Roman" pitchFamily="18" charset="0"/>
                          <a:ea typeface="宋体" charset="-122"/>
                        </a:rPr>
                        <a:t>   -0</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000" b="1" i="0" u="none" strike="noStrike" cap="none" normalizeH="0" baseline="0">
                          <a:ln>
                            <a:noFill/>
                          </a:ln>
                          <a:solidFill>
                            <a:schemeClr val="tx1"/>
                          </a:solidFill>
                          <a:effectLst/>
                          <a:latin typeface="Times New Roman" pitchFamily="18" charset="0"/>
                          <a:ea typeface="宋体" charset="-122"/>
                        </a:rPr>
                        <a:t>-0000001</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a:ln>
                            <a:noFill/>
                          </a:ln>
                          <a:solidFill>
                            <a:schemeClr val="tx1"/>
                          </a:solidFill>
                          <a:effectLst/>
                          <a:latin typeface="Times New Roman" pitchFamily="18" charset="0"/>
                          <a:ea typeface="宋体" charset="-122"/>
                        </a:rPr>
                        <a:t>   -1</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000" b="1" i="0" u="none" strike="noStrike" cap="none" normalizeH="0" baseline="0" dirty="0">
                          <a:ln>
                            <a:noFill/>
                          </a:ln>
                          <a:solidFill>
                            <a:schemeClr val="tx1"/>
                          </a:solidFill>
                          <a:effectLst/>
                          <a:latin typeface="Times New Roman" pitchFamily="18" charset="0"/>
                          <a:ea typeface="宋体" charset="-122"/>
                        </a:rPr>
                        <a:t>+1111111</a:t>
                      </a:r>
                    </a:p>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1" lang="ru-RU" altLang="zh-CN" sz="2800" b="1" i="0" u="none" strike="noStrike" cap="none" normalizeH="0" baseline="0" dirty="0">
                          <a:ln>
                            <a:noFill/>
                          </a:ln>
                          <a:solidFill>
                            <a:schemeClr val="tx1"/>
                          </a:solidFill>
                          <a:effectLst/>
                          <a:latin typeface="Times New Roman" pitchFamily="18" charset="0"/>
                          <a:ea typeface="宋体" charset="-122"/>
                        </a:rPr>
                        <a:t> +127</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10002"/>
                  </a:ext>
                </a:extLst>
              </a:tr>
            </a:tbl>
          </a:graphicData>
        </a:graphic>
      </p:graphicFrame>
      <p:sp>
        <p:nvSpPr>
          <p:cNvPr id="2138" name="Rectangle 90"/>
          <p:cNvSpPr>
            <a:spLocks noChangeArrowheads="1"/>
          </p:cNvSpPr>
          <p:nvPr/>
        </p:nvSpPr>
        <p:spPr bwMode="auto">
          <a:xfrm>
            <a:off x="530225" y="5846763"/>
            <a:ext cx="81089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Aft>
                <a:spcPct val="0"/>
              </a:spcAft>
              <a:buClrTx/>
              <a:buSzPct val="100000"/>
              <a:defRPr/>
            </a:pPr>
            <a:r>
              <a:rPr lang="zh-CN" altLang="ru-RU">
                <a:solidFill>
                  <a:srgbClr val="990033"/>
                </a:solidFill>
                <a:effectLst>
                  <a:outerShdw blurRad="38100" dist="38100" dir="2700000" algn="tl">
                    <a:srgbClr val="C0C0C0"/>
                  </a:outerShdw>
                </a:effectLst>
                <a:latin typeface="楷体_GB2312" pitchFamily="49" charset="-122"/>
              </a:rPr>
              <a:t>注意：</a:t>
            </a:r>
            <a:r>
              <a:rPr lang="zh-CN" altLang="ru-RU">
                <a:solidFill>
                  <a:srgbClr val="000000"/>
                </a:solidFill>
                <a:effectLst>
                  <a:outerShdw blurRad="38100" dist="38100" dir="2700000" algn="tl">
                    <a:srgbClr val="C0C0C0"/>
                  </a:outerShdw>
                </a:effectLst>
                <a:latin typeface="楷体_GB2312" pitchFamily="49" charset="-122"/>
              </a:rPr>
              <a:t> </a:t>
            </a:r>
            <a:r>
              <a:rPr lang="ru-RU" altLang="zh-CN">
                <a:solidFill>
                  <a:srgbClr val="990033"/>
                </a:solidFill>
                <a:effectLst>
                  <a:outerShdw blurRad="38100" dist="38100" dir="2700000" algn="tl">
                    <a:srgbClr val="C0C0C0"/>
                  </a:outerShdw>
                </a:effectLst>
                <a:latin typeface="楷体_GB2312" pitchFamily="49" charset="-122"/>
              </a:rPr>
              <a:t>1</a:t>
            </a:r>
            <a:r>
              <a:rPr lang="zh-CN" altLang="ru-RU">
                <a:solidFill>
                  <a:srgbClr val="990033"/>
                </a:solidFill>
                <a:effectLst>
                  <a:outerShdw blurRad="38100" dist="38100" dir="2700000" algn="tl">
                    <a:srgbClr val="C0C0C0"/>
                  </a:outerShdw>
                </a:effectLst>
                <a:latin typeface="楷体_GB2312" pitchFamily="49" charset="-122"/>
              </a:rPr>
              <a:t>）</a:t>
            </a:r>
            <a:r>
              <a:rPr lang="ru-RU" altLang="zh-CN">
                <a:solidFill>
                  <a:srgbClr val="990033"/>
                </a:solidFill>
                <a:effectLst>
                  <a:outerShdw blurRad="38100" dist="38100" dir="2700000" algn="tl">
                    <a:srgbClr val="C0C0C0"/>
                  </a:outerShdw>
                </a:effectLst>
                <a:latin typeface="楷体_GB2312" pitchFamily="49" charset="-122"/>
              </a:rPr>
              <a:t>9BH</a:t>
            </a:r>
            <a:r>
              <a:rPr lang="zh-CN" altLang="ru-RU">
                <a:solidFill>
                  <a:srgbClr val="990033"/>
                </a:solidFill>
                <a:effectLst>
                  <a:outerShdw blurRad="38100" dist="38100" dir="2700000" algn="tl">
                    <a:srgbClr val="C0C0C0"/>
                  </a:outerShdw>
                </a:effectLst>
                <a:latin typeface="楷体_GB2312" pitchFamily="49" charset="-122"/>
              </a:rPr>
              <a:t>、</a:t>
            </a:r>
            <a:r>
              <a:rPr lang="ru-RU" altLang="zh-CN">
                <a:solidFill>
                  <a:srgbClr val="990033"/>
                </a:solidFill>
                <a:effectLst>
                  <a:outerShdw blurRad="38100" dist="38100" dir="2700000" algn="tl">
                    <a:srgbClr val="C0C0C0"/>
                  </a:outerShdw>
                </a:effectLst>
                <a:latin typeface="楷体_GB2312" pitchFamily="49" charset="-122"/>
              </a:rPr>
              <a:t>FFH</a:t>
            </a:r>
            <a:r>
              <a:rPr lang="zh-CN" altLang="ru-RU">
                <a:solidFill>
                  <a:srgbClr val="990033"/>
                </a:solidFill>
                <a:effectLst>
                  <a:outerShdw blurRad="38100" dist="38100" dir="2700000" algn="tl">
                    <a:srgbClr val="C0C0C0"/>
                  </a:outerShdw>
                </a:effectLst>
                <a:latin typeface="楷体_GB2312" pitchFamily="49" charset="-122"/>
              </a:rPr>
              <a:t>为机器数，本身含符号位。</a:t>
            </a:r>
          </a:p>
          <a:p>
            <a:pPr>
              <a:lnSpc>
                <a:spcPct val="100000"/>
              </a:lnSpc>
              <a:spcAft>
                <a:spcPct val="0"/>
              </a:spcAft>
              <a:buClrTx/>
              <a:buSzPct val="100000"/>
              <a:defRPr/>
            </a:pPr>
            <a:r>
              <a:rPr lang="zh-CN" altLang="ru-RU">
                <a:solidFill>
                  <a:srgbClr val="990033"/>
                </a:solidFill>
                <a:effectLst>
                  <a:outerShdw blurRad="38100" dist="38100" dir="2700000" algn="tl">
                    <a:srgbClr val="C0C0C0"/>
                  </a:outerShdw>
                </a:effectLst>
                <a:latin typeface="楷体_GB2312" pitchFamily="49" charset="-122"/>
              </a:rPr>
              <a:t>       </a:t>
            </a:r>
            <a:r>
              <a:rPr lang="ru-RU" altLang="zh-CN">
                <a:solidFill>
                  <a:srgbClr val="990033"/>
                </a:solidFill>
                <a:effectLst>
                  <a:outerShdw blurRad="38100" dist="38100" dir="2700000" algn="tl">
                    <a:srgbClr val="C0C0C0"/>
                  </a:outerShdw>
                </a:effectLst>
                <a:latin typeface="楷体_GB2312" pitchFamily="49" charset="-122"/>
              </a:rPr>
              <a:t>2</a:t>
            </a:r>
            <a:r>
              <a:rPr lang="zh-CN" altLang="ru-RU">
                <a:solidFill>
                  <a:srgbClr val="990033"/>
                </a:solidFill>
                <a:effectLst>
                  <a:outerShdw blurRad="38100" dist="38100" dir="2700000" algn="tl">
                    <a:srgbClr val="C0C0C0"/>
                  </a:outerShdw>
                </a:effectLst>
                <a:latin typeface="楷体_GB2312" pitchFamily="49" charset="-122"/>
              </a:rPr>
              <a:t>）移码符号位与原、补、反码相反，数值同补码。</a:t>
            </a:r>
          </a:p>
        </p:txBody>
      </p:sp>
    </p:spTree>
    <p:extLst>
      <p:ext uri="{BB962C8B-B14F-4D97-AF65-F5344CB8AC3E}">
        <p14:creationId xmlns:p14="http://schemas.microsoft.com/office/powerpoint/2010/main" val="348172460"/>
      </p:ext>
    </p:extLst>
  </p:cSld>
  <p:clrMapOvr>
    <a:masterClrMapping/>
  </p:clrMapOvr>
  <p:transition spd="slow">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9654" y="0"/>
            <a:ext cx="6912768" cy="7971413"/>
          </a:xfrm>
          <a:prstGeom prst="rect">
            <a:avLst/>
          </a:prstGeom>
        </p:spPr>
        <p:txBody>
          <a:bodyPr wrap="square">
            <a:spAutoFit/>
          </a:bodyPr>
          <a:lstStyle/>
          <a:p>
            <a:pPr fontAlgn="auto">
              <a:lnSpc>
                <a:spcPct val="100000"/>
              </a:lnSpc>
              <a:spcBef>
                <a:spcPts val="0"/>
              </a:spcBef>
              <a:spcAft>
                <a:spcPts val="0"/>
              </a:spcAft>
              <a:buClrTx/>
            </a:pPr>
            <a:r>
              <a:rPr kumimoji="0" lang="zh-CN" altLang="en-US" sz="2800" dirty="0">
                <a:solidFill>
                  <a:srgbClr val="FF0000"/>
                </a:solidFill>
                <a:latin typeface="Times New Roman"/>
                <a:ea typeface="宋体"/>
              </a:rPr>
              <a:t>正数：</a:t>
            </a:r>
            <a:endParaRPr kumimoji="0" lang="en-US" altLang="zh-CN" sz="2800" dirty="0">
              <a:solidFill>
                <a:srgbClr val="FF0000"/>
              </a:solidFill>
              <a:latin typeface="Times New Roman"/>
              <a:ea typeface="宋体"/>
            </a:endParaRPr>
          </a:p>
          <a:p>
            <a:pPr fontAlgn="auto">
              <a:lnSpc>
                <a:spcPct val="100000"/>
              </a:lnSpc>
              <a:spcBef>
                <a:spcPts val="0"/>
              </a:spcBef>
              <a:spcAft>
                <a:spcPts val="0"/>
              </a:spcAft>
              <a:buClrTx/>
            </a:pPr>
            <a:r>
              <a:rPr kumimoji="0" lang="zh-CN" altLang="en-US" sz="2800" dirty="0">
                <a:solidFill>
                  <a:srgbClr val="FFFFFF"/>
                </a:solidFill>
                <a:latin typeface="Times New Roman"/>
                <a:ea typeface="宋体"/>
              </a:rPr>
              <a:t>三种机器数移位后符号位均不变；</a:t>
            </a:r>
            <a:endParaRPr kumimoji="0" lang="en-US" altLang="zh-CN" sz="2800" dirty="0">
              <a:solidFill>
                <a:srgbClr val="FFFFFF"/>
              </a:solidFill>
              <a:latin typeface="Times New Roman"/>
              <a:ea typeface="宋体"/>
            </a:endParaRPr>
          </a:p>
          <a:p>
            <a:pPr fontAlgn="auto">
              <a:lnSpc>
                <a:spcPct val="100000"/>
              </a:lnSpc>
              <a:spcBef>
                <a:spcPts val="0"/>
              </a:spcBef>
              <a:spcAft>
                <a:spcPts val="0"/>
              </a:spcAft>
              <a:buClrTx/>
            </a:pPr>
            <a:r>
              <a:rPr kumimoji="0" lang="zh-CN" altLang="en-US" sz="2800" dirty="0">
                <a:solidFill>
                  <a:srgbClr val="FFFFFF"/>
                </a:solidFill>
                <a:latin typeface="Times New Roman"/>
                <a:ea typeface="宋体"/>
              </a:rPr>
              <a:t>左移时最高数位丢</a:t>
            </a:r>
            <a:r>
              <a:rPr kumimoji="0" lang="en-US" altLang="zh-CN" sz="2800" dirty="0">
                <a:solidFill>
                  <a:srgbClr val="FFFFFF"/>
                </a:solidFill>
                <a:latin typeface="Times New Roman"/>
                <a:ea typeface="宋体"/>
              </a:rPr>
              <a:t>1</a:t>
            </a:r>
            <a:r>
              <a:rPr kumimoji="0" lang="zh-CN" altLang="en-US" sz="2800" dirty="0">
                <a:solidFill>
                  <a:srgbClr val="FFFFFF"/>
                </a:solidFill>
                <a:latin typeface="Times New Roman"/>
                <a:ea typeface="宋体"/>
              </a:rPr>
              <a:t>，结果出错；</a:t>
            </a:r>
            <a:endParaRPr kumimoji="0" lang="en-US" altLang="zh-CN" sz="2800" dirty="0">
              <a:solidFill>
                <a:srgbClr val="FFFFFF"/>
              </a:solidFill>
              <a:latin typeface="Times New Roman"/>
              <a:ea typeface="宋体"/>
            </a:endParaRPr>
          </a:p>
          <a:p>
            <a:pPr fontAlgn="auto">
              <a:lnSpc>
                <a:spcPct val="100000"/>
              </a:lnSpc>
              <a:spcBef>
                <a:spcPts val="0"/>
              </a:spcBef>
              <a:spcAft>
                <a:spcPts val="0"/>
              </a:spcAft>
              <a:buClrTx/>
            </a:pPr>
            <a:r>
              <a:rPr kumimoji="0" lang="zh-CN" altLang="en-US" sz="2800" dirty="0">
                <a:solidFill>
                  <a:srgbClr val="FFFFFF"/>
                </a:solidFill>
                <a:latin typeface="Times New Roman"/>
                <a:ea typeface="宋体"/>
              </a:rPr>
              <a:t>右移时最低数位丢</a:t>
            </a:r>
            <a:r>
              <a:rPr kumimoji="0" lang="en-US" altLang="zh-CN" sz="2800" dirty="0">
                <a:solidFill>
                  <a:srgbClr val="FFFFFF"/>
                </a:solidFill>
                <a:latin typeface="Times New Roman"/>
                <a:ea typeface="宋体"/>
              </a:rPr>
              <a:t>1</a:t>
            </a:r>
            <a:r>
              <a:rPr kumimoji="0" lang="zh-CN" altLang="en-US" sz="2800" dirty="0">
                <a:solidFill>
                  <a:srgbClr val="FFFFFF"/>
                </a:solidFill>
                <a:latin typeface="Times New Roman"/>
                <a:ea typeface="宋体"/>
              </a:rPr>
              <a:t>，影响精度</a:t>
            </a:r>
          </a:p>
          <a:p>
            <a:pPr fontAlgn="auto">
              <a:lnSpc>
                <a:spcPct val="100000"/>
              </a:lnSpc>
              <a:spcBef>
                <a:spcPts val="0"/>
              </a:spcBef>
              <a:spcAft>
                <a:spcPts val="0"/>
              </a:spcAft>
              <a:buClrTx/>
            </a:pPr>
            <a:r>
              <a:rPr kumimoji="0" lang="zh-CN" altLang="en-US" sz="2800" dirty="0">
                <a:solidFill>
                  <a:srgbClr val="FF0000"/>
                </a:solidFill>
                <a:latin typeface="Times New Roman"/>
                <a:ea typeface="宋体"/>
              </a:rPr>
              <a:t>负数：</a:t>
            </a:r>
            <a:endParaRPr kumimoji="0" lang="en-US" altLang="zh-CN" sz="2800" dirty="0">
              <a:solidFill>
                <a:srgbClr val="FF0000"/>
              </a:solidFill>
              <a:latin typeface="Times New Roman"/>
              <a:ea typeface="宋体"/>
            </a:endParaRPr>
          </a:p>
          <a:p>
            <a:pPr fontAlgn="auto">
              <a:lnSpc>
                <a:spcPct val="100000"/>
              </a:lnSpc>
              <a:spcBef>
                <a:spcPts val="0"/>
              </a:spcBef>
              <a:spcAft>
                <a:spcPts val="0"/>
              </a:spcAft>
              <a:buClrTx/>
            </a:pPr>
            <a:r>
              <a:rPr kumimoji="0" lang="zh-CN" altLang="en-US" sz="2800" dirty="0">
                <a:solidFill>
                  <a:srgbClr val="FFFFFF"/>
                </a:solidFill>
                <a:latin typeface="宋体"/>
                <a:ea typeface="宋体"/>
              </a:rPr>
              <a:t>①</a:t>
            </a:r>
            <a:r>
              <a:rPr kumimoji="0" lang="zh-CN" altLang="en-US" sz="2800" dirty="0">
                <a:solidFill>
                  <a:srgbClr val="FFFFFF"/>
                </a:solidFill>
                <a:latin typeface="Times New Roman"/>
                <a:ea typeface="宋体"/>
              </a:rPr>
              <a:t>原码</a:t>
            </a:r>
            <a:r>
              <a:rPr kumimoji="0" lang="en-US" altLang="zh-CN" sz="2800" dirty="0">
                <a:solidFill>
                  <a:srgbClr val="FFFFFF"/>
                </a:solidFill>
                <a:latin typeface="Times New Roman"/>
                <a:ea typeface="宋体"/>
              </a:rPr>
              <a:t>:</a:t>
            </a:r>
          </a:p>
          <a:p>
            <a:pPr fontAlgn="auto">
              <a:lnSpc>
                <a:spcPct val="100000"/>
              </a:lnSpc>
              <a:spcBef>
                <a:spcPts val="0"/>
              </a:spcBef>
              <a:spcAft>
                <a:spcPts val="0"/>
              </a:spcAft>
              <a:buClrTx/>
            </a:pPr>
            <a:r>
              <a:rPr kumimoji="0" lang="zh-CN" altLang="en-US" sz="2800" dirty="0">
                <a:solidFill>
                  <a:srgbClr val="FFFFFF"/>
                </a:solidFill>
                <a:latin typeface="Times New Roman"/>
                <a:ea typeface="宋体"/>
              </a:rPr>
              <a:t>左移时，高位丢</a:t>
            </a:r>
            <a:r>
              <a:rPr kumimoji="0" lang="en-US" altLang="zh-CN" sz="2800" dirty="0">
                <a:solidFill>
                  <a:srgbClr val="FFFFFF"/>
                </a:solidFill>
                <a:latin typeface="Times New Roman"/>
                <a:ea typeface="宋体"/>
              </a:rPr>
              <a:t>1</a:t>
            </a:r>
            <a:r>
              <a:rPr kumimoji="0" lang="zh-CN" altLang="en-US" sz="2800" dirty="0">
                <a:solidFill>
                  <a:srgbClr val="FFFFFF"/>
                </a:solidFill>
                <a:latin typeface="Times New Roman"/>
                <a:ea typeface="宋体"/>
              </a:rPr>
              <a:t>，结果出错</a:t>
            </a:r>
            <a:r>
              <a:rPr kumimoji="0" lang="en-US" altLang="zh-CN" sz="2800" dirty="0">
                <a:solidFill>
                  <a:srgbClr val="FFFFFF"/>
                </a:solidFill>
                <a:latin typeface="Times New Roman"/>
                <a:ea typeface="宋体"/>
              </a:rPr>
              <a:t>;</a:t>
            </a:r>
          </a:p>
          <a:p>
            <a:pPr fontAlgn="auto">
              <a:lnSpc>
                <a:spcPct val="100000"/>
              </a:lnSpc>
              <a:spcBef>
                <a:spcPts val="0"/>
              </a:spcBef>
              <a:spcAft>
                <a:spcPts val="0"/>
              </a:spcAft>
              <a:buClrTx/>
            </a:pPr>
            <a:r>
              <a:rPr kumimoji="0" lang="zh-CN" altLang="en-US" sz="2800" dirty="0">
                <a:solidFill>
                  <a:srgbClr val="FFFFFF"/>
                </a:solidFill>
                <a:latin typeface="Times New Roman"/>
                <a:ea typeface="宋体"/>
              </a:rPr>
              <a:t>右移时，低位丢</a:t>
            </a:r>
            <a:r>
              <a:rPr kumimoji="0" lang="en-US" altLang="zh-CN" sz="2800" dirty="0">
                <a:solidFill>
                  <a:srgbClr val="FFFFFF"/>
                </a:solidFill>
                <a:latin typeface="Times New Roman"/>
                <a:ea typeface="宋体"/>
              </a:rPr>
              <a:t>1</a:t>
            </a:r>
            <a:r>
              <a:rPr kumimoji="0" lang="zh-CN" altLang="en-US" sz="2800" dirty="0">
                <a:solidFill>
                  <a:srgbClr val="FFFFFF"/>
                </a:solidFill>
                <a:latin typeface="Times New Roman"/>
                <a:ea typeface="宋体"/>
              </a:rPr>
              <a:t>，影响精度。</a:t>
            </a:r>
            <a:endParaRPr kumimoji="0" lang="en-US" altLang="zh-CN" sz="2800" dirty="0">
              <a:solidFill>
                <a:srgbClr val="FFFFFF"/>
              </a:solidFill>
              <a:latin typeface="Times New Roman"/>
              <a:ea typeface="宋体"/>
            </a:endParaRPr>
          </a:p>
          <a:p>
            <a:pPr fontAlgn="auto">
              <a:lnSpc>
                <a:spcPct val="100000"/>
              </a:lnSpc>
              <a:spcBef>
                <a:spcPts val="0"/>
              </a:spcBef>
              <a:spcAft>
                <a:spcPts val="0"/>
              </a:spcAft>
              <a:buClrTx/>
            </a:pPr>
            <a:r>
              <a:rPr kumimoji="0" lang="zh-CN" altLang="en-US" sz="2800" dirty="0">
                <a:solidFill>
                  <a:srgbClr val="FFFFFF"/>
                </a:solidFill>
                <a:latin typeface="宋体"/>
                <a:ea typeface="宋体"/>
              </a:rPr>
              <a:t>②</a:t>
            </a:r>
            <a:r>
              <a:rPr kumimoji="0" lang="zh-CN" altLang="en-US" sz="2800" dirty="0">
                <a:solidFill>
                  <a:srgbClr val="FFFFFF"/>
                </a:solidFill>
                <a:latin typeface="Times New Roman"/>
                <a:ea typeface="宋体"/>
              </a:rPr>
              <a:t>补码</a:t>
            </a:r>
            <a:r>
              <a:rPr kumimoji="0" lang="en-US" altLang="zh-CN" sz="2800" dirty="0">
                <a:solidFill>
                  <a:srgbClr val="FFFFFF"/>
                </a:solidFill>
                <a:latin typeface="Times New Roman"/>
                <a:ea typeface="宋体"/>
              </a:rPr>
              <a:t>:</a:t>
            </a:r>
          </a:p>
          <a:p>
            <a:pPr fontAlgn="auto">
              <a:lnSpc>
                <a:spcPct val="100000"/>
              </a:lnSpc>
              <a:spcBef>
                <a:spcPts val="0"/>
              </a:spcBef>
              <a:spcAft>
                <a:spcPts val="0"/>
              </a:spcAft>
              <a:buClrTx/>
            </a:pPr>
            <a:r>
              <a:rPr kumimoji="0" lang="zh-CN" altLang="en-US" sz="2800" dirty="0">
                <a:solidFill>
                  <a:srgbClr val="FFFFFF"/>
                </a:solidFill>
                <a:latin typeface="Times New Roman"/>
                <a:ea typeface="宋体"/>
              </a:rPr>
              <a:t>左移时，高位丢</a:t>
            </a:r>
            <a:r>
              <a:rPr kumimoji="0" lang="en-US" altLang="zh-CN" sz="2800" dirty="0">
                <a:solidFill>
                  <a:srgbClr val="FFFFFF"/>
                </a:solidFill>
                <a:latin typeface="Times New Roman"/>
                <a:ea typeface="宋体"/>
              </a:rPr>
              <a:t>0</a:t>
            </a:r>
            <a:r>
              <a:rPr kumimoji="0" lang="zh-CN" altLang="en-US" sz="2800" dirty="0">
                <a:solidFill>
                  <a:srgbClr val="FFFFFF"/>
                </a:solidFill>
                <a:latin typeface="Times New Roman"/>
                <a:ea typeface="宋体"/>
              </a:rPr>
              <a:t>，结果出错；</a:t>
            </a:r>
            <a:endParaRPr kumimoji="0" lang="en-US" altLang="zh-CN" sz="2800" dirty="0">
              <a:solidFill>
                <a:srgbClr val="FFFFFF"/>
              </a:solidFill>
              <a:latin typeface="Times New Roman"/>
              <a:ea typeface="宋体"/>
            </a:endParaRPr>
          </a:p>
          <a:p>
            <a:pPr fontAlgn="auto">
              <a:lnSpc>
                <a:spcPct val="100000"/>
              </a:lnSpc>
              <a:spcBef>
                <a:spcPts val="0"/>
              </a:spcBef>
              <a:spcAft>
                <a:spcPts val="0"/>
              </a:spcAft>
              <a:buClrTx/>
            </a:pPr>
            <a:r>
              <a:rPr kumimoji="0" lang="zh-CN" altLang="en-US" sz="2800" dirty="0">
                <a:solidFill>
                  <a:srgbClr val="FFFFFF"/>
                </a:solidFill>
                <a:latin typeface="Times New Roman"/>
                <a:ea typeface="宋体"/>
              </a:rPr>
              <a:t>右移时，低位丢</a:t>
            </a:r>
            <a:r>
              <a:rPr kumimoji="0" lang="en-US" altLang="zh-CN" sz="2800" dirty="0">
                <a:solidFill>
                  <a:srgbClr val="FFFFFF"/>
                </a:solidFill>
                <a:latin typeface="Times New Roman"/>
                <a:ea typeface="宋体"/>
              </a:rPr>
              <a:t>1</a:t>
            </a:r>
            <a:r>
              <a:rPr kumimoji="0" lang="zh-CN" altLang="en-US" sz="2800" dirty="0">
                <a:solidFill>
                  <a:srgbClr val="FFFFFF"/>
                </a:solidFill>
                <a:latin typeface="Times New Roman"/>
                <a:ea typeface="宋体"/>
              </a:rPr>
              <a:t>，影响精度。</a:t>
            </a:r>
            <a:endParaRPr kumimoji="0" lang="en-US" altLang="zh-CN" sz="2800" dirty="0">
              <a:solidFill>
                <a:srgbClr val="FFFFFF"/>
              </a:solidFill>
              <a:latin typeface="Times New Roman"/>
              <a:ea typeface="宋体"/>
            </a:endParaRPr>
          </a:p>
          <a:p>
            <a:pPr fontAlgn="auto">
              <a:lnSpc>
                <a:spcPct val="100000"/>
              </a:lnSpc>
              <a:spcBef>
                <a:spcPts val="0"/>
              </a:spcBef>
              <a:spcAft>
                <a:spcPts val="0"/>
              </a:spcAft>
              <a:buClrTx/>
            </a:pPr>
            <a:r>
              <a:rPr kumimoji="0" lang="zh-CN" altLang="en-US" sz="2800" dirty="0">
                <a:solidFill>
                  <a:srgbClr val="FFFFFF"/>
                </a:solidFill>
                <a:latin typeface="宋体"/>
                <a:ea typeface="宋体"/>
              </a:rPr>
              <a:t>③</a:t>
            </a:r>
            <a:r>
              <a:rPr kumimoji="0" lang="zh-CN" altLang="en-US" sz="2800" dirty="0">
                <a:solidFill>
                  <a:srgbClr val="FFFFFF"/>
                </a:solidFill>
                <a:latin typeface="Times New Roman"/>
                <a:ea typeface="宋体"/>
              </a:rPr>
              <a:t>反码</a:t>
            </a:r>
            <a:r>
              <a:rPr kumimoji="0" lang="en-US" altLang="zh-CN" sz="2800" dirty="0">
                <a:solidFill>
                  <a:srgbClr val="FFFFFF"/>
                </a:solidFill>
                <a:latin typeface="Times New Roman"/>
                <a:ea typeface="宋体"/>
              </a:rPr>
              <a:t>:</a:t>
            </a:r>
          </a:p>
          <a:p>
            <a:pPr fontAlgn="auto">
              <a:lnSpc>
                <a:spcPct val="100000"/>
              </a:lnSpc>
              <a:spcBef>
                <a:spcPts val="0"/>
              </a:spcBef>
              <a:spcAft>
                <a:spcPts val="0"/>
              </a:spcAft>
              <a:buClrTx/>
            </a:pPr>
            <a:r>
              <a:rPr kumimoji="0" lang="zh-CN" altLang="en-US" sz="2800" dirty="0">
                <a:solidFill>
                  <a:srgbClr val="FFFFFF"/>
                </a:solidFill>
                <a:latin typeface="Times New Roman"/>
                <a:ea typeface="宋体"/>
              </a:rPr>
              <a:t>左移时，高位丢</a:t>
            </a:r>
            <a:r>
              <a:rPr kumimoji="0" lang="en-US" altLang="zh-CN" sz="2800" dirty="0">
                <a:solidFill>
                  <a:srgbClr val="FFFFFF"/>
                </a:solidFill>
                <a:latin typeface="Times New Roman"/>
                <a:ea typeface="宋体"/>
              </a:rPr>
              <a:t>0</a:t>
            </a:r>
            <a:r>
              <a:rPr kumimoji="0" lang="zh-CN" altLang="en-US" sz="2800" dirty="0">
                <a:solidFill>
                  <a:srgbClr val="FFFFFF"/>
                </a:solidFill>
                <a:latin typeface="Times New Roman"/>
                <a:ea typeface="宋体"/>
              </a:rPr>
              <a:t>，结果出错；</a:t>
            </a:r>
            <a:endParaRPr kumimoji="0" lang="en-US" altLang="zh-CN" sz="2800" dirty="0">
              <a:solidFill>
                <a:srgbClr val="FFFFFF"/>
              </a:solidFill>
              <a:latin typeface="Times New Roman"/>
              <a:ea typeface="宋体"/>
            </a:endParaRPr>
          </a:p>
          <a:p>
            <a:pPr fontAlgn="auto">
              <a:lnSpc>
                <a:spcPct val="100000"/>
              </a:lnSpc>
              <a:spcBef>
                <a:spcPts val="0"/>
              </a:spcBef>
              <a:spcAft>
                <a:spcPts val="0"/>
              </a:spcAft>
              <a:buClrTx/>
            </a:pPr>
            <a:r>
              <a:rPr kumimoji="0" lang="zh-CN" altLang="en-US" sz="2800" dirty="0">
                <a:solidFill>
                  <a:srgbClr val="FFFFFF"/>
                </a:solidFill>
                <a:latin typeface="Times New Roman"/>
                <a:ea typeface="宋体"/>
              </a:rPr>
              <a:t>右移时，低位丢</a:t>
            </a:r>
            <a:r>
              <a:rPr kumimoji="0" lang="en-US" altLang="zh-CN" sz="2800" dirty="0">
                <a:solidFill>
                  <a:srgbClr val="FFFFFF"/>
                </a:solidFill>
                <a:latin typeface="Times New Roman"/>
                <a:ea typeface="宋体"/>
              </a:rPr>
              <a:t>0</a:t>
            </a:r>
            <a:r>
              <a:rPr kumimoji="0" lang="zh-CN" altLang="en-US" sz="2800" dirty="0">
                <a:solidFill>
                  <a:srgbClr val="FFFFFF"/>
                </a:solidFill>
                <a:latin typeface="Times New Roman"/>
                <a:ea typeface="宋体"/>
              </a:rPr>
              <a:t>，影响精度。</a:t>
            </a:r>
            <a:endParaRPr kumimoji="0" lang="en-US" altLang="zh-CN" sz="2800" dirty="0">
              <a:solidFill>
                <a:srgbClr val="FFFFFF"/>
              </a:solidFill>
              <a:latin typeface="Times New Roman"/>
              <a:ea typeface="宋体"/>
            </a:endParaRPr>
          </a:p>
          <a:p>
            <a:pPr fontAlgn="auto">
              <a:lnSpc>
                <a:spcPct val="100000"/>
              </a:lnSpc>
              <a:spcBef>
                <a:spcPts val="0"/>
              </a:spcBef>
              <a:spcAft>
                <a:spcPts val="0"/>
              </a:spcAft>
              <a:buClrTx/>
            </a:pPr>
            <a:r>
              <a:rPr kumimoji="0" lang="zh-CN" altLang="en-US" sz="2800" dirty="0">
                <a:solidFill>
                  <a:srgbClr val="FF0000"/>
                </a:solidFill>
                <a:latin typeface="Times New Roman"/>
                <a:ea typeface="宋体"/>
              </a:rPr>
              <a:t>注意：没有讨论的情况是结果正确</a:t>
            </a:r>
            <a:endParaRPr kumimoji="0" lang="en-US" altLang="zh-CN" sz="2800" dirty="0">
              <a:solidFill>
                <a:srgbClr val="FF0000"/>
              </a:solidFill>
              <a:latin typeface="Times New Roman"/>
              <a:ea typeface="宋体"/>
            </a:endParaRPr>
          </a:p>
          <a:p>
            <a:pPr fontAlgn="auto">
              <a:lnSpc>
                <a:spcPct val="100000"/>
              </a:lnSpc>
              <a:spcBef>
                <a:spcPts val="0"/>
              </a:spcBef>
              <a:spcAft>
                <a:spcPts val="0"/>
              </a:spcAft>
              <a:buClrTx/>
            </a:pPr>
            <a:endParaRPr kumimoji="0" lang="en-US" altLang="zh-CN" sz="2800" b="0" dirty="0">
              <a:solidFill>
                <a:srgbClr val="FFFFFF"/>
              </a:solidFill>
              <a:latin typeface="Times New Roman"/>
              <a:ea typeface="宋体"/>
            </a:endParaRPr>
          </a:p>
          <a:p>
            <a:pPr fontAlgn="auto">
              <a:lnSpc>
                <a:spcPct val="100000"/>
              </a:lnSpc>
              <a:spcBef>
                <a:spcPts val="0"/>
              </a:spcBef>
              <a:spcAft>
                <a:spcPts val="0"/>
              </a:spcAft>
              <a:buClrTx/>
            </a:pPr>
            <a:endParaRPr kumimoji="0" lang="en-US" altLang="zh-CN" sz="3200" b="0" dirty="0">
              <a:solidFill>
                <a:srgbClr val="FFFFFF"/>
              </a:solidFill>
              <a:latin typeface="Times New Roman"/>
              <a:ea typeface="宋体"/>
            </a:endParaRPr>
          </a:p>
          <a:p>
            <a:pPr fontAlgn="auto">
              <a:lnSpc>
                <a:spcPct val="100000"/>
              </a:lnSpc>
              <a:spcBef>
                <a:spcPts val="0"/>
              </a:spcBef>
              <a:spcAft>
                <a:spcPts val="0"/>
              </a:spcAft>
              <a:buClrTx/>
            </a:pPr>
            <a:endParaRPr kumimoji="0" lang="zh-CN" altLang="en-US" sz="3200" b="0" dirty="0">
              <a:solidFill>
                <a:srgbClr val="FFFFFF"/>
              </a:solidFill>
              <a:latin typeface="Times New Roman"/>
              <a:ea typeface="宋体"/>
            </a:endParaRPr>
          </a:p>
        </p:txBody>
      </p:sp>
    </p:spTree>
    <p:extLst>
      <p:ext uri="{BB962C8B-B14F-4D97-AF65-F5344CB8AC3E}">
        <p14:creationId xmlns:p14="http://schemas.microsoft.com/office/powerpoint/2010/main" val="196290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第三章 系统总线</a:t>
            </a:r>
          </a:p>
        </p:txBody>
      </p:sp>
      <p:sp>
        <p:nvSpPr>
          <p:cNvPr id="3" name="内容占位符 2"/>
          <p:cNvSpPr>
            <a:spLocks noGrp="1"/>
          </p:cNvSpPr>
          <p:nvPr>
            <p:ph idx="1"/>
          </p:nvPr>
        </p:nvSpPr>
        <p:spPr/>
        <p:txBody>
          <a:bodyPr/>
          <a:lstStyle/>
          <a:p>
            <a:pPr>
              <a:lnSpc>
                <a:spcPct val="125000"/>
              </a:lnSpc>
              <a:spcBef>
                <a:spcPts val="600"/>
              </a:spcBef>
            </a:pPr>
            <a:r>
              <a:rPr lang="zh-CN" altLang="en-US" sz="2000" b="1" dirty="0">
                <a:latin typeface="Times New Roman" pitchFamily="18" charset="0"/>
                <a:ea typeface="楷体" pitchFamily="49" charset="-122"/>
                <a:cs typeface="Times New Roman" pitchFamily="18" charset="0"/>
              </a:rPr>
              <a:t>总线宽度：数据总线的根数</a:t>
            </a:r>
            <a:endParaRPr lang="en-US" altLang="zh-CN" sz="2000" b="1" dirty="0">
              <a:latin typeface="Times New Roman" pitchFamily="18" charset="0"/>
              <a:ea typeface="楷体" pitchFamily="49" charset="-122"/>
              <a:cs typeface="Times New Roman" pitchFamily="18" charset="0"/>
            </a:endParaRPr>
          </a:p>
          <a:p>
            <a:pPr>
              <a:lnSpc>
                <a:spcPct val="125000"/>
              </a:lnSpc>
              <a:spcBef>
                <a:spcPts val="600"/>
              </a:spcBef>
            </a:pPr>
            <a:r>
              <a:rPr lang="zh-CN" altLang="en-US" sz="2000" b="1" dirty="0">
                <a:latin typeface="Times New Roman" pitchFamily="18" charset="0"/>
                <a:ea typeface="楷体" pitchFamily="49" charset="-122"/>
                <a:cs typeface="Times New Roman" pitchFamily="18" charset="0"/>
              </a:rPr>
              <a:t>总线时钟频率：总线工作的时钟频率，即单位时间内发出的脉冲数</a:t>
            </a:r>
            <a:endParaRPr lang="en-US" altLang="zh-CN" sz="2000" b="1" dirty="0">
              <a:latin typeface="Times New Roman" pitchFamily="18" charset="0"/>
              <a:ea typeface="楷体" pitchFamily="49" charset="-122"/>
              <a:cs typeface="Times New Roman" pitchFamily="18" charset="0"/>
            </a:endParaRPr>
          </a:p>
          <a:p>
            <a:pPr>
              <a:lnSpc>
                <a:spcPct val="125000"/>
              </a:lnSpc>
              <a:spcBef>
                <a:spcPts val="600"/>
              </a:spcBef>
            </a:pPr>
            <a:r>
              <a:rPr lang="zh-CN" altLang="en-US" sz="2000" b="1" dirty="0">
                <a:latin typeface="Times New Roman" pitchFamily="18" charset="0"/>
                <a:ea typeface="楷体" pitchFamily="49" charset="-122"/>
                <a:cs typeface="Times New Roman" pitchFamily="18" charset="0"/>
              </a:rPr>
              <a:t>总线带宽：通常指总线所能达到的最高数据传输率，单位是</a:t>
            </a:r>
            <a:r>
              <a:rPr lang="en-US" altLang="zh-CN" sz="2000" b="1" dirty="0">
                <a:latin typeface="Times New Roman" pitchFamily="18" charset="0"/>
                <a:ea typeface="楷体" pitchFamily="49" charset="-122"/>
                <a:cs typeface="Times New Roman" pitchFamily="18" charset="0"/>
              </a:rPr>
              <a:t>BPS</a:t>
            </a:r>
            <a:r>
              <a:rPr lang="zh-CN" altLang="en-US" sz="2000" b="1" dirty="0">
                <a:latin typeface="Times New Roman" pitchFamily="18" charset="0"/>
                <a:ea typeface="楷体" pitchFamily="49" charset="-122"/>
                <a:cs typeface="Times New Roman" pitchFamily="18" charset="0"/>
              </a:rPr>
              <a:t>（每秒传送字节数）</a:t>
            </a:r>
          </a:p>
          <a:p>
            <a:pPr lvl="1">
              <a:lnSpc>
                <a:spcPct val="125000"/>
              </a:lnSpc>
              <a:spcBef>
                <a:spcPts val="600"/>
              </a:spcBef>
            </a:pPr>
            <a:r>
              <a:rPr lang="zh-CN" altLang="en-US" sz="2000" b="1" dirty="0">
                <a:latin typeface="Times New Roman" pitchFamily="18" charset="0"/>
                <a:ea typeface="楷体" pitchFamily="49" charset="-122"/>
                <a:cs typeface="Times New Roman" pitchFamily="18" charset="0"/>
              </a:rPr>
              <a:t>计算公式：</a:t>
            </a:r>
            <a:r>
              <a:rPr lang="en-US" altLang="zh-CN" sz="2000" b="1" dirty="0" err="1">
                <a:latin typeface="Times New Roman" pitchFamily="18" charset="0"/>
                <a:ea typeface="楷体" pitchFamily="49" charset="-122"/>
                <a:cs typeface="Times New Roman" pitchFamily="18" charset="0"/>
              </a:rPr>
              <a:t>Dr</a:t>
            </a:r>
            <a:r>
              <a:rPr lang="en-US" altLang="zh-CN" sz="2000" b="1" dirty="0">
                <a:latin typeface="Times New Roman" pitchFamily="18" charset="0"/>
                <a:ea typeface="楷体" pitchFamily="49" charset="-122"/>
                <a:cs typeface="Times New Roman" pitchFamily="18" charset="0"/>
              </a:rPr>
              <a:t>=</a:t>
            </a:r>
            <a:r>
              <a:rPr lang="en-US" altLang="zh-CN" sz="2000" b="1" dirty="0" err="1">
                <a:latin typeface="Times New Roman" pitchFamily="18" charset="0"/>
                <a:ea typeface="楷体" pitchFamily="49" charset="-122"/>
                <a:cs typeface="Times New Roman" pitchFamily="18" charset="0"/>
              </a:rPr>
              <a:t>D×f</a:t>
            </a:r>
            <a:r>
              <a:rPr lang="en-US" altLang="zh-CN" sz="2000" b="1" dirty="0">
                <a:latin typeface="Times New Roman" pitchFamily="18" charset="0"/>
                <a:ea typeface="楷体" pitchFamily="49" charset="-122"/>
                <a:cs typeface="Times New Roman" pitchFamily="18" charset="0"/>
              </a:rPr>
              <a:t>/N</a:t>
            </a:r>
          </a:p>
          <a:p>
            <a:pPr lvl="1">
              <a:lnSpc>
                <a:spcPct val="125000"/>
              </a:lnSpc>
              <a:spcBef>
                <a:spcPts val="600"/>
              </a:spcBef>
            </a:pPr>
            <a:r>
              <a:rPr lang="en-US" altLang="zh-CN" sz="2000" b="1" dirty="0">
                <a:latin typeface="Times New Roman" pitchFamily="18" charset="0"/>
                <a:ea typeface="楷体" pitchFamily="49" charset="-122"/>
                <a:cs typeface="Times New Roman" pitchFamily="18" charset="0"/>
              </a:rPr>
              <a:t>D</a:t>
            </a:r>
            <a:r>
              <a:rPr lang="zh-CN" altLang="en-US" sz="2000" b="1" dirty="0">
                <a:latin typeface="Times New Roman" pitchFamily="18" charset="0"/>
                <a:ea typeface="楷体" pitchFamily="49" charset="-122"/>
                <a:cs typeface="Times New Roman" pitchFamily="18" charset="0"/>
              </a:rPr>
              <a:t>：数据宽度；</a:t>
            </a:r>
          </a:p>
          <a:p>
            <a:pPr lvl="1">
              <a:lnSpc>
                <a:spcPct val="125000"/>
              </a:lnSpc>
              <a:spcBef>
                <a:spcPts val="600"/>
              </a:spcBef>
            </a:pPr>
            <a:r>
              <a:rPr lang="en-US" altLang="zh-CN" sz="2000" b="1" dirty="0">
                <a:latin typeface="Times New Roman" pitchFamily="18" charset="0"/>
                <a:ea typeface="楷体" pitchFamily="49" charset="-122"/>
                <a:cs typeface="Times New Roman" pitchFamily="18" charset="0"/>
              </a:rPr>
              <a:t>f</a:t>
            </a:r>
            <a:r>
              <a:rPr lang="zh-CN" altLang="en-US" sz="2000" b="1" dirty="0">
                <a:latin typeface="Times New Roman" pitchFamily="18" charset="0"/>
                <a:ea typeface="楷体" pitchFamily="49" charset="-122"/>
                <a:cs typeface="Times New Roman" pitchFamily="18" charset="0"/>
              </a:rPr>
              <a:t>：总线时钟频率；</a:t>
            </a:r>
          </a:p>
          <a:p>
            <a:pPr lvl="1">
              <a:lnSpc>
                <a:spcPct val="125000"/>
              </a:lnSpc>
              <a:spcBef>
                <a:spcPts val="600"/>
              </a:spcBef>
            </a:pPr>
            <a:r>
              <a:rPr lang="en-US" altLang="zh-CN" sz="2000" b="1" dirty="0">
                <a:latin typeface="Times New Roman" pitchFamily="18" charset="0"/>
                <a:ea typeface="楷体" pitchFamily="49" charset="-122"/>
                <a:cs typeface="Times New Roman" pitchFamily="18" charset="0"/>
              </a:rPr>
              <a:t>N</a:t>
            </a:r>
            <a:r>
              <a:rPr lang="zh-CN" altLang="en-US" sz="2000" b="1" dirty="0">
                <a:latin typeface="Times New Roman" pitchFamily="18" charset="0"/>
                <a:ea typeface="楷体" pitchFamily="49" charset="-122"/>
                <a:cs typeface="Times New Roman" pitchFamily="18" charset="0"/>
              </a:rPr>
              <a:t>：完成一次数据传送所需的时钟周期数。</a:t>
            </a:r>
            <a:endParaRPr lang="en-US" altLang="zh-CN" sz="2000" b="1" dirty="0">
              <a:latin typeface="Times New Roman" pitchFamily="18" charset="0"/>
              <a:ea typeface="楷体" pitchFamily="49" charset="-122"/>
              <a:cs typeface="Times New Roman" pitchFamily="18" charset="0"/>
            </a:endParaRPr>
          </a:p>
          <a:p>
            <a:pPr>
              <a:lnSpc>
                <a:spcPct val="125000"/>
              </a:lnSpc>
              <a:spcBef>
                <a:spcPts val="600"/>
              </a:spcBef>
            </a:pPr>
            <a:r>
              <a:rPr lang="zh-CN" altLang="en-US" sz="2000" b="1" dirty="0">
                <a:latin typeface="Times New Roman" pitchFamily="18" charset="0"/>
                <a:ea typeface="楷体" pitchFamily="49" charset="-122"/>
                <a:cs typeface="Times New Roman" pitchFamily="18" charset="0"/>
              </a:rPr>
              <a:t>某总线在一个总线周期中并行传送</a:t>
            </a:r>
            <a:r>
              <a:rPr lang="en-US" altLang="zh-CN" sz="2000" b="1" dirty="0">
                <a:latin typeface="Times New Roman" pitchFamily="18" charset="0"/>
                <a:ea typeface="楷体" pitchFamily="49" charset="-122"/>
                <a:cs typeface="Times New Roman" pitchFamily="18" charset="0"/>
              </a:rPr>
              <a:t>4</a:t>
            </a:r>
            <a:r>
              <a:rPr lang="zh-CN" altLang="en-US" sz="2000" b="1" dirty="0">
                <a:latin typeface="Times New Roman" pitchFamily="18" charset="0"/>
                <a:ea typeface="楷体" pitchFamily="49" charset="-122"/>
                <a:cs typeface="Times New Roman" pitchFamily="18" charset="0"/>
              </a:rPr>
              <a:t>个字节的数据，假设一个总线周期等于一个总线时钟周期，总线时钟频率为</a:t>
            </a:r>
            <a:r>
              <a:rPr lang="en-US" altLang="zh-CN" sz="2000" b="1" dirty="0">
                <a:latin typeface="Times New Roman" pitchFamily="18" charset="0"/>
                <a:ea typeface="楷体" pitchFamily="49" charset="-122"/>
                <a:cs typeface="Times New Roman" pitchFamily="18" charset="0"/>
              </a:rPr>
              <a:t>33MHz</a:t>
            </a:r>
            <a:r>
              <a:rPr lang="zh-CN" altLang="en-US" sz="2000" b="1" dirty="0">
                <a:latin typeface="Times New Roman" pitchFamily="18" charset="0"/>
                <a:ea typeface="楷体" pitchFamily="49" charset="-122"/>
                <a:cs typeface="Times New Roman" pitchFamily="18" charset="0"/>
              </a:rPr>
              <a:t>，则总线带宽</a:t>
            </a:r>
            <a:r>
              <a:rPr lang="en-US" altLang="zh-CN" sz="2000" b="1" dirty="0" err="1">
                <a:latin typeface="Times New Roman" pitchFamily="18" charset="0"/>
                <a:ea typeface="楷体" pitchFamily="49" charset="-122"/>
                <a:cs typeface="Times New Roman" pitchFamily="18" charset="0"/>
                <a:sym typeface="Wingdings" pitchFamily="2" charset="2"/>
              </a:rPr>
              <a:t>Dr</a:t>
            </a:r>
            <a:r>
              <a:rPr lang="en-US" altLang="zh-CN" sz="2000" b="1" dirty="0">
                <a:latin typeface="Times New Roman" pitchFamily="18" charset="0"/>
                <a:ea typeface="楷体" pitchFamily="49" charset="-122"/>
                <a:cs typeface="Times New Roman" pitchFamily="18" charset="0"/>
                <a:sym typeface="Wingdings" pitchFamily="2" charset="2"/>
              </a:rPr>
              <a:t>=</a:t>
            </a:r>
            <a:r>
              <a:rPr lang="en-US" altLang="zh-CN" sz="2000" b="1" dirty="0" err="1">
                <a:latin typeface="Times New Roman" pitchFamily="18" charset="0"/>
                <a:ea typeface="楷体" pitchFamily="49" charset="-122"/>
                <a:cs typeface="Times New Roman" pitchFamily="18" charset="0"/>
                <a:sym typeface="Wingdings" pitchFamily="2" charset="2"/>
              </a:rPr>
              <a:t>D</a:t>
            </a:r>
            <a:r>
              <a:rPr lang="en-US" altLang="zh-CN" sz="2000" b="1" dirty="0" err="1">
                <a:latin typeface="Times New Roman" pitchFamily="18" charset="0"/>
                <a:ea typeface="楷体" pitchFamily="49" charset="-122"/>
                <a:cs typeface="Times New Roman" pitchFamily="18" charset="0"/>
                <a:sym typeface="Symbol" pitchFamily="18" charset="2"/>
              </a:rPr>
              <a:t>f</a:t>
            </a:r>
            <a:r>
              <a:rPr lang="en-US" altLang="zh-CN" sz="2000" b="1" dirty="0">
                <a:latin typeface="Times New Roman" pitchFamily="18" charset="0"/>
                <a:ea typeface="楷体" pitchFamily="49" charset="-122"/>
                <a:cs typeface="Times New Roman" pitchFamily="18" charset="0"/>
                <a:sym typeface="Symbol" pitchFamily="18" charset="2"/>
              </a:rPr>
              <a:t>/N</a:t>
            </a:r>
            <a:r>
              <a:rPr lang="en-US" altLang="zh-CN" sz="2000" b="1" dirty="0">
                <a:latin typeface="Times New Roman" pitchFamily="18" charset="0"/>
                <a:ea typeface="楷体" pitchFamily="49" charset="-122"/>
                <a:cs typeface="Times New Roman" pitchFamily="18" charset="0"/>
                <a:sym typeface="Wingdings" pitchFamily="2" charset="2"/>
              </a:rPr>
              <a:t> =4B</a:t>
            </a:r>
            <a:r>
              <a:rPr lang="en-US" altLang="zh-CN" sz="2000" b="1" dirty="0">
                <a:latin typeface="Times New Roman" pitchFamily="18" charset="0"/>
                <a:ea typeface="楷体" pitchFamily="49" charset="-122"/>
                <a:cs typeface="Times New Roman" pitchFamily="18" charset="0"/>
                <a:sym typeface="Symbol" pitchFamily="18" charset="2"/>
              </a:rPr>
              <a:t>33MHz =132MBPS</a:t>
            </a:r>
            <a:endParaRPr lang="zh-CN" altLang="en-US" sz="2000" dirty="0">
              <a:latin typeface="Times New Roman" pitchFamily="18" charset="0"/>
              <a:cs typeface="Times New Roman" pitchFamily="18" charset="0"/>
            </a:endParaRPr>
          </a:p>
        </p:txBody>
      </p:sp>
      <p:sp>
        <p:nvSpPr>
          <p:cNvPr id="4" name="页脚占位符 3"/>
          <p:cNvSpPr>
            <a:spLocks noGrp="1"/>
          </p:cNvSpPr>
          <p:nvPr>
            <p:ph type="ftr" sz="quarter" idx="11"/>
          </p:nvPr>
        </p:nvSpPr>
        <p:spPr/>
        <p:txBody>
          <a:bodyPr/>
          <a:lstStyle/>
          <a:p>
            <a:pPr>
              <a:defRPr/>
            </a:pPr>
            <a:r>
              <a:rPr lang="en-US" altLang="zh-CN"/>
              <a:t>    </a:t>
            </a:r>
            <a:fld id="{1920CC29-DFBC-415A-AD8B-AE450F2E5A00}" type="slidenum">
              <a:rPr lang="en-US" altLang="zh-CN" sz="1200" smtClean="0"/>
              <a:pPr>
                <a:defRPr/>
              </a:pPr>
              <a:t>9</a:t>
            </a:fld>
            <a:endParaRPr lang="en-US" altLang="zh-CN" sz="1200"/>
          </a:p>
        </p:txBody>
      </p:sp>
    </p:spTree>
    <p:extLst>
      <p:ext uri="{BB962C8B-B14F-4D97-AF65-F5344CB8AC3E}">
        <p14:creationId xmlns:p14="http://schemas.microsoft.com/office/powerpoint/2010/main" val="35329695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5542" y="366623"/>
            <a:ext cx="8208912" cy="5262979"/>
          </a:xfrm>
          <a:prstGeom prst="rect">
            <a:avLst/>
          </a:prstGeom>
        </p:spPr>
        <p:txBody>
          <a:bodyPr wrap="square">
            <a:spAutoFit/>
          </a:bodyPr>
          <a:lstStyle/>
          <a:p>
            <a:pPr fontAlgn="auto">
              <a:lnSpc>
                <a:spcPct val="100000"/>
              </a:lnSpc>
              <a:spcBef>
                <a:spcPts val="0"/>
              </a:spcBef>
              <a:spcAft>
                <a:spcPts val="0"/>
              </a:spcAft>
              <a:buClrTx/>
              <a:defRPr/>
            </a:pPr>
            <a:r>
              <a:rPr lang="en-US" altLang="zh-CN" sz="2800" kern="0" dirty="0">
                <a:solidFill>
                  <a:srgbClr val="FF0000"/>
                </a:solidFill>
                <a:effectLst>
                  <a:outerShdw blurRad="38100" dist="38100" dir="2700000" algn="tl">
                    <a:srgbClr val="C0C0C0"/>
                  </a:outerShdw>
                </a:effectLst>
                <a:ea typeface="宋体" charset="-122"/>
                <a:sym typeface="Symbol" pitchFamily="18" charset="2"/>
              </a:rPr>
              <a:t>6.</a:t>
            </a:r>
            <a:r>
              <a:rPr lang="ru-RU" altLang="zh-CN" sz="2800" kern="0" dirty="0">
                <a:solidFill>
                  <a:srgbClr val="FF0000"/>
                </a:solidFill>
                <a:effectLst>
                  <a:outerShdw blurRad="38100" dist="38100" dir="2700000" algn="tl">
                    <a:srgbClr val="C0C0C0"/>
                  </a:outerShdw>
                </a:effectLst>
                <a:ea typeface="宋体" charset="-122"/>
                <a:sym typeface="Symbol" pitchFamily="18" charset="2"/>
              </a:rPr>
              <a:t>17</a:t>
            </a:r>
            <a:r>
              <a:rPr lang="en-US" altLang="zh-CN" sz="2800" kern="0" dirty="0">
                <a:solidFill>
                  <a:srgbClr val="FF0000"/>
                </a:solidFill>
                <a:effectLst>
                  <a:outerShdw blurRad="38100" dist="38100" dir="2700000" algn="tl">
                    <a:srgbClr val="C0C0C0"/>
                  </a:outerShdw>
                </a:effectLst>
                <a:ea typeface="宋体" charset="-122"/>
                <a:sym typeface="Symbol" pitchFamily="18" charset="2"/>
              </a:rPr>
              <a:t>    </a:t>
            </a:r>
            <a:r>
              <a:rPr lang="zh-CN" altLang="ru-RU" sz="2800" kern="0" dirty="0">
                <a:solidFill>
                  <a:srgbClr val="FFFFFF"/>
                </a:solidFill>
                <a:effectLst>
                  <a:outerShdw blurRad="38100" dist="38100" dir="2700000" algn="tl">
                    <a:srgbClr val="C0C0C0"/>
                  </a:outerShdw>
                </a:effectLst>
                <a:ea typeface="宋体" charset="-122"/>
                <a:sym typeface="Symbol" pitchFamily="18" charset="2"/>
              </a:rPr>
              <a:t>设机器数字长为</a:t>
            </a:r>
            <a:r>
              <a:rPr lang="ru-RU" altLang="zh-CN" sz="2800" kern="0" dirty="0">
                <a:solidFill>
                  <a:srgbClr val="FFFFFF"/>
                </a:solidFill>
                <a:effectLst>
                  <a:outerShdw blurRad="38100" dist="38100" dir="2700000" algn="tl">
                    <a:srgbClr val="C0C0C0"/>
                  </a:outerShdw>
                </a:effectLst>
                <a:ea typeface="宋体" charset="-122"/>
                <a:sym typeface="Symbol" pitchFamily="18" charset="2"/>
              </a:rPr>
              <a:t>8</a:t>
            </a:r>
            <a:r>
              <a:rPr lang="zh-CN" altLang="ru-RU" sz="2800" kern="0" dirty="0">
                <a:solidFill>
                  <a:srgbClr val="FFFFFF"/>
                </a:solidFill>
                <a:effectLst>
                  <a:outerShdw blurRad="38100" dist="38100" dir="2700000" algn="tl">
                    <a:srgbClr val="C0C0C0"/>
                  </a:outerShdw>
                </a:effectLst>
                <a:ea typeface="宋体" charset="-122"/>
                <a:sym typeface="Symbol" pitchFamily="18" charset="2"/>
              </a:rPr>
              <a:t>位（含</a:t>
            </a:r>
            <a:r>
              <a:rPr lang="ru-RU" altLang="zh-CN" sz="2800" kern="0" dirty="0">
                <a:solidFill>
                  <a:srgbClr val="FFFFFF"/>
                </a:solidFill>
                <a:effectLst>
                  <a:outerShdw blurRad="38100" dist="38100" dir="2700000" algn="tl">
                    <a:srgbClr val="C0C0C0"/>
                  </a:outerShdw>
                </a:effectLst>
                <a:ea typeface="宋体" charset="-122"/>
                <a:sym typeface="Symbol" pitchFamily="18" charset="2"/>
              </a:rPr>
              <a:t>1</a:t>
            </a:r>
            <a:r>
              <a:rPr lang="zh-CN" altLang="ru-RU" sz="2800" kern="0" dirty="0">
                <a:solidFill>
                  <a:srgbClr val="FFFFFF"/>
                </a:solidFill>
                <a:effectLst>
                  <a:outerShdw blurRad="38100" dist="38100" dir="2700000" algn="tl">
                    <a:srgbClr val="C0C0C0"/>
                  </a:outerShdw>
                </a:effectLst>
                <a:ea typeface="宋体" charset="-122"/>
                <a:sym typeface="Symbol" pitchFamily="18" charset="2"/>
              </a:rPr>
              <a:t>位符号位），对下列各机器数进行算术左移一位、两位，算术右移一位、两位，讨论结果是否正确。</a:t>
            </a:r>
            <a:br>
              <a:rPr lang="zh-CN" altLang="ru-RU" sz="2800" kern="0" dirty="0">
                <a:solidFill>
                  <a:srgbClr val="FFFFFF"/>
                </a:solidFill>
                <a:effectLst>
                  <a:outerShdw blurRad="38100" dist="38100" dir="2700000" algn="tl">
                    <a:srgbClr val="C0C0C0"/>
                  </a:outerShdw>
                </a:effectLst>
                <a:ea typeface="宋体" charset="-122"/>
                <a:sym typeface="Symbol" pitchFamily="18" charset="2"/>
              </a:rPr>
            </a:br>
            <a:r>
              <a:rPr lang="zh-CN" altLang="ru-RU" sz="2800" kern="0" dirty="0">
                <a:solidFill>
                  <a:srgbClr val="FFFFFF"/>
                </a:solidFill>
                <a:effectLst>
                  <a:outerShdw blurRad="38100" dist="38100" dir="2700000" algn="tl">
                    <a:srgbClr val="C0C0C0"/>
                  </a:outerShdw>
                </a:effectLst>
                <a:ea typeface="宋体" charset="-122"/>
                <a:sym typeface="Symbol" pitchFamily="18" charset="2"/>
              </a:rPr>
              <a:t>        </a:t>
            </a:r>
            <a:r>
              <a:rPr lang="ru-RU" altLang="zh-CN" sz="2800" kern="0" dirty="0">
                <a:solidFill>
                  <a:srgbClr val="FFFF00"/>
                </a:solidFill>
                <a:effectLst>
                  <a:outerShdw blurRad="38100" dist="38100" dir="2700000" algn="tl">
                    <a:srgbClr val="C0C0C0"/>
                  </a:outerShdw>
                </a:effectLst>
                <a:ea typeface="宋体" charset="-122"/>
                <a:sym typeface="Symbol" pitchFamily="18" charset="2"/>
              </a:rPr>
              <a:t>[x</a:t>
            </a:r>
            <a:r>
              <a:rPr lang="ru-RU" altLang="zh-CN" sz="2800" kern="0" baseline="-25000" dirty="0">
                <a:solidFill>
                  <a:srgbClr val="FFFF00"/>
                </a:solidFill>
                <a:effectLst>
                  <a:outerShdw blurRad="38100" dist="38100" dir="2700000" algn="tl">
                    <a:srgbClr val="C0C0C0"/>
                  </a:outerShdw>
                </a:effectLst>
                <a:ea typeface="宋体" charset="-122"/>
                <a:sym typeface="Symbol" pitchFamily="18" charset="2"/>
              </a:rPr>
              <a:t>1</a:t>
            </a:r>
            <a:r>
              <a:rPr lang="ru-RU" altLang="zh-CN" sz="2800" kern="0" dirty="0">
                <a:solidFill>
                  <a:srgbClr val="FFFF00"/>
                </a:solidFill>
                <a:effectLst>
                  <a:outerShdw blurRad="38100" dist="38100" dir="2700000" algn="tl">
                    <a:srgbClr val="C0C0C0"/>
                  </a:outerShdw>
                </a:effectLst>
                <a:ea typeface="宋体" charset="-122"/>
                <a:sym typeface="Symbol" pitchFamily="18" charset="2"/>
              </a:rPr>
              <a:t>]</a:t>
            </a:r>
            <a:r>
              <a:rPr lang="zh-CN" altLang="ru-RU" sz="2800" kern="0" baseline="-25000" dirty="0">
                <a:solidFill>
                  <a:srgbClr val="FFFF00"/>
                </a:solidFill>
                <a:effectLst>
                  <a:outerShdw blurRad="38100" dist="38100" dir="2700000" algn="tl">
                    <a:srgbClr val="C0C0C0"/>
                  </a:outerShdw>
                </a:effectLst>
                <a:ea typeface="宋体" charset="-122"/>
                <a:sym typeface="Symbol" pitchFamily="18" charset="2"/>
              </a:rPr>
              <a:t>原</a:t>
            </a:r>
            <a:r>
              <a:rPr lang="ru-RU" altLang="zh-CN" sz="2800" kern="0" dirty="0">
                <a:solidFill>
                  <a:srgbClr val="FFFF00"/>
                </a:solidFill>
                <a:effectLst>
                  <a:outerShdw blurRad="38100" dist="38100" dir="2700000" algn="tl">
                    <a:srgbClr val="C0C0C0"/>
                  </a:outerShdw>
                </a:effectLst>
                <a:ea typeface="宋体" charset="-122"/>
                <a:sym typeface="Symbol" pitchFamily="18" charset="2"/>
              </a:rPr>
              <a:t>=0.001 1010</a:t>
            </a:r>
            <a:r>
              <a:rPr lang="zh-CN" altLang="ru-RU" sz="2800" kern="0" dirty="0">
                <a:solidFill>
                  <a:srgbClr val="FFFF00"/>
                </a:solidFill>
                <a:effectLst>
                  <a:outerShdw blurRad="38100" dist="38100" dir="2700000" algn="tl">
                    <a:srgbClr val="C0C0C0"/>
                  </a:outerShdw>
                </a:effectLst>
                <a:ea typeface="宋体" charset="-122"/>
                <a:sym typeface="Symbol" pitchFamily="18" charset="2"/>
              </a:rPr>
              <a:t>；</a:t>
            </a:r>
            <a:br>
              <a:rPr lang="zh-CN" altLang="ru-RU" sz="2800" kern="0" dirty="0">
                <a:solidFill>
                  <a:srgbClr val="FFFF00"/>
                </a:solidFill>
                <a:effectLst>
                  <a:outerShdw blurRad="38100" dist="38100" dir="2700000" algn="tl">
                    <a:srgbClr val="C0C0C0"/>
                  </a:outerShdw>
                </a:effectLst>
                <a:ea typeface="宋体" charset="-122"/>
                <a:sym typeface="Symbol" pitchFamily="18" charset="2"/>
              </a:rPr>
            </a:br>
            <a:r>
              <a:rPr lang="zh-CN" altLang="ru-RU" sz="2800" kern="0" dirty="0">
                <a:solidFill>
                  <a:srgbClr val="FFFF00"/>
                </a:solidFill>
                <a:effectLst>
                  <a:outerShdw blurRad="38100" dist="38100" dir="2700000" algn="tl">
                    <a:srgbClr val="C0C0C0"/>
                  </a:outerShdw>
                </a:effectLst>
                <a:ea typeface="宋体" charset="-122"/>
                <a:sym typeface="Symbol" pitchFamily="18" charset="2"/>
              </a:rPr>
              <a:t>        </a:t>
            </a:r>
            <a:r>
              <a:rPr lang="ru-RU" altLang="zh-CN" sz="2800" kern="0" dirty="0">
                <a:solidFill>
                  <a:srgbClr val="FFFF00"/>
                </a:solidFill>
                <a:effectLst>
                  <a:outerShdw blurRad="38100" dist="38100" dir="2700000" algn="tl">
                    <a:srgbClr val="C0C0C0"/>
                  </a:outerShdw>
                </a:effectLst>
                <a:ea typeface="宋体" charset="-122"/>
                <a:sym typeface="Symbol" pitchFamily="18" charset="2"/>
              </a:rPr>
              <a:t>[x</a:t>
            </a:r>
            <a:r>
              <a:rPr lang="ru-RU" altLang="zh-CN" sz="2800" kern="0" baseline="-25000" dirty="0">
                <a:solidFill>
                  <a:srgbClr val="FFFF00"/>
                </a:solidFill>
                <a:effectLst>
                  <a:outerShdw blurRad="38100" dist="38100" dir="2700000" algn="tl">
                    <a:srgbClr val="C0C0C0"/>
                  </a:outerShdw>
                </a:effectLst>
                <a:ea typeface="宋体" charset="-122"/>
                <a:sym typeface="Symbol" pitchFamily="18" charset="2"/>
              </a:rPr>
              <a:t>2</a:t>
            </a:r>
            <a:r>
              <a:rPr lang="ru-RU" altLang="zh-CN" sz="2800" kern="0" dirty="0">
                <a:solidFill>
                  <a:srgbClr val="FFFF00"/>
                </a:solidFill>
                <a:effectLst>
                  <a:outerShdw blurRad="38100" dist="38100" dir="2700000" algn="tl">
                    <a:srgbClr val="C0C0C0"/>
                  </a:outerShdw>
                </a:effectLst>
                <a:ea typeface="宋体" charset="-122"/>
                <a:sym typeface="Symbol" pitchFamily="18" charset="2"/>
              </a:rPr>
              <a:t>]</a:t>
            </a:r>
            <a:r>
              <a:rPr lang="zh-CN" altLang="ru-RU" sz="2800" kern="0" baseline="-25000" dirty="0">
                <a:solidFill>
                  <a:srgbClr val="FFFF00"/>
                </a:solidFill>
                <a:effectLst>
                  <a:outerShdw blurRad="38100" dist="38100" dir="2700000" algn="tl">
                    <a:srgbClr val="C0C0C0"/>
                  </a:outerShdw>
                </a:effectLst>
                <a:ea typeface="宋体" charset="-122"/>
                <a:sym typeface="Symbol" pitchFamily="18" charset="2"/>
              </a:rPr>
              <a:t>原</a:t>
            </a:r>
            <a:r>
              <a:rPr lang="ru-RU" altLang="zh-CN" sz="2800" kern="0" dirty="0">
                <a:solidFill>
                  <a:srgbClr val="FFFF00"/>
                </a:solidFill>
                <a:effectLst>
                  <a:outerShdw blurRad="38100" dist="38100" dir="2700000" algn="tl">
                    <a:srgbClr val="C0C0C0"/>
                  </a:outerShdw>
                </a:effectLst>
                <a:ea typeface="宋体" charset="-122"/>
                <a:sym typeface="Symbol" pitchFamily="18" charset="2"/>
              </a:rPr>
              <a:t>=1.110 1000</a:t>
            </a:r>
            <a:r>
              <a:rPr lang="zh-CN" altLang="ru-RU" sz="2800" kern="0" dirty="0">
                <a:solidFill>
                  <a:srgbClr val="FFFF00"/>
                </a:solidFill>
                <a:effectLst>
                  <a:outerShdw blurRad="38100" dist="38100" dir="2700000" algn="tl">
                    <a:srgbClr val="C0C0C0"/>
                  </a:outerShdw>
                </a:effectLst>
                <a:ea typeface="宋体" charset="-122"/>
                <a:sym typeface="Symbol" pitchFamily="18" charset="2"/>
              </a:rPr>
              <a:t>；</a:t>
            </a:r>
            <a:br>
              <a:rPr lang="zh-CN" altLang="ru-RU" sz="2800" kern="0" dirty="0">
                <a:solidFill>
                  <a:srgbClr val="FFFF00"/>
                </a:solidFill>
                <a:effectLst>
                  <a:outerShdw blurRad="38100" dist="38100" dir="2700000" algn="tl">
                    <a:srgbClr val="C0C0C0"/>
                  </a:outerShdw>
                </a:effectLst>
                <a:ea typeface="宋体" charset="-122"/>
                <a:sym typeface="Symbol" pitchFamily="18" charset="2"/>
              </a:rPr>
            </a:br>
            <a:r>
              <a:rPr lang="zh-CN" altLang="ru-RU" sz="2800" kern="0" dirty="0">
                <a:solidFill>
                  <a:srgbClr val="FFFF00"/>
                </a:solidFill>
                <a:effectLst>
                  <a:outerShdw blurRad="38100" dist="38100" dir="2700000" algn="tl">
                    <a:srgbClr val="C0C0C0"/>
                  </a:outerShdw>
                </a:effectLst>
                <a:ea typeface="宋体" charset="-122"/>
                <a:sym typeface="Symbol" pitchFamily="18" charset="2"/>
              </a:rPr>
              <a:t>        </a:t>
            </a:r>
            <a:r>
              <a:rPr lang="ru-RU" altLang="zh-CN" sz="2800" kern="0" dirty="0">
                <a:solidFill>
                  <a:srgbClr val="FFFF00"/>
                </a:solidFill>
                <a:effectLst>
                  <a:outerShdw blurRad="38100" dist="38100" dir="2700000" algn="tl">
                    <a:srgbClr val="C0C0C0"/>
                  </a:outerShdw>
                </a:effectLst>
                <a:ea typeface="宋体" charset="-122"/>
                <a:sym typeface="Symbol" pitchFamily="18" charset="2"/>
              </a:rPr>
              <a:t>[x</a:t>
            </a:r>
            <a:r>
              <a:rPr lang="ru-RU" altLang="zh-CN" sz="2800" kern="0" baseline="-25000" dirty="0">
                <a:solidFill>
                  <a:srgbClr val="FFFF00"/>
                </a:solidFill>
                <a:effectLst>
                  <a:outerShdw blurRad="38100" dist="38100" dir="2700000" algn="tl">
                    <a:srgbClr val="C0C0C0"/>
                  </a:outerShdw>
                </a:effectLst>
                <a:ea typeface="宋体" charset="-122"/>
                <a:sym typeface="Symbol" pitchFamily="18" charset="2"/>
              </a:rPr>
              <a:t>3</a:t>
            </a:r>
            <a:r>
              <a:rPr lang="ru-RU" altLang="zh-CN" sz="2800" kern="0" dirty="0">
                <a:solidFill>
                  <a:srgbClr val="FFFF00"/>
                </a:solidFill>
                <a:effectLst>
                  <a:outerShdw blurRad="38100" dist="38100" dir="2700000" algn="tl">
                    <a:srgbClr val="C0C0C0"/>
                  </a:outerShdw>
                </a:effectLst>
                <a:ea typeface="宋体" charset="-122"/>
                <a:sym typeface="Symbol" pitchFamily="18" charset="2"/>
              </a:rPr>
              <a:t>]</a:t>
            </a:r>
            <a:r>
              <a:rPr lang="zh-CN" altLang="ru-RU" sz="2800" kern="0" baseline="-25000" dirty="0">
                <a:solidFill>
                  <a:srgbClr val="FFFF00"/>
                </a:solidFill>
                <a:effectLst>
                  <a:outerShdw blurRad="38100" dist="38100" dir="2700000" algn="tl">
                    <a:srgbClr val="C0C0C0"/>
                  </a:outerShdw>
                </a:effectLst>
                <a:ea typeface="宋体" charset="-122"/>
                <a:sym typeface="Symbol" pitchFamily="18" charset="2"/>
              </a:rPr>
              <a:t>原</a:t>
            </a:r>
            <a:r>
              <a:rPr lang="ru-RU" altLang="zh-CN" sz="2800" kern="0" dirty="0">
                <a:solidFill>
                  <a:srgbClr val="FFFF00"/>
                </a:solidFill>
                <a:effectLst>
                  <a:outerShdw blurRad="38100" dist="38100" dir="2700000" algn="tl">
                    <a:srgbClr val="C0C0C0"/>
                  </a:outerShdw>
                </a:effectLst>
                <a:ea typeface="宋体" charset="-122"/>
                <a:sym typeface="Symbol" pitchFamily="18" charset="2"/>
              </a:rPr>
              <a:t>=1.001 1001</a:t>
            </a:r>
            <a:r>
              <a:rPr lang="zh-CN" altLang="ru-RU" sz="2800" kern="0" dirty="0">
                <a:solidFill>
                  <a:srgbClr val="FFFF00"/>
                </a:solidFill>
                <a:effectLst>
                  <a:outerShdw blurRad="38100" dist="38100" dir="2700000" algn="tl">
                    <a:srgbClr val="C0C0C0"/>
                  </a:outerShdw>
                </a:effectLst>
                <a:ea typeface="宋体" charset="-122"/>
                <a:sym typeface="Symbol" pitchFamily="18" charset="2"/>
              </a:rPr>
              <a:t>；</a:t>
            </a:r>
            <a:br>
              <a:rPr lang="zh-CN" altLang="ru-RU" sz="2800" kern="0" dirty="0">
                <a:solidFill>
                  <a:srgbClr val="FFFF00"/>
                </a:solidFill>
                <a:effectLst>
                  <a:outerShdw blurRad="38100" dist="38100" dir="2700000" algn="tl">
                    <a:srgbClr val="C0C0C0"/>
                  </a:outerShdw>
                </a:effectLst>
                <a:ea typeface="宋体" charset="-122"/>
                <a:sym typeface="Symbol" pitchFamily="18" charset="2"/>
              </a:rPr>
            </a:br>
            <a:r>
              <a:rPr lang="zh-CN" altLang="ru-RU" sz="2800" kern="0" dirty="0">
                <a:solidFill>
                  <a:srgbClr val="FFFFFF"/>
                </a:solidFill>
                <a:effectLst>
                  <a:outerShdw blurRad="38100" dist="38100" dir="2700000" algn="tl">
                    <a:srgbClr val="C0C0C0"/>
                  </a:outerShdw>
                </a:effectLst>
                <a:ea typeface="宋体" charset="-122"/>
                <a:sym typeface="Symbol" pitchFamily="18" charset="2"/>
              </a:rPr>
              <a:t>        </a:t>
            </a:r>
            <a:r>
              <a:rPr lang="ru-RU" altLang="zh-CN" sz="2800" kern="0" dirty="0">
                <a:solidFill>
                  <a:srgbClr val="FFFFFF"/>
                </a:solidFill>
                <a:effectLst>
                  <a:outerShdw blurRad="38100" dist="38100" dir="2700000" algn="tl">
                    <a:srgbClr val="C0C0C0"/>
                  </a:outerShdw>
                </a:effectLst>
                <a:ea typeface="宋体" charset="-122"/>
                <a:sym typeface="Symbol" pitchFamily="18" charset="2"/>
              </a:rPr>
              <a:t>[y</a:t>
            </a:r>
            <a:r>
              <a:rPr lang="ru-RU" altLang="zh-CN" sz="2800" kern="0" baseline="-25000" dirty="0">
                <a:solidFill>
                  <a:srgbClr val="FFFFFF"/>
                </a:solidFill>
                <a:effectLst>
                  <a:outerShdw blurRad="38100" dist="38100" dir="2700000" algn="tl">
                    <a:srgbClr val="C0C0C0"/>
                  </a:outerShdw>
                </a:effectLst>
                <a:ea typeface="宋体" charset="-122"/>
                <a:sym typeface="Symbol" pitchFamily="18" charset="2"/>
              </a:rPr>
              <a:t>1</a:t>
            </a:r>
            <a:r>
              <a:rPr lang="ru-RU" altLang="zh-CN" sz="2800" kern="0" dirty="0">
                <a:solidFill>
                  <a:srgbClr val="FFFFFF"/>
                </a:solidFill>
                <a:effectLst>
                  <a:outerShdw blurRad="38100" dist="38100" dir="2700000" algn="tl">
                    <a:srgbClr val="C0C0C0"/>
                  </a:outerShdw>
                </a:effectLst>
                <a:ea typeface="宋体" charset="-122"/>
                <a:sym typeface="Symbol" pitchFamily="18" charset="2"/>
              </a:rPr>
              <a:t>]</a:t>
            </a:r>
            <a:r>
              <a:rPr lang="zh-CN" altLang="ru-RU" sz="2800" kern="0" baseline="-25000" dirty="0">
                <a:solidFill>
                  <a:srgbClr val="FFFFFF"/>
                </a:solidFill>
                <a:effectLst>
                  <a:outerShdw blurRad="38100" dist="38100" dir="2700000" algn="tl">
                    <a:srgbClr val="C0C0C0"/>
                  </a:outerShdw>
                </a:effectLst>
                <a:ea typeface="宋体" charset="-122"/>
                <a:sym typeface="Symbol" pitchFamily="18" charset="2"/>
              </a:rPr>
              <a:t>补</a:t>
            </a:r>
            <a:r>
              <a:rPr lang="ru-RU" altLang="zh-CN" sz="2800" kern="0" dirty="0">
                <a:solidFill>
                  <a:srgbClr val="FFFFFF"/>
                </a:solidFill>
                <a:effectLst>
                  <a:outerShdw blurRad="38100" dist="38100" dir="2700000" algn="tl">
                    <a:srgbClr val="C0C0C0"/>
                  </a:outerShdw>
                </a:effectLst>
                <a:ea typeface="宋体" charset="-122"/>
                <a:sym typeface="Symbol" pitchFamily="18" charset="2"/>
              </a:rPr>
              <a:t>=0.101 0100</a:t>
            </a:r>
            <a:r>
              <a:rPr lang="zh-CN" altLang="ru-RU" sz="2800" kern="0" dirty="0">
                <a:solidFill>
                  <a:srgbClr val="FFFFFF"/>
                </a:solidFill>
                <a:effectLst>
                  <a:outerShdw blurRad="38100" dist="38100" dir="2700000" algn="tl">
                    <a:srgbClr val="C0C0C0"/>
                  </a:outerShdw>
                </a:effectLst>
                <a:ea typeface="宋体" charset="-122"/>
                <a:sym typeface="Symbol" pitchFamily="18" charset="2"/>
              </a:rPr>
              <a:t>；</a:t>
            </a:r>
            <a:br>
              <a:rPr lang="zh-CN" altLang="ru-RU" sz="2800" kern="0" dirty="0">
                <a:solidFill>
                  <a:srgbClr val="FFFFFF"/>
                </a:solidFill>
                <a:effectLst>
                  <a:outerShdw blurRad="38100" dist="38100" dir="2700000" algn="tl">
                    <a:srgbClr val="C0C0C0"/>
                  </a:outerShdw>
                </a:effectLst>
                <a:ea typeface="宋体" charset="-122"/>
                <a:sym typeface="Symbol" pitchFamily="18" charset="2"/>
              </a:rPr>
            </a:br>
            <a:r>
              <a:rPr lang="zh-CN" altLang="ru-RU" sz="2800" kern="0" dirty="0">
                <a:solidFill>
                  <a:srgbClr val="FFFFFF"/>
                </a:solidFill>
                <a:effectLst>
                  <a:outerShdw blurRad="38100" dist="38100" dir="2700000" algn="tl">
                    <a:srgbClr val="C0C0C0"/>
                  </a:outerShdw>
                </a:effectLst>
                <a:ea typeface="宋体" charset="-122"/>
                <a:sym typeface="Symbol" pitchFamily="18" charset="2"/>
              </a:rPr>
              <a:t>        </a:t>
            </a:r>
            <a:r>
              <a:rPr lang="ru-RU" altLang="zh-CN" sz="2800" kern="0" dirty="0">
                <a:solidFill>
                  <a:srgbClr val="FFFFFF"/>
                </a:solidFill>
                <a:effectLst>
                  <a:outerShdw blurRad="38100" dist="38100" dir="2700000" algn="tl">
                    <a:srgbClr val="C0C0C0"/>
                  </a:outerShdw>
                </a:effectLst>
                <a:ea typeface="宋体" charset="-122"/>
                <a:sym typeface="Symbol" pitchFamily="18" charset="2"/>
              </a:rPr>
              <a:t>[y</a:t>
            </a:r>
            <a:r>
              <a:rPr lang="ru-RU" altLang="zh-CN" sz="2800" kern="0" baseline="-25000" dirty="0">
                <a:solidFill>
                  <a:srgbClr val="FFFFFF"/>
                </a:solidFill>
                <a:effectLst>
                  <a:outerShdw blurRad="38100" dist="38100" dir="2700000" algn="tl">
                    <a:srgbClr val="C0C0C0"/>
                  </a:outerShdw>
                </a:effectLst>
                <a:ea typeface="宋体" charset="-122"/>
                <a:sym typeface="Symbol" pitchFamily="18" charset="2"/>
              </a:rPr>
              <a:t>2</a:t>
            </a:r>
            <a:r>
              <a:rPr lang="ru-RU" altLang="zh-CN" sz="2800" kern="0" dirty="0">
                <a:solidFill>
                  <a:srgbClr val="FFFFFF"/>
                </a:solidFill>
                <a:effectLst>
                  <a:outerShdw blurRad="38100" dist="38100" dir="2700000" algn="tl">
                    <a:srgbClr val="C0C0C0"/>
                  </a:outerShdw>
                </a:effectLst>
                <a:ea typeface="宋体" charset="-122"/>
                <a:sym typeface="Symbol" pitchFamily="18" charset="2"/>
              </a:rPr>
              <a:t>]</a:t>
            </a:r>
            <a:r>
              <a:rPr lang="zh-CN" altLang="ru-RU" sz="2800" kern="0" baseline="-25000" dirty="0">
                <a:solidFill>
                  <a:srgbClr val="FFFFFF"/>
                </a:solidFill>
                <a:effectLst>
                  <a:outerShdw blurRad="38100" dist="38100" dir="2700000" algn="tl">
                    <a:srgbClr val="C0C0C0"/>
                  </a:outerShdw>
                </a:effectLst>
                <a:ea typeface="宋体" charset="-122"/>
                <a:sym typeface="Symbol" pitchFamily="18" charset="2"/>
              </a:rPr>
              <a:t>补</a:t>
            </a:r>
            <a:r>
              <a:rPr lang="ru-RU" altLang="zh-CN" sz="2800" kern="0" dirty="0">
                <a:solidFill>
                  <a:srgbClr val="FFFFFF"/>
                </a:solidFill>
                <a:effectLst>
                  <a:outerShdw blurRad="38100" dist="38100" dir="2700000" algn="tl">
                    <a:srgbClr val="C0C0C0"/>
                  </a:outerShdw>
                </a:effectLst>
                <a:ea typeface="宋体" charset="-122"/>
                <a:sym typeface="Symbol" pitchFamily="18" charset="2"/>
              </a:rPr>
              <a:t>=1.110 1000</a:t>
            </a:r>
            <a:r>
              <a:rPr lang="zh-CN" altLang="ru-RU" sz="2800" kern="0" dirty="0">
                <a:solidFill>
                  <a:srgbClr val="FFFFFF"/>
                </a:solidFill>
                <a:effectLst>
                  <a:outerShdw blurRad="38100" dist="38100" dir="2700000" algn="tl">
                    <a:srgbClr val="C0C0C0"/>
                  </a:outerShdw>
                </a:effectLst>
                <a:ea typeface="宋体" charset="-122"/>
                <a:sym typeface="Symbol" pitchFamily="18" charset="2"/>
              </a:rPr>
              <a:t>；</a:t>
            </a:r>
            <a:br>
              <a:rPr lang="zh-CN" altLang="ru-RU" sz="2800" kern="0" dirty="0">
                <a:solidFill>
                  <a:srgbClr val="FFFFFF"/>
                </a:solidFill>
                <a:effectLst>
                  <a:outerShdw blurRad="38100" dist="38100" dir="2700000" algn="tl">
                    <a:srgbClr val="C0C0C0"/>
                  </a:outerShdw>
                </a:effectLst>
                <a:ea typeface="宋体" charset="-122"/>
                <a:sym typeface="Symbol" pitchFamily="18" charset="2"/>
              </a:rPr>
            </a:br>
            <a:r>
              <a:rPr lang="zh-CN" altLang="ru-RU" sz="2800" kern="0" dirty="0">
                <a:solidFill>
                  <a:srgbClr val="FFFFFF"/>
                </a:solidFill>
                <a:effectLst>
                  <a:outerShdw blurRad="38100" dist="38100" dir="2700000" algn="tl">
                    <a:srgbClr val="C0C0C0"/>
                  </a:outerShdw>
                </a:effectLst>
                <a:ea typeface="宋体" charset="-122"/>
                <a:sym typeface="Symbol" pitchFamily="18" charset="2"/>
              </a:rPr>
              <a:t>        </a:t>
            </a:r>
            <a:r>
              <a:rPr lang="ru-RU" altLang="zh-CN" sz="2800" kern="0" dirty="0">
                <a:solidFill>
                  <a:srgbClr val="FFFFFF"/>
                </a:solidFill>
                <a:effectLst>
                  <a:outerShdw blurRad="38100" dist="38100" dir="2700000" algn="tl">
                    <a:srgbClr val="C0C0C0"/>
                  </a:outerShdw>
                </a:effectLst>
                <a:ea typeface="宋体" charset="-122"/>
                <a:sym typeface="Symbol" pitchFamily="18" charset="2"/>
              </a:rPr>
              <a:t>[y</a:t>
            </a:r>
            <a:r>
              <a:rPr lang="ru-RU" altLang="zh-CN" sz="2800" kern="0" baseline="-25000" dirty="0">
                <a:solidFill>
                  <a:srgbClr val="FFFFFF"/>
                </a:solidFill>
                <a:effectLst>
                  <a:outerShdw blurRad="38100" dist="38100" dir="2700000" algn="tl">
                    <a:srgbClr val="C0C0C0"/>
                  </a:outerShdw>
                </a:effectLst>
                <a:ea typeface="宋体" charset="-122"/>
                <a:sym typeface="Symbol" pitchFamily="18" charset="2"/>
              </a:rPr>
              <a:t>3</a:t>
            </a:r>
            <a:r>
              <a:rPr lang="ru-RU" altLang="zh-CN" sz="2800" kern="0" dirty="0">
                <a:solidFill>
                  <a:srgbClr val="FFFFFF"/>
                </a:solidFill>
                <a:effectLst>
                  <a:outerShdw blurRad="38100" dist="38100" dir="2700000" algn="tl">
                    <a:srgbClr val="C0C0C0"/>
                  </a:outerShdw>
                </a:effectLst>
                <a:ea typeface="宋体" charset="-122"/>
                <a:sym typeface="Symbol" pitchFamily="18" charset="2"/>
              </a:rPr>
              <a:t>]</a:t>
            </a:r>
            <a:r>
              <a:rPr lang="zh-CN" altLang="ru-RU" sz="2800" kern="0" baseline="-25000" dirty="0">
                <a:solidFill>
                  <a:srgbClr val="FFFFFF"/>
                </a:solidFill>
                <a:effectLst>
                  <a:outerShdw blurRad="38100" dist="38100" dir="2700000" algn="tl">
                    <a:srgbClr val="C0C0C0"/>
                  </a:outerShdw>
                </a:effectLst>
                <a:ea typeface="宋体" charset="-122"/>
                <a:sym typeface="Symbol" pitchFamily="18" charset="2"/>
              </a:rPr>
              <a:t>补</a:t>
            </a:r>
            <a:r>
              <a:rPr lang="ru-RU" altLang="zh-CN" sz="2800" kern="0" dirty="0">
                <a:solidFill>
                  <a:srgbClr val="FFFFFF"/>
                </a:solidFill>
                <a:effectLst>
                  <a:outerShdw blurRad="38100" dist="38100" dir="2700000" algn="tl">
                    <a:srgbClr val="C0C0C0"/>
                  </a:outerShdw>
                </a:effectLst>
                <a:ea typeface="宋体" charset="-122"/>
                <a:sym typeface="Symbol" pitchFamily="18" charset="2"/>
              </a:rPr>
              <a:t>=1.001 1001</a:t>
            </a:r>
            <a:r>
              <a:rPr lang="zh-CN" altLang="ru-RU" sz="2800" kern="0" dirty="0">
                <a:solidFill>
                  <a:srgbClr val="FFFFFF"/>
                </a:solidFill>
                <a:effectLst>
                  <a:outerShdw blurRad="38100" dist="38100" dir="2700000" algn="tl">
                    <a:srgbClr val="C0C0C0"/>
                  </a:outerShdw>
                </a:effectLst>
                <a:ea typeface="宋体" charset="-122"/>
                <a:sym typeface="Symbol" pitchFamily="18" charset="2"/>
              </a:rPr>
              <a:t>；</a:t>
            </a:r>
            <a:br>
              <a:rPr lang="zh-CN" altLang="ru-RU" sz="2800" kern="0" dirty="0">
                <a:solidFill>
                  <a:srgbClr val="FFFFFF"/>
                </a:solidFill>
                <a:effectLst>
                  <a:outerShdw blurRad="38100" dist="38100" dir="2700000" algn="tl">
                    <a:srgbClr val="C0C0C0"/>
                  </a:outerShdw>
                </a:effectLst>
                <a:ea typeface="宋体" charset="-122"/>
                <a:sym typeface="Symbol" pitchFamily="18" charset="2"/>
              </a:rPr>
            </a:br>
            <a:r>
              <a:rPr lang="zh-CN" altLang="ru-RU" sz="2800" kern="0" dirty="0">
                <a:solidFill>
                  <a:srgbClr val="FFFFFF"/>
                </a:solidFill>
                <a:effectLst>
                  <a:outerShdw blurRad="38100" dist="38100" dir="2700000" algn="tl">
                    <a:srgbClr val="C0C0C0"/>
                  </a:outerShdw>
                </a:effectLst>
                <a:ea typeface="宋体" charset="-122"/>
                <a:sym typeface="Symbol" pitchFamily="18" charset="2"/>
              </a:rPr>
              <a:t>        </a:t>
            </a:r>
            <a:r>
              <a:rPr lang="ru-RU" altLang="zh-CN" sz="2800" kern="0" dirty="0">
                <a:solidFill>
                  <a:srgbClr val="FF0000"/>
                </a:solidFill>
                <a:effectLst>
                  <a:outerShdw blurRad="38100" dist="38100" dir="2700000" algn="tl">
                    <a:srgbClr val="C0C0C0"/>
                  </a:outerShdw>
                </a:effectLst>
                <a:ea typeface="宋体" charset="-122"/>
                <a:sym typeface="Symbol" pitchFamily="18" charset="2"/>
              </a:rPr>
              <a:t>[z</a:t>
            </a:r>
            <a:r>
              <a:rPr lang="ru-RU" altLang="zh-CN" sz="2800" kern="0" baseline="-25000" dirty="0">
                <a:solidFill>
                  <a:srgbClr val="FF0000"/>
                </a:solidFill>
                <a:effectLst>
                  <a:outerShdw blurRad="38100" dist="38100" dir="2700000" algn="tl">
                    <a:srgbClr val="C0C0C0"/>
                  </a:outerShdw>
                </a:effectLst>
                <a:ea typeface="宋体" charset="-122"/>
                <a:sym typeface="Symbol" pitchFamily="18" charset="2"/>
              </a:rPr>
              <a:t>1</a:t>
            </a:r>
            <a:r>
              <a:rPr lang="ru-RU" altLang="zh-CN" sz="2800" kern="0" dirty="0">
                <a:solidFill>
                  <a:srgbClr val="FF0000"/>
                </a:solidFill>
                <a:effectLst>
                  <a:outerShdw blurRad="38100" dist="38100" dir="2700000" algn="tl">
                    <a:srgbClr val="C0C0C0"/>
                  </a:outerShdw>
                </a:effectLst>
                <a:ea typeface="宋体" charset="-122"/>
                <a:sym typeface="Symbol" pitchFamily="18" charset="2"/>
              </a:rPr>
              <a:t>]</a:t>
            </a:r>
            <a:r>
              <a:rPr lang="zh-CN" altLang="ru-RU" sz="2800" kern="0" baseline="-25000" dirty="0">
                <a:solidFill>
                  <a:srgbClr val="FF0000"/>
                </a:solidFill>
                <a:effectLst>
                  <a:outerShdw blurRad="38100" dist="38100" dir="2700000" algn="tl">
                    <a:srgbClr val="C0C0C0"/>
                  </a:outerShdw>
                </a:effectLst>
                <a:ea typeface="宋体" charset="-122"/>
                <a:sym typeface="Symbol" pitchFamily="18" charset="2"/>
              </a:rPr>
              <a:t>反</a:t>
            </a:r>
            <a:r>
              <a:rPr lang="ru-RU" altLang="zh-CN" sz="2800" kern="0" dirty="0">
                <a:solidFill>
                  <a:srgbClr val="FF0000"/>
                </a:solidFill>
                <a:effectLst>
                  <a:outerShdw blurRad="38100" dist="38100" dir="2700000" algn="tl">
                    <a:srgbClr val="C0C0C0"/>
                  </a:outerShdw>
                </a:effectLst>
                <a:ea typeface="宋体" charset="-122"/>
                <a:sym typeface="Symbol" pitchFamily="18" charset="2"/>
              </a:rPr>
              <a:t>=1.010 1111</a:t>
            </a:r>
            <a:r>
              <a:rPr lang="zh-CN" altLang="ru-RU" sz="2800" kern="0" dirty="0">
                <a:solidFill>
                  <a:srgbClr val="FF0000"/>
                </a:solidFill>
                <a:effectLst>
                  <a:outerShdw blurRad="38100" dist="38100" dir="2700000" algn="tl">
                    <a:srgbClr val="C0C0C0"/>
                  </a:outerShdw>
                </a:effectLst>
                <a:ea typeface="宋体" charset="-122"/>
                <a:sym typeface="Symbol" pitchFamily="18" charset="2"/>
              </a:rPr>
              <a:t>；</a:t>
            </a:r>
            <a:br>
              <a:rPr lang="zh-CN" altLang="ru-RU" sz="2800" kern="0" dirty="0">
                <a:solidFill>
                  <a:srgbClr val="FF0000"/>
                </a:solidFill>
                <a:effectLst>
                  <a:outerShdw blurRad="38100" dist="38100" dir="2700000" algn="tl">
                    <a:srgbClr val="C0C0C0"/>
                  </a:outerShdw>
                </a:effectLst>
                <a:ea typeface="宋体" charset="-122"/>
                <a:sym typeface="Symbol" pitchFamily="18" charset="2"/>
              </a:rPr>
            </a:br>
            <a:r>
              <a:rPr lang="zh-CN" altLang="ru-RU" sz="2800" kern="0" dirty="0">
                <a:solidFill>
                  <a:srgbClr val="FF0000"/>
                </a:solidFill>
                <a:effectLst>
                  <a:outerShdw blurRad="38100" dist="38100" dir="2700000" algn="tl">
                    <a:srgbClr val="C0C0C0"/>
                  </a:outerShdw>
                </a:effectLst>
                <a:ea typeface="宋体" charset="-122"/>
                <a:sym typeface="Symbol" pitchFamily="18" charset="2"/>
              </a:rPr>
              <a:t>        </a:t>
            </a:r>
            <a:r>
              <a:rPr lang="ru-RU" altLang="zh-CN" sz="2800" kern="0" dirty="0">
                <a:solidFill>
                  <a:srgbClr val="FF0000"/>
                </a:solidFill>
                <a:effectLst>
                  <a:outerShdw blurRad="38100" dist="38100" dir="2700000" algn="tl">
                    <a:srgbClr val="C0C0C0"/>
                  </a:outerShdw>
                </a:effectLst>
                <a:ea typeface="宋体" charset="-122"/>
                <a:sym typeface="Symbol" pitchFamily="18" charset="2"/>
              </a:rPr>
              <a:t>[z</a:t>
            </a:r>
            <a:r>
              <a:rPr lang="ru-RU" altLang="zh-CN" sz="2800" kern="0" baseline="-25000" dirty="0">
                <a:solidFill>
                  <a:srgbClr val="FF0000"/>
                </a:solidFill>
                <a:effectLst>
                  <a:outerShdw blurRad="38100" dist="38100" dir="2700000" algn="tl">
                    <a:srgbClr val="C0C0C0"/>
                  </a:outerShdw>
                </a:effectLst>
                <a:ea typeface="宋体" charset="-122"/>
                <a:sym typeface="Symbol" pitchFamily="18" charset="2"/>
              </a:rPr>
              <a:t>2</a:t>
            </a:r>
            <a:r>
              <a:rPr lang="ru-RU" altLang="zh-CN" sz="2800" kern="0" dirty="0">
                <a:solidFill>
                  <a:srgbClr val="FF0000"/>
                </a:solidFill>
                <a:effectLst>
                  <a:outerShdw blurRad="38100" dist="38100" dir="2700000" algn="tl">
                    <a:srgbClr val="C0C0C0"/>
                  </a:outerShdw>
                </a:effectLst>
                <a:ea typeface="宋体" charset="-122"/>
                <a:sym typeface="Symbol" pitchFamily="18" charset="2"/>
              </a:rPr>
              <a:t>]</a:t>
            </a:r>
            <a:r>
              <a:rPr lang="zh-CN" altLang="ru-RU" sz="2800" kern="0" baseline="-25000" dirty="0">
                <a:solidFill>
                  <a:srgbClr val="FF0000"/>
                </a:solidFill>
                <a:effectLst>
                  <a:outerShdw blurRad="38100" dist="38100" dir="2700000" algn="tl">
                    <a:srgbClr val="C0C0C0"/>
                  </a:outerShdw>
                </a:effectLst>
                <a:ea typeface="宋体" charset="-122"/>
                <a:sym typeface="Symbol" pitchFamily="18" charset="2"/>
              </a:rPr>
              <a:t>反</a:t>
            </a:r>
            <a:r>
              <a:rPr lang="ru-RU" altLang="zh-CN" sz="2800" kern="0" dirty="0">
                <a:solidFill>
                  <a:srgbClr val="FF0000"/>
                </a:solidFill>
                <a:effectLst>
                  <a:outerShdw blurRad="38100" dist="38100" dir="2700000" algn="tl">
                    <a:srgbClr val="C0C0C0"/>
                  </a:outerShdw>
                </a:effectLst>
                <a:ea typeface="宋体" charset="-122"/>
                <a:sym typeface="Symbol" pitchFamily="18" charset="2"/>
              </a:rPr>
              <a:t>=1.110 1000</a:t>
            </a:r>
            <a:r>
              <a:rPr lang="zh-CN" altLang="ru-RU" sz="2800" kern="0" dirty="0">
                <a:solidFill>
                  <a:srgbClr val="FF0000"/>
                </a:solidFill>
                <a:effectLst>
                  <a:outerShdw blurRad="38100" dist="38100" dir="2700000" algn="tl">
                    <a:srgbClr val="C0C0C0"/>
                  </a:outerShdw>
                </a:effectLst>
                <a:ea typeface="宋体" charset="-122"/>
                <a:sym typeface="Symbol" pitchFamily="18" charset="2"/>
              </a:rPr>
              <a:t>；</a:t>
            </a:r>
            <a:br>
              <a:rPr lang="zh-CN" altLang="ru-RU" sz="2800" kern="0" dirty="0">
                <a:solidFill>
                  <a:srgbClr val="FF0000"/>
                </a:solidFill>
                <a:effectLst>
                  <a:outerShdw blurRad="38100" dist="38100" dir="2700000" algn="tl">
                    <a:srgbClr val="C0C0C0"/>
                  </a:outerShdw>
                </a:effectLst>
                <a:ea typeface="宋体" charset="-122"/>
                <a:sym typeface="Symbol" pitchFamily="18" charset="2"/>
              </a:rPr>
            </a:br>
            <a:r>
              <a:rPr lang="zh-CN" altLang="ru-RU" sz="2800" kern="0" dirty="0">
                <a:solidFill>
                  <a:srgbClr val="FF0000"/>
                </a:solidFill>
                <a:effectLst>
                  <a:outerShdw blurRad="38100" dist="38100" dir="2700000" algn="tl">
                    <a:srgbClr val="C0C0C0"/>
                  </a:outerShdw>
                </a:effectLst>
                <a:ea typeface="宋体" charset="-122"/>
                <a:sym typeface="Symbol" pitchFamily="18" charset="2"/>
              </a:rPr>
              <a:t>        </a:t>
            </a:r>
            <a:r>
              <a:rPr lang="ru-RU" altLang="zh-CN" sz="2800" kern="0" dirty="0">
                <a:solidFill>
                  <a:srgbClr val="FF0000"/>
                </a:solidFill>
                <a:effectLst>
                  <a:outerShdw blurRad="38100" dist="38100" dir="2700000" algn="tl">
                    <a:srgbClr val="C0C0C0"/>
                  </a:outerShdw>
                </a:effectLst>
                <a:ea typeface="宋体" charset="-122"/>
                <a:sym typeface="Symbol" pitchFamily="18" charset="2"/>
              </a:rPr>
              <a:t>[z</a:t>
            </a:r>
            <a:r>
              <a:rPr lang="ru-RU" altLang="zh-CN" sz="2800" kern="0" baseline="-25000" dirty="0">
                <a:solidFill>
                  <a:srgbClr val="FF0000"/>
                </a:solidFill>
                <a:effectLst>
                  <a:outerShdw blurRad="38100" dist="38100" dir="2700000" algn="tl">
                    <a:srgbClr val="C0C0C0"/>
                  </a:outerShdw>
                </a:effectLst>
                <a:ea typeface="宋体" charset="-122"/>
                <a:sym typeface="Symbol" pitchFamily="18" charset="2"/>
              </a:rPr>
              <a:t>3</a:t>
            </a:r>
            <a:r>
              <a:rPr lang="ru-RU" altLang="zh-CN" sz="2800" kern="0" dirty="0">
                <a:solidFill>
                  <a:srgbClr val="FF0000"/>
                </a:solidFill>
                <a:effectLst>
                  <a:outerShdw blurRad="38100" dist="38100" dir="2700000" algn="tl">
                    <a:srgbClr val="C0C0C0"/>
                  </a:outerShdw>
                </a:effectLst>
                <a:ea typeface="宋体" charset="-122"/>
                <a:sym typeface="Symbol" pitchFamily="18" charset="2"/>
              </a:rPr>
              <a:t>]</a:t>
            </a:r>
            <a:r>
              <a:rPr lang="zh-CN" altLang="ru-RU" sz="2800" kern="0" baseline="-25000" dirty="0">
                <a:solidFill>
                  <a:srgbClr val="FF0000"/>
                </a:solidFill>
                <a:effectLst>
                  <a:outerShdw blurRad="38100" dist="38100" dir="2700000" algn="tl">
                    <a:srgbClr val="C0C0C0"/>
                  </a:outerShdw>
                </a:effectLst>
                <a:ea typeface="宋体" charset="-122"/>
                <a:sym typeface="Symbol" pitchFamily="18" charset="2"/>
              </a:rPr>
              <a:t>反</a:t>
            </a:r>
            <a:r>
              <a:rPr lang="ru-RU" altLang="zh-CN" sz="2800" kern="0" dirty="0">
                <a:solidFill>
                  <a:srgbClr val="FF0000"/>
                </a:solidFill>
                <a:effectLst>
                  <a:outerShdw blurRad="38100" dist="38100" dir="2700000" algn="tl">
                    <a:srgbClr val="C0C0C0"/>
                  </a:outerShdw>
                </a:effectLst>
                <a:ea typeface="宋体" charset="-122"/>
                <a:sym typeface="Symbol" pitchFamily="18" charset="2"/>
              </a:rPr>
              <a:t>=1.001 1001</a:t>
            </a:r>
            <a:r>
              <a:rPr lang="zh-CN" altLang="ru-RU" sz="2800" kern="0" dirty="0">
                <a:solidFill>
                  <a:srgbClr val="FF0000"/>
                </a:solidFill>
                <a:effectLst>
                  <a:outerShdw blurRad="38100" dist="38100" dir="2700000" algn="tl">
                    <a:srgbClr val="C0C0C0"/>
                  </a:outerShdw>
                </a:effectLst>
                <a:ea typeface="宋体" charset="-122"/>
                <a:sym typeface="Symbol" pitchFamily="18" charset="2"/>
              </a:rPr>
              <a:t>。</a:t>
            </a:r>
            <a:endParaRPr kumimoji="0" lang="zh-CN" altLang="en-US" sz="1800" b="0" kern="0" dirty="0">
              <a:solidFill>
                <a:srgbClr val="FF0000"/>
              </a:solidFill>
              <a:latin typeface="Times New Roman"/>
              <a:ea typeface="宋体"/>
            </a:endParaRPr>
          </a:p>
        </p:txBody>
      </p:sp>
    </p:spTree>
    <p:extLst>
      <p:ext uri="{BB962C8B-B14F-4D97-AF65-F5344CB8AC3E}">
        <p14:creationId xmlns:p14="http://schemas.microsoft.com/office/powerpoint/2010/main" val="17203618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76672"/>
            <a:ext cx="8856984" cy="532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0620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92696"/>
            <a:ext cx="8784976"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88292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习题</a:t>
            </a:r>
            <a:r>
              <a:rPr lang="en-US" altLang="zh-CN" dirty="0">
                <a:solidFill>
                  <a:srgbClr val="FF0000"/>
                </a:solidFill>
              </a:rPr>
              <a:t>6.19  </a:t>
            </a:r>
            <a:r>
              <a:rPr lang="zh-CN" altLang="en-US" dirty="0">
                <a:solidFill>
                  <a:srgbClr val="FF0000"/>
                </a:solidFill>
              </a:rPr>
              <a:t>判断溢出规则</a:t>
            </a:r>
            <a:endParaRPr lang="zh-CN" altLang="en-US" dirty="0"/>
          </a:p>
        </p:txBody>
      </p:sp>
      <p:sp>
        <p:nvSpPr>
          <p:cNvPr id="3" name="内容占位符 2"/>
          <p:cNvSpPr>
            <a:spLocks noGrp="1"/>
          </p:cNvSpPr>
          <p:nvPr>
            <p:ph idx="1"/>
          </p:nvPr>
        </p:nvSpPr>
        <p:spPr>
          <a:xfrm>
            <a:off x="457200" y="2060848"/>
            <a:ext cx="8229600" cy="4263752"/>
          </a:xfrm>
        </p:spPr>
        <p:txBody>
          <a:bodyPr/>
          <a:lstStyle/>
          <a:p>
            <a:endParaRPr lang="zh-CN" altLang="en-US" dirty="0"/>
          </a:p>
        </p:txBody>
      </p:sp>
      <p:sp>
        <p:nvSpPr>
          <p:cNvPr id="4" name="页脚占位符 3"/>
          <p:cNvSpPr>
            <a:spLocks noGrp="1"/>
          </p:cNvSpPr>
          <p:nvPr>
            <p:ph type="ftr" sz="quarter" idx="11"/>
          </p:nvPr>
        </p:nvSpPr>
        <p:spPr/>
        <p:txBody>
          <a:bodyPr/>
          <a:lstStyle/>
          <a:p>
            <a:pPr>
              <a:defRPr/>
            </a:pPr>
            <a:r>
              <a:rPr lang="en-US" altLang="zh-CN">
                <a:solidFill>
                  <a:srgbClr val="080808"/>
                </a:solidFill>
              </a:rPr>
              <a:t>    </a:t>
            </a:r>
            <a:fld id="{1920CC29-DFBC-415A-AD8B-AE450F2E5A00}" type="slidenum">
              <a:rPr lang="en-US" altLang="zh-CN" sz="1200" smtClean="0">
                <a:solidFill>
                  <a:srgbClr val="080808"/>
                </a:solidFill>
              </a:rPr>
              <a:pPr>
                <a:defRPr/>
              </a:pPr>
              <a:t>93</a:t>
            </a:fld>
            <a:endParaRPr lang="en-US" altLang="zh-CN" sz="1200">
              <a:solidFill>
                <a:srgbClr val="080808"/>
              </a:solidFill>
            </a:endParaRPr>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44824"/>
            <a:ext cx="8136903"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47626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0F8FF"/>
        </a:solidFill>
        <a:effectLst/>
      </p:bgPr>
    </p:bg>
    <p:spTree>
      <p:nvGrpSpPr>
        <p:cNvPr id="1" name=""/>
        <p:cNvGrpSpPr/>
        <p:nvPr/>
      </p:nvGrpSpPr>
      <p:grpSpPr>
        <a:xfrm>
          <a:off x="0" y="0"/>
          <a:ext cx="0" cy="0"/>
          <a:chOff x="0" y="0"/>
          <a:chExt cx="0" cy="0"/>
        </a:xfrm>
      </p:grpSpPr>
      <p:sp>
        <p:nvSpPr>
          <p:cNvPr id="2371" name="Rectangle 323"/>
          <p:cNvSpPr>
            <a:spLocks noGrp="1" noChangeArrowheads="1"/>
          </p:cNvSpPr>
          <p:nvPr>
            <p:ph type="title" idx="4294967295"/>
          </p:nvPr>
        </p:nvSpPr>
        <p:spPr>
          <a:xfrm>
            <a:off x="323528" y="332656"/>
            <a:ext cx="8353425" cy="5875337"/>
          </a:xfrm>
        </p:spPr>
        <p:txBody>
          <a:bodyPr/>
          <a:lstStyle/>
          <a:p>
            <a:pPr algn="l" eaLnBrk="1" hangingPunct="1">
              <a:defRPr/>
            </a:pPr>
            <a:r>
              <a:rPr lang="ru-RU" altLang="zh-CN" sz="2800" b="1" dirty="0">
                <a:solidFill>
                  <a:schemeClr val="tx1"/>
                </a:solidFill>
              </a:rPr>
              <a:t>        19. </a:t>
            </a:r>
            <a:r>
              <a:rPr lang="zh-CN" altLang="ru-RU" sz="2800" b="1" dirty="0">
                <a:solidFill>
                  <a:schemeClr val="tx1"/>
                </a:solidFill>
              </a:rPr>
              <a:t>设机器数字长为</a:t>
            </a:r>
            <a:r>
              <a:rPr lang="ru-RU" altLang="zh-CN" sz="2800" b="1" dirty="0">
                <a:solidFill>
                  <a:schemeClr val="tx1"/>
                </a:solidFill>
              </a:rPr>
              <a:t>8</a:t>
            </a:r>
            <a:r>
              <a:rPr lang="zh-CN" altLang="ru-RU" sz="2800" b="1" dirty="0">
                <a:solidFill>
                  <a:schemeClr val="tx1"/>
                </a:solidFill>
              </a:rPr>
              <a:t>位（含</a:t>
            </a:r>
            <a:r>
              <a:rPr lang="ru-RU" altLang="zh-CN" sz="2800" b="1" dirty="0">
                <a:solidFill>
                  <a:schemeClr val="tx1"/>
                </a:solidFill>
              </a:rPr>
              <a:t>1</a:t>
            </a:r>
            <a:r>
              <a:rPr lang="zh-CN" altLang="ru-RU" sz="2800" b="1" dirty="0">
                <a:solidFill>
                  <a:schemeClr val="tx1"/>
                </a:solidFill>
              </a:rPr>
              <a:t>位符号位），用补码运算规则计算下列各题。</a:t>
            </a:r>
            <a:br>
              <a:rPr lang="zh-CN" altLang="ru-RU" sz="2800" b="1" dirty="0">
                <a:solidFill>
                  <a:schemeClr val="tx1"/>
                </a:solidFill>
              </a:rPr>
            </a:br>
            <a:r>
              <a:rPr lang="zh-CN" altLang="ru-RU" sz="2800" b="1" dirty="0">
                <a:solidFill>
                  <a:schemeClr val="tx1"/>
                </a:solidFill>
              </a:rPr>
              <a:t>    （</a:t>
            </a:r>
            <a:r>
              <a:rPr lang="ru-RU" altLang="zh-CN" sz="2800" b="1" dirty="0">
                <a:solidFill>
                  <a:schemeClr val="tx1"/>
                </a:solidFill>
              </a:rPr>
              <a:t>1</a:t>
            </a:r>
            <a:r>
              <a:rPr lang="zh-CN" altLang="ru-RU" sz="2800" b="1" dirty="0">
                <a:solidFill>
                  <a:schemeClr val="tx1"/>
                </a:solidFill>
              </a:rPr>
              <a:t>）</a:t>
            </a:r>
            <a:r>
              <a:rPr lang="ru-RU" altLang="zh-CN" sz="2800" b="1" dirty="0">
                <a:solidFill>
                  <a:schemeClr val="tx1"/>
                </a:solidFill>
              </a:rPr>
              <a:t>A=9/64</a:t>
            </a:r>
            <a:r>
              <a:rPr lang="zh-CN" altLang="ru-RU" sz="2800" b="1" dirty="0">
                <a:solidFill>
                  <a:schemeClr val="tx1"/>
                </a:solidFill>
              </a:rPr>
              <a:t>，  </a:t>
            </a:r>
            <a:r>
              <a:rPr lang="ru-RU" altLang="zh-CN" sz="2800" b="1" dirty="0">
                <a:solidFill>
                  <a:schemeClr val="tx1"/>
                </a:solidFill>
              </a:rPr>
              <a:t>B=-13/32</a:t>
            </a:r>
            <a:r>
              <a:rPr lang="zh-CN" altLang="ru-RU" sz="2800" b="1" dirty="0">
                <a:solidFill>
                  <a:schemeClr val="tx1"/>
                </a:solidFill>
              </a:rPr>
              <a:t>，  求</a:t>
            </a:r>
            <a:r>
              <a:rPr lang="ru-RU" altLang="zh-CN" sz="2800" b="1" dirty="0">
                <a:solidFill>
                  <a:schemeClr val="tx1"/>
                </a:solidFill>
              </a:rPr>
              <a:t>A+B</a:t>
            </a:r>
            <a:r>
              <a:rPr lang="zh-CN" altLang="ru-RU" sz="2800" b="1" dirty="0">
                <a:solidFill>
                  <a:schemeClr val="tx1"/>
                </a:solidFill>
              </a:rPr>
              <a:t>；</a:t>
            </a:r>
            <a:br>
              <a:rPr lang="zh-CN" altLang="ru-RU" sz="2800" b="1" dirty="0">
                <a:solidFill>
                  <a:schemeClr val="tx1"/>
                </a:solidFill>
              </a:rPr>
            </a:br>
            <a:r>
              <a:rPr lang="zh-CN" altLang="ru-RU" sz="2800" b="1" dirty="0">
                <a:solidFill>
                  <a:schemeClr val="tx1"/>
                </a:solidFill>
              </a:rPr>
              <a:t>    </a:t>
            </a:r>
            <a:r>
              <a:rPr lang="zh-CN" altLang="ru-RU" sz="2800" b="1" dirty="0">
                <a:solidFill>
                  <a:schemeClr val="accent2"/>
                </a:solidFill>
              </a:rPr>
              <a:t>（</a:t>
            </a:r>
            <a:r>
              <a:rPr lang="ru-RU" altLang="zh-CN" sz="2800" b="1" dirty="0">
                <a:solidFill>
                  <a:schemeClr val="accent2"/>
                </a:solidFill>
              </a:rPr>
              <a:t>2</a:t>
            </a:r>
            <a:r>
              <a:rPr lang="zh-CN" altLang="ru-RU" sz="2800" b="1" dirty="0">
                <a:solidFill>
                  <a:schemeClr val="accent2"/>
                </a:solidFill>
              </a:rPr>
              <a:t>）</a:t>
            </a:r>
            <a:r>
              <a:rPr lang="ru-RU" altLang="zh-CN" sz="2800" b="1" dirty="0">
                <a:solidFill>
                  <a:schemeClr val="accent2"/>
                </a:solidFill>
              </a:rPr>
              <a:t>A=19/32</a:t>
            </a:r>
            <a:r>
              <a:rPr lang="zh-CN" altLang="ru-RU" sz="2800" b="1" dirty="0">
                <a:solidFill>
                  <a:schemeClr val="accent2"/>
                </a:solidFill>
              </a:rPr>
              <a:t>，</a:t>
            </a:r>
            <a:r>
              <a:rPr lang="ru-RU" altLang="zh-CN" sz="2800" b="1" dirty="0">
                <a:solidFill>
                  <a:schemeClr val="accent2"/>
                </a:solidFill>
              </a:rPr>
              <a:t>B=-17/128</a:t>
            </a:r>
            <a:r>
              <a:rPr lang="zh-CN" altLang="ru-RU" sz="2800" b="1" dirty="0">
                <a:solidFill>
                  <a:schemeClr val="accent2"/>
                </a:solidFill>
              </a:rPr>
              <a:t>，求</a:t>
            </a:r>
            <a:r>
              <a:rPr lang="ru-RU" altLang="zh-CN" sz="2800" b="1" dirty="0">
                <a:solidFill>
                  <a:schemeClr val="accent2"/>
                </a:solidFill>
              </a:rPr>
              <a:t>A-B</a:t>
            </a:r>
            <a:r>
              <a:rPr lang="zh-CN" altLang="ru-RU" sz="2800" b="1" dirty="0">
                <a:solidFill>
                  <a:schemeClr val="accent2"/>
                </a:solidFill>
              </a:rPr>
              <a:t>；</a:t>
            </a:r>
            <a:br>
              <a:rPr lang="zh-CN" altLang="ru-RU" sz="2800" b="1" dirty="0">
                <a:solidFill>
                  <a:schemeClr val="tx1"/>
                </a:solidFill>
              </a:rPr>
            </a:br>
            <a:r>
              <a:rPr lang="zh-CN" altLang="ru-RU" sz="2800" b="1" dirty="0">
                <a:solidFill>
                  <a:schemeClr val="tx1"/>
                </a:solidFill>
              </a:rPr>
              <a:t>    （</a:t>
            </a:r>
            <a:r>
              <a:rPr lang="ru-RU" altLang="zh-CN" sz="2800" b="1" dirty="0">
                <a:solidFill>
                  <a:schemeClr val="tx1"/>
                </a:solidFill>
              </a:rPr>
              <a:t>3</a:t>
            </a:r>
            <a:r>
              <a:rPr lang="zh-CN" altLang="ru-RU" sz="2800" b="1" dirty="0">
                <a:solidFill>
                  <a:schemeClr val="tx1"/>
                </a:solidFill>
              </a:rPr>
              <a:t>）</a:t>
            </a:r>
            <a:r>
              <a:rPr lang="ru-RU" altLang="zh-CN" sz="2800" b="1" dirty="0">
                <a:solidFill>
                  <a:schemeClr val="tx1"/>
                </a:solidFill>
              </a:rPr>
              <a:t>A=-3/16</a:t>
            </a:r>
            <a:r>
              <a:rPr lang="zh-CN" altLang="ru-RU" sz="2800" b="1" dirty="0">
                <a:solidFill>
                  <a:schemeClr val="tx1"/>
                </a:solidFill>
              </a:rPr>
              <a:t>，</a:t>
            </a:r>
            <a:r>
              <a:rPr lang="ru-RU" altLang="zh-CN" sz="2800" b="1" dirty="0">
                <a:solidFill>
                  <a:schemeClr val="tx1"/>
                </a:solidFill>
              </a:rPr>
              <a:t>B=9/32</a:t>
            </a:r>
            <a:r>
              <a:rPr lang="zh-CN" altLang="ru-RU" sz="2800" b="1" dirty="0">
                <a:solidFill>
                  <a:schemeClr val="tx1"/>
                </a:solidFill>
              </a:rPr>
              <a:t>，      求</a:t>
            </a:r>
            <a:r>
              <a:rPr lang="ru-RU" altLang="zh-CN" sz="2800" b="1" dirty="0">
                <a:solidFill>
                  <a:schemeClr val="tx1"/>
                </a:solidFill>
              </a:rPr>
              <a:t>A+B</a:t>
            </a:r>
            <a:r>
              <a:rPr lang="zh-CN" altLang="ru-RU" sz="2800" b="1" dirty="0">
                <a:solidFill>
                  <a:schemeClr val="tx1"/>
                </a:solidFill>
              </a:rPr>
              <a:t>；</a:t>
            </a:r>
            <a:br>
              <a:rPr lang="zh-CN" altLang="ru-RU" sz="2800" b="1" dirty="0">
                <a:solidFill>
                  <a:schemeClr val="tx1"/>
                </a:solidFill>
              </a:rPr>
            </a:br>
            <a:r>
              <a:rPr lang="zh-CN" altLang="ru-RU" sz="2800" b="1" dirty="0">
                <a:solidFill>
                  <a:schemeClr val="tx1"/>
                </a:solidFill>
              </a:rPr>
              <a:t>    </a:t>
            </a:r>
            <a:r>
              <a:rPr lang="zh-CN" altLang="ru-RU" sz="2800" b="1" dirty="0">
                <a:solidFill>
                  <a:srgbClr val="990033"/>
                </a:solidFill>
              </a:rPr>
              <a:t>（</a:t>
            </a:r>
            <a:r>
              <a:rPr lang="ru-RU" altLang="zh-CN" sz="2800" b="1" dirty="0">
                <a:solidFill>
                  <a:srgbClr val="990033"/>
                </a:solidFill>
              </a:rPr>
              <a:t>4</a:t>
            </a:r>
            <a:r>
              <a:rPr lang="zh-CN" altLang="ru-RU" sz="2800" b="1" dirty="0">
                <a:solidFill>
                  <a:srgbClr val="990033"/>
                </a:solidFill>
              </a:rPr>
              <a:t>）</a:t>
            </a:r>
            <a:r>
              <a:rPr lang="ru-RU" altLang="zh-CN" sz="2800" b="1" dirty="0">
                <a:solidFill>
                  <a:srgbClr val="990033"/>
                </a:solidFill>
              </a:rPr>
              <a:t>A=-87</a:t>
            </a:r>
            <a:r>
              <a:rPr lang="zh-CN" altLang="ru-RU" sz="2800" b="1" dirty="0">
                <a:solidFill>
                  <a:srgbClr val="990033"/>
                </a:solidFill>
              </a:rPr>
              <a:t>，   </a:t>
            </a:r>
            <a:r>
              <a:rPr lang="ru-RU" altLang="zh-CN" sz="2800" b="1" dirty="0">
                <a:solidFill>
                  <a:srgbClr val="990033"/>
                </a:solidFill>
              </a:rPr>
              <a:t>B=53</a:t>
            </a:r>
            <a:r>
              <a:rPr lang="zh-CN" altLang="ru-RU" sz="2800" b="1" dirty="0">
                <a:solidFill>
                  <a:srgbClr val="990033"/>
                </a:solidFill>
              </a:rPr>
              <a:t>，         求</a:t>
            </a:r>
            <a:r>
              <a:rPr lang="ru-RU" altLang="zh-CN" sz="2800" b="1" dirty="0">
                <a:solidFill>
                  <a:srgbClr val="990033"/>
                </a:solidFill>
              </a:rPr>
              <a:t>A-B</a:t>
            </a:r>
            <a:r>
              <a:rPr lang="zh-CN" altLang="ru-RU" sz="2800" b="1" dirty="0">
                <a:solidFill>
                  <a:srgbClr val="990033"/>
                </a:solidFill>
              </a:rPr>
              <a:t>；</a:t>
            </a:r>
            <a:br>
              <a:rPr lang="zh-CN" altLang="ru-RU" sz="2800" b="1" dirty="0">
                <a:solidFill>
                  <a:schemeClr val="tx1"/>
                </a:solidFill>
              </a:rPr>
            </a:br>
            <a:r>
              <a:rPr lang="zh-CN" altLang="ru-RU" sz="2800" b="1" dirty="0">
                <a:solidFill>
                  <a:schemeClr val="tx1"/>
                </a:solidFill>
              </a:rPr>
              <a:t>    （</a:t>
            </a:r>
            <a:r>
              <a:rPr lang="ru-RU" altLang="zh-CN" sz="2800" b="1" dirty="0">
                <a:solidFill>
                  <a:schemeClr val="tx1"/>
                </a:solidFill>
              </a:rPr>
              <a:t>5</a:t>
            </a:r>
            <a:r>
              <a:rPr lang="zh-CN" altLang="ru-RU" sz="2800" b="1" dirty="0">
                <a:solidFill>
                  <a:schemeClr val="tx1"/>
                </a:solidFill>
              </a:rPr>
              <a:t>）</a:t>
            </a:r>
            <a:r>
              <a:rPr lang="ru-RU" altLang="zh-CN" sz="2800" b="1" dirty="0">
                <a:solidFill>
                  <a:schemeClr val="tx1"/>
                </a:solidFill>
              </a:rPr>
              <a:t>A=115</a:t>
            </a:r>
            <a:r>
              <a:rPr lang="zh-CN" altLang="ru-RU" sz="2800" b="1" dirty="0">
                <a:solidFill>
                  <a:schemeClr val="tx1"/>
                </a:solidFill>
              </a:rPr>
              <a:t>，  </a:t>
            </a:r>
            <a:r>
              <a:rPr lang="ru-RU" altLang="zh-CN" sz="2800" b="1" dirty="0">
                <a:solidFill>
                  <a:schemeClr val="tx1"/>
                </a:solidFill>
              </a:rPr>
              <a:t>B=-24</a:t>
            </a:r>
            <a:r>
              <a:rPr lang="zh-CN" altLang="ru-RU" sz="2800" b="1" dirty="0">
                <a:solidFill>
                  <a:schemeClr val="tx1"/>
                </a:solidFill>
              </a:rPr>
              <a:t>，        求</a:t>
            </a:r>
            <a:r>
              <a:rPr lang="ru-RU" altLang="zh-CN" sz="2800" b="1" dirty="0">
                <a:solidFill>
                  <a:schemeClr val="tx1"/>
                </a:solidFill>
              </a:rPr>
              <a:t>A+B</a:t>
            </a:r>
            <a:r>
              <a:rPr lang="zh-CN" altLang="ru-RU" sz="2800" b="1" dirty="0">
                <a:solidFill>
                  <a:schemeClr val="tx1"/>
                </a:solidFill>
              </a:rPr>
              <a:t>。</a:t>
            </a:r>
            <a:br>
              <a:rPr lang="zh-CN" altLang="ru-RU" sz="2800" b="1" dirty="0">
                <a:solidFill>
                  <a:schemeClr val="tx1"/>
                </a:solidFill>
              </a:rPr>
            </a:br>
            <a:r>
              <a:rPr lang="zh-CN" altLang="ru-RU" sz="2800" b="1" dirty="0">
                <a:solidFill>
                  <a:schemeClr val="tx1"/>
                </a:solidFill>
              </a:rPr>
              <a:t>        解：</a:t>
            </a:r>
            <a:br>
              <a:rPr lang="zh-CN" altLang="ru-RU" sz="2800" b="1" dirty="0">
                <a:solidFill>
                  <a:schemeClr val="tx1"/>
                </a:solidFill>
              </a:rPr>
            </a:br>
            <a:r>
              <a:rPr lang="zh-CN" altLang="ru-RU" sz="2800" b="1" dirty="0">
                <a:solidFill>
                  <a:schemeClr val="tx1"/>
                </a:solidFill>
              </a:rPr>
              <a:t>（</a:t>
            </a:r>
            <a:r>
              <a:rPr lang="ru-RU" altLang="zh-CN" sz="2800" b="1" dirty="0">
                <a:solidFill>
                  <a:schemeClr val="tx1"/>
                </a:solidFill>
              </a:rPr>
              <a:t>1</a:t>
            </a:r>
            <a:r>
              <a:rPr lang="zh-CN" altLang="ru-RU" sz="2800" b="1" dirty="0">
                <a:solidFill>
                  <a:schemeClr val="tx1"/>
                </a:solidFill>
              </a:rPr>
              <a:t>）</a:t>
            </a:r>
            <a:r>
              <a:rPr lang="ru-RU" altLang="zh-CN" sz="2800" b="1" dirty="0">
                <a:solidFill>
                  <a:schemeClr val="tx1"/>
                </a:solidFill>
              </a:rPr>
              <a:t>A=9/64=</a:t>
            </a:r>
            <a:r>
              <a:rPr lang="zh-CN" altLang="ru-RU" sz="2800" b="1" dirty="0">
                <a:solidFill>
                  <a:schemeClr val="tx1"/>
                </a:solidFill>
              </a:rPr>
              <a:t>（</a:t>
            </a:r>
            <a:r>
              <a:rPr lang="ru-RU" altLang="zh-CN" sz="2800" b="1" dirty="0">
                <a:solidFill>
                  <a:schemeClr val="tx1"/>
                </a:solidFill>
              </a:rPr>
              <a:t>0.001 0010</a:t>
            </a:r>
            <a:r>
              <a:rPr lang="zh-CN" altLang="ru-RU" sz="2800" b="1" dirty="0">
                <a:solidFill>
                  <a:schemeClr val="tx1"/>
                </a:solidFill>
              </a:rPr>
              <a:t>）</a:t>
            </a:r>
            <a:r>
              <a:rPr lang="ru-RU" altLang="zh-CN" sz="2800" b="1" baseline="-25000" dirty="0">
                <a:solidFill>
                  <a:schemeClr val="tx1"/>
                </a:solidFill>
              </a:rPr>
              <a:t>2</a:t>
            </a:r>
            <a:br>
              <a:rPr lang="ru-RU" altLang="zh-CN" sz="2800" b="1" dirty="0">
                <a:solidFill>
                  <a:schemeClr val="tx1"/>
                </a:solidFill>
              </a:rPr>
            </a:br>
            <a:r>
              <a:rPr lang="ru-RU" altLang="zh-CN" sz="2800" b="1" dirty="0">
                <a:solidFill>
                  <a:schemeClr val="tx1"/>
                </a:solidFill>
              </a:rPr>
              <a:t>          B= -13/32=</a:t>
            </a:r>
            <a:r>
              <a:rPr lang="zh-CN" altLang="ru-RU" sz="2800" b="1" dirty="0">
                <a:solidFill>
                  <a:schemeClr val="tx1"/>
                </a:solidFill>
              </a:rPr>
              <a:t>（</a:t>
            </a:r>
            <a:r>
              <a:rPr lang="ru-RU" altLang="zh-CN" sz="2800" b="1" dirty="0">
                <a:solidFill>
                  <a:schemeClr val="tx1"/>
                </a:solidFill>
              </a:rPr>
              <a:t>-0.011 0100</a:t>
            </a:r>
            <a:r>
              <a:rPr lang="zh-CN" altLang="ru-RU" sz="2800" b="1" dirty="0">
                <a:solidFill>
                  <a:schemeClr val="tx1"/>
                </a:solidFill>
              </a:rPr>
              <a:t>）</a:t>
            </a:r>
            <a:r>
              <a:rPr lang="ru-RU" altLang="zh-CN" sz="2800" b="1" baseline="-25000" dirty="0">
                <a:solidFill>
                  <a:schemeClr val="tx1"/>
                </a:solidFill>
              </a:rPr>
              <a:t>2</a:t>
            </a:r>
            <a:br>
              <a:rPr lang="ru-RU" altLang="zh-CN" sz="2800" b="1" dirty="0">
                <a:solidFill>
                  <a:schemeClr val="tx1"/>
                </a:solidFill>
              </a:rPr>
            </a:br>
            <a:r>
              <a:rPr lang="ru-RU" altLang="zh-CN" sz="2800" b="1" dirty="0">
                <a:solidFill>
                  <a:schemeClr val="tx1"/>
                </a:solidFill>
              </a:rPr>
              <a:t>          [A]</a:t>
            </a:r>
            <a:r>
              <a:rPr lang="zh-CN" altLang="ru-RU" sz="2800" b="1" baseline="-25000" dirty="0">
                <a:solidFill>
                  <a:schemeClr val="tx1"/>
                </a:solidFill>
              </a:rPr>
              <a:t>补</a:t>
            </a:r>
            <a:r>
              <a:rPr lang="ru-RU" altLang="zh-CN" sz="2800" b="1" dirty="0">
                <a:solidFill>
                  <a:schemeClr val="tx1"/>
                </a:solidFill>
              </a:rPr>
              <a:t>=0.001 0010</a:t>
            </a:r>
            <a:br>
              <a:rPr lang="ru-RU" altLang="zh-CN" sz="2800" b="1" dirty="0">
                <a:solidFill>
                  <a:schemeClr val="tx1"/>
                </a:solidFill>
              </a:rPr>
            </a:br>
            <a:r>
              <a:rPr lang="ru-RU" altLang="zh-CN" sz="2800" b="1" dirty="0">
                <a:solidFill>
                  <a:schemeClr val="tx1"/>
                </a:solidFill>
              </a:rPr>
              <a:t>          [B]</a:t>
            </a:r>
            <a:r>
              <a:rPr lang="zh-CN" altLang="ru-RU" sz="2800" b="1" baseline="-25000" dirty="0">
                <a:solidFill>
                  <a:schemeClr val="tx1"/>
                </a:solidFill>
              </a:rPr>
              <a:t>补</a:t>
            </a:r>
            <a:r>
              <a:rPr lang="ru-RU" altLang="zh-CN" sz="2800" b="1" dirty="0">
                <a:solidFill>
                  <a:schemeClr val="tx1"/>
                </a:solidFill>
              </a:rPr>
              <a:t>=1.100 1100</a:t>
            </a:r>
          </a:p>
        </p:txBody>
      </p:sp>
    </p:spTree>
    <p:extLst>
      <p:ext uri="{BB962C8B-B14F-4D97-AF65-F5344CB8AC3E}">
        <p14:creationId xmlns:p14="http://schemas.microsoft.com/office/powerpoint/2010/main" val="611398015"/>
      </p:ext>
    </p:extLst>
  </p:cSld>
  <p:clrMapOvr>
    <a:masterClrMapping/>
  </p:clrMapOvr>
  <p:transition spd="slow">
    <p:random/>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0F8FF"/>
        </a:solidFill>
        <a:effectLst/>
      </p:bgPr>
    </p:bg>
    <p:spTree>
      <p:nvGrpSpPr>
        <p:cNvPr id="1" name=""/>
        <p:cNvGrpSpPr/>
        <p:nvPr/>
      </p:nvGrpSpPr>
      <p:grpSpPr>
        <a:xfrm>
          <a:off x="0" y="0"/>
          <a:ext cx="0" cy="0"/>
          <a:chOff x="0" y="0"/>
          <a:chExt cx="0" cy="0"/>
        </a:xfrm>
      </p:grpSpPr>
      <p:sp>
        <p:nvSpPr>
          <p:cNvPr id="2374" name="Rectangle 326"/>
          <p:cNvSpPr>
            <a:spLocks noGrp="1" noChangeArrowheads="1"/>
          </p:cNvSpPr>
          <p:nvPr>
            <p:ph type="title" idx="4294967295"/>
          </p:nvPr>
        </p:nvSpPr>
        <p:spPr>
          <a:xfrm>
            <a:off x="755576" y="404664"/>
            <a:ext cx="6096000" cy="6172200"/>
          </a:xfrm>
        </p:spPr>
        <p:txBody>
          <a:bodyPr/>
          <a:lstStyle/>
          <a:p>
            <a:pPr algn="l" eaLnBrk="1" hangingPunct="1">
              <a:defRPr/>
            </a:pPr>
            <a:r>
              <a:rPr lang="ru-RU" altLang="zh-CN" sz="2800" b="1" dirty="0">
                <a:solidFill>
                  <a:schemeClr val="accent2"/>
                </a:solidFill>
              </a:rPr>
              <a:t>[A+B]</a:t>
            </a:r>
            <a:r>
              <a:rPr lang="zh-CN" altLang="ru-RU" sz="2800" b="1" baseline="-25000" dirty="0">
                <a:solidFill>
                  <a:schemeClr val="accent2"/>
                </a:solidFill>
              </a:rPr>
              <a:t>补</a:t>
            </a:r>
            <a:r>
              <a:rPr lang="ru-RU" altLang="zh-CN" sz="2800" b="1" dirty="0">
                <a:solidFill>
                  <a:schemeClr val="accent2"/>
                </a:solidFill>
              </a:rPr>
              <a:t>= 0. 0 0 1   0 0 1 0</a:t>
            </a:r>
            <a:br>
              <a:rPr lang="ru-RU" altLang="zh-CN" sz="2800" b="1" dirty="0">
                <a:solidFill>
                  <a:schemeClr val="accent2"/>
                </a:solidFill>
              </a:rPr>
            </a:br>
            <a:r>
              <a:rPr lang="ru-RU" altLang="zh-CN" sz="2800" b="1" dirty="0">
                <a:solidFill>
                  <a:schemeClr val="accent2"/>
                </a:solidFill>
              </a:rPr>
              <a:t>            +  1. 1 0 0   1 1 0 0</a:t>
            </a:r>
            <a:br>
              <a:rPr lang="ru-RU" altLang="zh-CN" sz="2800" b="1" dirty="0">
                <a:solidFill>
                  <a:schemeClr val="accent2"/>
                </a:solidFill>
              </a:rPr>
            </a:br>
            <a:r>
              <a:rPr lang="ru-RU" altLang="zh-CN" sz="2800" b="1" dirty="0">
                <a:solidFill>
                  <a:schemeClr val="accent2"/>
                </a:solidFill>
              </a:rPr>
              <a:t>                1. 1 0 1   1 1 1 0 ——</a:t>
            </a:r>
            <a:r>
              <a:rPr lang="zh-CN" altLang="ru-RU" sz="2800" b="1" dirty="0">
                <a:solidFill>
                  <a:schemeClr val="accent2"/>
                </a:solidFill>
              </a:rPr>
              <a:t>无溢出</a:t>
            </a:r>
            <a:br>
              <a:rPr lang="zh-CN" altLang="ru-RU" sz="2800" b="1" dirty="0">
                <a:solidFill>
                  <a:schemeClr val="accent2"/>
                </a:solidFill>
              </a:rPr>
            </a:br>
            <a:r>
              <a:rPr lang="zh-CN" altLang="ru-RU" sz="2800" b="1" dirty="0">
                <a:solidFill>
                  <a:schemeClr val="tx1"/>
                </a:solidFill>
              </a:rPr>
              <a:t>        </a:t>
            </a:r>
            <a:r>
              <a:rPr lang="ru-RU" altLang="zh-CN" sz="2800" b="1" dirty="0">
                <a:solidFill>
                  <a:srgbClr val="990033"/>
                </a:solidFill>
              </a:rPr>
              <a:t>A+B=</a:t>
            </a:r>
            <a:r>
              <a:rPr lang="zh-CN" altLang="ru-RU" sz="2800" b="1" dirty="0">
                <a:solidFill>
                  <a:srgbClr val="990033"/>
                </a:solidFill>
              </a:rPr>
              <a:t>（ </a:t>
            </a:r>
            <a:r>
              <a:rPr lang="ru-RU" altLang="zh-CN" sz="2800" b="1" dirty="0">
                <a:solidFill>
                  <a:srgbClr val="990033"/>
                </a:solidFill>
              </a:rPr>
              <a:t>-0.010 0010</a:t>
            </a:r>
            <a:r>
              <a:rPr lang="zh-CN" altLang="ru-RU" sz="2800" b="1" dirty="0">
                <a:solidFill>
                  <a:srgbClr val="990033"/>
                </a:solidFill>
              </a:rPr>
              <a:t>）</a:t>
            </a:r>
            <a:r>
              <a:rPr lang="ru-RU" altLang="zh-CN" sz="2800" b="1" baseline="-25000" dirty="0">
                <a:solidFill>
                  <a:srgbClr val="990033"/>
                </a:solidFill>
              </a:rPr>
              <a:t>2 </a:t>
            </a:r>
            <a:r>
              <a:rPr lang="ru-RU" altLang="zh-CN" sz="2800" b="1" dirty="0">
                <a:solidFill>
                  <a:srgbClr val="990033"/>
                </a:solidFill>
              </a:rPr>
              <a:t>= -17/64</a:t>
            </a:r>
            <a:br>
              <a:rPr lang="ru-RU" altLang="zh-CN" sz="2800" b="1" dirty="0">
                <a:solidFill>
                  <a:schemeClr val="tx1"/>
                </a:solidFill>
              </a:rPr>
            </a:br>
            <a:r>
              <a:rPr lang="ru-RU" altLang="zh-CN" sz="2800" b="1" dirty="0">
                <a:solidFill>
                  <a:schemeClr val="tx1"/>
                </a:solidFill>
              </a:rPr>
              <a:t>    </a:t>
            </a:r>
            <a:br>
              <a:rPr lang="ru-RU" altLang="zh-CN" sz="2800" b="1" dirty="0">
                <a:solidFill>
                  <a:schemeClr val="tx1"/>
                </a:solidFill>
              </a:rPr>
            </a:br>
            <a:r>
              <a:rPr lang="zh-CN" altLang="ru-RU" sz="2800" b="1" dirty="0">
                <a:solidFill>
                  <a:schemeClr val="tx1"/>
                </a:solidFill>
              </a:rPr>
              <a:t>（</a:t>
            </a:r>
            <a:r>
              <a:rPr lang="ru-RU" altLang="zh-CN" sz="2800" b="1" dirty="0">
                <a:solidFill>
                  <a:schemeClr val="tx1"/>
                </a:solidFill>
              </a:rPr>
              <a:t>2</a:t>
            </a:r>
            <a:r>
              <a:rPr lang="zh-CN" altLang="ru-RU" sz="2800" b="1" dirty="0">
                <a:solidFill>
                  <a:schemeClr val="tx1"/>
                </a:solidFill>
              </a:rPr>
              <a:t>）</a:t>
            </a:r>
            <a:r>
              <a:rPr lang="ru-RU" altLang="zh-CN" sz="2800" b="1" dirty="0">
                <a:solidFill>
                  <a:schemeClr val="tx1"/>
                </a:solidFill>
              </a:rPr>
              <a:t>A=19/32=</a:t>
            </a:r>
            <a:r>
              <a:rPr lang="zh-CN" altLang="ru-RU" sz="2800" b="1" dirty="0">
                <a:solidFill>
                  <a:schemeClr val="tx1"/>
                </a:solidFill>
              </a:rPr>
              <a:t>（</a:t>
            </a:r>
            <a:r>
              <a:rPr lang="ru-RU" altLang="zh-CN" sz="2800" b="1" dirty="0">
                <a:solidFill>
                  <a:schemeClr val="tx1"/>
                </a:solidFill>
              </a:rPr>
              <a:t>0.100 1100</a:t>
            </a:r>
            <a:r>
              <a:rPr lang="zh-CN" altLang="ru-RU" sz="2800" b="1" dirty="0">
                <a:solidFill>
                  <a:schemeClr val="tx1"/>
                </a:solidFill>
              </a:rPr>
              <a:t>）</a:t>
            </a:r>
            <a:r>
              <a:rPr lang="ru-RU" altLang="zh-CN" sz="2800" b="1" baseline="-25000" dirty="0">
                <a:solidFill>
                  <a:schemeClr val="tx1"/>
                </a:solidFill>
              </a:rPr>
              <a:t>2</a:t>
            </a:r>
            <a:br>
              <a:rPr lang="ru-RU" altLang="zh-CN" sz="2800" b="1" dirty="0">
                <a:solidFill>
                  <a:schemeClr val="tx1"/>
                </a:solidFill>
              </a:rPr>
            </a:br>
            <a:r>
              <a:rPr lang="ru-RU" altLang="zh-CN" sz="2800" b="1" dirty="0">
                <a:solidFill>
                  <a:schemeClr val="tx1"/>
                </a:solidFill>
              </a:rPr>
              <a:t>          B= -17/128=</a:t>
            </a:r>
            <a:r>
              <a:rPr lang="zh-CN" altLang="ru-RU" sz="2800" b="1" dirty="0">
                <a:solidFill>
                  <a:schemeClr val="tx1"/>
                </a:solidFill>
              </a:rPr>
              <a:t>（</a:t>
            </a:r>
            <a:r>
              <a:rPr lang="ru-RU" altLang="zh-CN" sz="2800" b="1" dirty="0">
                <a:solidFill>
                  <a:schemeClr val="tx1"/>
                </a:solidFill>
              </a:rPr>
              <a:t>-0.001 0001</a:t>
            </a:r>
            <a:r>
              <a:rPr lang="zh-CN" altLang="ru-RU" sz="2800" b="1" dirty="0">
                <a:solidFill>
                  <a:schemeClr val="tx1"/>
                </a:solidFill>
              </a:rPr>
              <a:t>）</a:t>
            </a:r>
            <a:r>
              <a:rPr lang="ru-RU" altLang="zh-CN" sz="2800" b="1" baseline="-25000" dirty="0">
                <a:solidFill>
                  <a:schemeClr val="tx1"/>
                </a:solidFill>
              </a:rPr>
              <a:t>2</a:t>
            </a:r>
            <a:br>
              <a:rPr lang="ru-RU" altLang="zh-CN" sz="2800" b="1" baseline="-25000" dirty="0">
                <a:solidFill>
                  <a:schemeClr val="tx1"/>
                </a:solidFill>
              </a:rPr>
            </a:br>
            <a:r>
              <a:rPr lang="ru-RU" altLang="zh-CN" sz="2800" b="1" baseline="-25000" dirty="0">
                <a:solidFill>
                  <a:schemeClr val="tx1"/>
                </a:solidFill>
              </a:rPr>
              <a:t>               </a:t>
            </a:r>
            <a:r>
              <a:rPr lang="ru-RU" altLang="zh-CN" sz="2800" b="1" dirty="0">
                <a:solidFill>
                  <a:schemeClr val="tx1"/>
                </a:solidFill>
              </a:rPr>
              <a:t>[A]</a:t>
            </a:r>
            <a:r>
              <a:rPr lang="zh-CN" altLang="ru-RU" sz="2800" b="1" baseline="-25000" dirty="0">
                <a:solidFill>
                  <a:schemeClr val="tx1"/>
                </a:solidFill>
              </a:rPr>
              <a:t>补</a:t>
            </a:r>
            <a:r>
              <a:rPr lang="ru-RU" altLang="zh-CN" sz="2800" b="1" dirty="0">
                <a:solidFill>
                  <a:schemeClr val="tx1"/>
                </a:solidFill>
              </a:rPr>
              <a:t>=0.100 1100</a:t>
            </a:r>
            <a:br>
              <a:rPr lang="ru-RU" altLang="zh-CN" sz="2800" b="1" dirty="0">
                <a:solidFill>
                  <a:schemeClr val="tx1"/>
                </a:solidFill>
              </a:rPr>
            </a:br>
            <a:r>
              <a:rPr lang="ru-RU" altLang="zh-CN" sz="2800" b="1" dirty="0">
                <a:solidFill>
                  <a:schemeClr val="tx1"/>
                </a:solidFill>
              </a:rPr>
              <a:t>          [B]</a:t>
            </a:r>
            <a:r>
              <a:rPr lang="zh-CN" altLang="ru-RU" sz="2800" b="1" baseline="-25000" dirty="0">
                <a:solidFill>
                  <a:schemeClr val="tx1"/>
                </a:solidFill>
              </a:rPr>
              <a:t>补</a:t>
            </a:r>
            <a:r>
              <a:rPr lang="ru-RU" altLang="zh-CN" sz="2800" b="1" dirty="0">
                <a:solidFill>
                  <a:schemeClr val="tx1"/>
                </a:solidFill>
              </a:rPr>
              <a:t>=1.110 1111</a:t>
            </a:r>
            <a:br>
              <a:rPr lang="ru-RU" altLang="zh-CN" sz="2800" b="1" dirty="0">
                <a:solidFill>
                  <a:schemeClr val="tx1"/>
                </a:solidFill>
              </a:rPr>
            </a:br>
            <a:r>
              <a:rPr lang="ru-RU" altLang="zh-CN" sz="2800" b="1" dirty="0">
                <a:solidFill>
                  <a:schemeClr val="tx1"/>
                </a:solidFill>
              </a:rPr>
              <a:t>          [-B]</a:t>
            </a:r>
            <a:r>
              <a:rPr lang="zh-CN" altLang="ru-RU" sz="2800" b="1" baseline="-25000" dirty="0">
                <a:solidFill>
                  <a:schemeClr val="tx1"/>
                </a:solidFill>
              </a:rPr>
              <a:t>补</a:t>
            </a:r>
            <a:r>
              <a:rPr lang="ru-RU" altLang="zh-CN" sz="2800" b="1" dirty="0">
                <a:solidFill>
                  <a:schemeClr val="tx1"/>
                </a:solidFill>
              </a:rPr>
              <a:t>=0.001 0001</a:t>
            </a:r>
            <a:br>
              <a:rPr lang="ru-RU" altLang="zh-CN" sz="2800" b="1" dirty="0">
                <a:solidFill>
                  <a:schemeClr val="tx1"/>
                </a:solidFill>
              </a:rPr>
            </a:br>
            <a:r>
              <a:rPr lang="ru-RU" altLang="zh-CN" sz="2800" b="1" dirty="0">
                <a:solidFill>
                  <a:schemeClr val="accent2"/>
                </a:solidFill>
              </a:rPr>
              <a:t>[A-B]</a:t>
            </a:r>
            <a:r>
              <a:rPr lang="zh-CN" altLang="ru-RU" sz="2800" b="1" baseline="-25000" dirty="0">
                <a:solidFill>
                  <a:schemeClr val="accent2"/>
                </a:solidFill>
              </a:rPr>
              <a:t>补</a:t>
            </a:r>
            <a:r>
              <a:rPr lang="ru-RU" altLang="zh-CN" sz="2800" b="1" dirty="0">
                <a:solidFill>
                  <a:schemeClr val="accent2"/>
                </a:solidFill>
              </a:rPr>
              <a:t>= 0. 1 0 0   1 1 0 0</a:t>
            </a:r>
            <a:br>
              <a:rPr lang="ru-RU" altLang="zh-CN" sz="2800" b="1" dirty="0">
                <a:solidFill>
                  <a:schemeClr val="accent2"/>
                </a:solidFill>
              </a:rPr>
            </a:br>
            <a:r>
              <a:rPr lang="ru-RU" altLang="zh-CN" sz="2800" b="1" dirty="0">
                <a:solidFill>
                  <a:schemeClr val="accent2"/>
                </a:solidFill>
              </a:rPr>
              <a:t>            + 0. 0 0 1   0 0 0 1 </a:t>
            </a:r>
            <a:br>
              <a:rPr lang="ru-RU" altLang="zh-CN" sz="2800" b="1" dirty="0">
                <a:solidFill>
                  <a:schemeClr val="accent2"/>
                </a:solidFill>
              </a:rPr>
            </a:br>
            <a:r>
              <a:rPr lang="ru-RU" altLang="zh-CN" sz="2800" b="1" dirty="0">
                <a:solidFill>
                  <a:schemeClr val="accent2"/>
                </a:solidFill>
              </a:rPr>
              <a:t>               0. 1 0 1   1 1 0 1 ——</a:t>
            </a:r>
            <a:r>
              <a:rPr lang="zh-CN" altLang="ru-RU" sz="2800" b="1" dirty="0">
                <a:solidFill>
                  <a:schemeClr val="accent2"/>
                </a:solidFill>
              </a:rPr>
              <a:t>无溢出</a:t>
            </a:r>
            <a:br>
              <a:rPr lang="zh-CN" altLang="ru-RU" sz="2800" b="1" dirty="0">
                <a:solidFill>
                  <a:schemeClr val="accent2"/>
                </a:solidFill>
              </a:rPr>
            </a:br>
            <a:r>
              <a:rPr lang="zh-CN" altLang="ru-RU" sz="2800" b="1" dirty="0">
                <a:solidFill>
                  <a:schemeClr val="tx1"/>
                </a:solidFill>
              </a:rPr>
              <a:t>        </a:t>
            </a:r>
            <a:r>
              <a:rPr lang="ru-RU" altLang="zh-CN" sz="2800" b="1" dirty="0">
                <a:solidFill>
                  <a:srgbClr val="990033"/>
                </a:solidFill>
              </a:rPr>
              <a:t>A-B=</a:t>
            </a:r>
            <a:r>
              <a:rPr lang="zh-CN" altLang="ru-RU" sz="2800" b="1" dirty="0">
                <a:solidFill>
                  <a:srgbClr val="990033"/>
                </a:solidFill>
              </a:rPr>
              <a:t>（</a:t>
            </a:r>
            <a:r>
              <a:rPr lang="ru-RU" altLang="zh-CN" sz="2800" b="1" dirty="0">
                <a:solidFill>
                  <a:srgbClr val="990033"/>
                </a:solidFill>
              </a:rPr>
              <a:t>0.101 1101</a:t>
            </a:r>
            <a:r>
              <a:rPr lang="zh-CN" altLang="ru-RU" sz="2800" b="1" dirty="0">
                <a:solidFill>
                  <a:srgbClr val="990033"/>
                </a:solidFill>
              </a:rPr>
              <a:t>）</a:t>
            </a:r>
            <a:r>
              <a:rPr lang="ru-RU" altLang="zh-CN" sz="2800" b="1" baseline="-25000" dirty="0">
                <a:solidFill>
                  <a:srgbClr val="990033"/>
                </a:solidFill>
              </a:rPr>
              <a:t>2 </a:t>
            </a:r>
            <a:r>
              <a:rPr lang="ru-RU" altLang="zh-CN" sz="2800" b="1" dirty="0">
                <a:solidFill>
                  <a:srgbClr val="990033"/>
                </a:solidFill>
              </a:rPr>
              <a:t>= 93/128</a:t>
            </a:r>
            <a:endParaRPr lang="ru-RU" altLang="zh-CN" sz="2800" b="1" baseline="-25000" dirty="0">
              <a:solidFill>
                <a:srgbClr val="990033"/>
              </a:solidFill>
            </a:endParaRPr>
          </a:p>
        </p:txBody>
      </p:sp>
      <p:sp>
        <p:nvSpPr>
          <p:cNvPr id="38915" name="Line 327"/>
          <p:cNvSpPr>
            <a:spLocks noChangeShapeType="1"/>
          </p:cNvSpPr>
          <p:nvPr/>
        </p:nvSpPr>
        <p:spPr bwMode="auto">
          <a:xfrm>
            <a:off x="755576" y="1327150"/>
            <a:ext cx="4572000" cy="0"/>
          </a:xfrm>
          <a:prstGeom prst="line">
            <a:avLst/>
          </a:prstGeom>
          <a:noFill/>
          <a:ln w="28575" algn="ctr">
            <a:solidFill>
              <a:srgbClr val="000000"/>
            </a:solidFill>
            <a:round/>
            <a:headEnd/>
            <a:tailEnd/>
          </a:ln>
          <a:extLst>
            <a:ext uri="{909E8E84-426E-40DD-AFC4-6F175D3DCCD1}">
              <a14:hiddenFill xmlns:a14="http://schemas.microsoft.com/office/drawing/2010/main">
                <a:noFill/>
              </a14:hiddenFill>
            </a:ext>
          </a:extLst>
        </p:spPr>
        <p:txBody>
          <a:bodyPr wrap="none"/>
          <a:lstStyle/>
          <a:p>
            <a:pPr>
              <a:lnSpc>
                <a:spcPct val="100000"/>
              </a:lnSpc>
              <a:spcAft>
                <a:spcPct val="0"/>
              </a:spcAft>
              <a:buClrTx/>
              <a:buSzPct val="100000"/>
            </a:pPr>
            <a:endParaRPr kumimoji="0" lang="zh-CN" altLang="en-US" b="0">
              <a:solidFill>
                <a:srgbClr val="000000"/>
              </a:solidFill>
              <a:ea typeface="宋体" charset="-122"/>
            </a:endParaRPr>
          </a:p>
        </p:txBody>
      </p:sp>
      <p:sp>
        <p:nvSpPr>
          <p:cNvPr id="38916" name="Line 328"/>
          <p:cNvSpPr>
            <a:spLocks noChangeShapeType="1"/>
          </p:cNvSpPr>
          <p:nvPr/>
        </p:nvSpPr>
        <p:spPr bwMode="auto">
          <a:xfrm>
            <a:off x="755576" y="5651500"/>
            <a:ext cx="4572000" cy="0"/>
          </a:xfrm>
          <a:prstGeom prst="line">
            <a:avLst/>
          </a:prstGeom>
          <a:noFill/>
          <a:ln w="28575" algn="ctr">
            <a:solidFill>
              <a:srgbClr val="000000"/>
            </a:solidFill>
            <a:round/>
            <a:headEnd/>
            <a:tailEnd/>
          </a:ln>
          <a:extLst>
            <a:ext uri="{909E8E84-426E-40DD-AFC4-6F175D3DCCD1}">
              <a14:hiddenFill xmlns:a14="http://schemas.microsoft.com/office/drawing/2010/main">
                <a:noFill/>
              </a14:hiddenFill>
            </a:ext>
          </a:extLst>
        </p:spPr>
        <p:txBody>
          <a:bodyPr wrap="none"/>
          <a:lstStyle/>
          <a:p>
            <a:pPr>
              <a:lnSpc>
                <a:spcPct val="100000"/>
              </a:lnSpc>
              <a:spcAft>
                <a:spcPct val="0"/>
              </a:spcAft>
              <a:buClrTx/>
              <a:buSzPct val="100000"/>
            </a:pPr>
            <a:endParaRPr kumimoji="0" lang="zh-CN" altLang="en-US" b="0">
              <a:solidFill>
                <a:srgbClr val="000000"/>
              </a:solidFill>
              <a:ea typeface="宋体" charset="-122"/>
            </a:endParaRPr>
          </a:p>
        </p:txBody>
      </p:sp>
    </p:spTree>
    <p:extLst>
      <p:ext uri="{BB962C8B-B14F-4D97-AF65-F5344CB8AC3E}">
        <p14:creationId xmlns:p14="http://schemas.microsoft.com/office/powerpoint/2010/main" val="4241211820"/>
      </p:ext>
    </p:extLst>
  </p:cSld>
  <p:clrMapOvr>
    <a:masterClrMapping/>
  </p:clrMapOvr>
  <p:transition spd="slow">
    <p:random/>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0F8FF"/>
        </a:solidFill>
        <a:effectLst/>
      </p:bgPr>
    </p:bg>
    <p:spTree>
      <p:nvGrpSpPr>
        <p:cNvPr id="1" name=""/>
        <p:cNvGrpSpPr/>
        <p:nvPr/>
      </p:nvGrpSpPr>
      <p:grpSpPr>
        <a:xfrm>
          <a:off x="0" y="0"/>
          <a:ext cx="0" cy="0"/>
          <a:chOff x="0" y="0"/>
          <a:chExt cx="0" cy="0"/>
        </a:xfrm>
      </p:grpSpPr>
      <p:sp>
        <p:nvSpPr>
          <p:cNvPr id="2379" name="Rectangle 331"/>
          <p:cNvSpPr>
            <a:spLocks noGrp="1" noChangeArrowheads="1"/>
          </p:cNvSpPr>
          <p:nvPr>
            <p:ph type="title" idx="4294967295"/>
          </p:nvPr>
        </p:nvSpPr>
        <p:spPr>
          <a:xfrm>
            <a:off x="971600" y="404664"/>
            <a:ext cx="6096000" cy="6172200"/>
          </a:xfrm>
        </p:spPr>
        <p:txBody>
          <a:bodyPr/>
          <a:lstStyle/>
          <a:p>
            <a:pPr algn="l" eaLnBrk="1" hangingPunct="1">
              <a:defRPr/>
            </a:pPr>
            <a:r>
              <a:rPr lang="zh-CN" altLang="ru-RU" sz="2800" b="1" dirty="0">
                <a:solidFill>
                  <a:schemeClr val="tx1"/>
                </a:solidFill>
              </a:rPr>
              <a:t>（</a:t>
            </a:r>
            <a:r>
              <a:rPr lang="ru-RU" altLang="zh-CN" sz="2800" b="1" dirty="0">
                <a:solidFill>
                  <a:schemeClr val="tx1"/>
                </a:solidFill>
              </a:rPr>
              <a:t>3</a:t>
            </a:r>
            <a:r>
              <a:rPr lang="zh-CN" altLang="ru-RU" sz="2800" b="1" dirty="0">
                <a:solidFill>
                  <a:schemeClr val="tx1"/>
                </a:solidFill>
              </a:rPr>
              <a:t>）</a:t>
            </a:r>
            <a:r>
              <a:rPr lang="ru-RU" altLang="zh-CN" sz="2800" b="1" dirty="0">
                <a:solidFill>
                  <a:schemeClr val="tx1"/>
                </a:solidFill>
              </a:rPr>
              <a:t>A= -3/16=</a:t>
            </a:r>
            <a:r>
              <a:rPr lang="zh-CN" altLang="ru-RU" sz="2800" b="1" dirty="0">
                <a:solidFill>
                  <a:schemeClr val="tx1"/>
                </a:solidFill>
              </a:rPr>
              <a:t>（</a:t>
            </a:r>
            <a:r>
              <a:rPr lang="ru-RU" altLang="zh-CN" sz="2800" b="1" dirty="0">
                <a:solidFill>
                  <a:schemeClr val="tx1"/>
                </a:solidFill>
              </a:rPr>
              <a:t>-0.001 1000</a:t>
            </a:r>
            <a:r>
              <a:rPr lang="zh-CN" altLang="ru-RU" sz="2800" b="1" dirty="0">
                <a:solidFill>
                  <a:schemeClr val="tx1"/>
                </a:solidFill>
              </a:rPr>
              <a:t>）</a:t>
            </a:r>
            <a:r>
              <a:rPr lang="ru-RU" altLang="zh-CN" sz="2800" b="1" baseline="-25000" dirty="0">
                <a:solidFill>
                  <a:schemeClr val="tx1"/>
                </a:solidFill>
              </a:rPr>
              <a:t>2</a:t>
            </a:r>
            <a:br>
              <a:rPr lang="ru-RU" altLang="zh-CN" sz="2800" b="1" dirty="0">
                <a:solidFill>
                  <a:schemeClr val="tx1"/>
                </a:solidFill>
              </a:rPr>
            </a:br>
            <a:r>
              <a:rPr lang="ru-RU" altLang="zh-CN" sz="2800" b="1" dirty="0">
                <a:solidFill>
                  <a:schemeClr val="tx1"/>
                </a:solidFill>
              </a:rPr>
              <a:t>          B=9/32=</a:t>
            </a:r>
            <a:r>
              <a:rPr lang="zh-CN" altLang="ru-RU" sz="2800" b="1" dirty="0">
                <a:solidFill>
                  <a:schemeClr val="tx1"/>
                </a:solidFill>
              </a:rPr>
              <a:t>（</a:t>
            </a:r>
            <a:r>
              <a:rPr lang="ru-RU" altLang="zh-CN" sz="2800" b="1" dirty="0">
                <a:solidFill>
                  <a:schemeClr val="tx1"/>
                </a:solidFill>
              </a:rPr>
              <a:t>0.010 0100</a:t>
            </a:r>
            <a:r>
              <a:rPr lang="zh-CN" altLang="ru-RU" sz="2800" b="1" dirty="0">
                <a:solidFill>
                  <a:schemeClr val="tx1"/>
                </a:solidFill>
              </a:rPr>
              <a:t>）</a:t>
            </a:r>
            <a:r>
              <a:rPr lang="ru-RU" altLang="zh-CN" sz="2800" b="1" baseline="-25000" dirty="0">
                <a:solidFill>
                  <a:schemeClr val="tx1"/>
                </a:solidFill>
              </a:rPr>
              <a:t>2</a:t>
            </a:r>
            <a:br>
              <a:rPr lang="ru-RU" altLang="zh-CN" sz="2800" b="1" dirty="0">
                <a:solidFill>
                  <a:schemeClr val="tx1"/>
                </a:solidFill>
              </a:rPr>
            </a:br>
            <a:r>
              <a:rPr lang="ru-RU" altLang="zh-CN" sz="2800" b="1" dirty="0">
                <a:solidFill>
                  <a:schemeClr val="tx1"/>
                </a:solidFill>
              </a:rPr>
              <a:t>          [A]</a:t>
            </a:r>
            <a:r>
              <a:rPr lang="zh-CN" altLang="ru-RU" sz="2800" b="1" baseline="-25000" dirty="0">
                <a:solidFill>
                  <a:schemeClr val="tx1"/>
                </a:solidFill>
              </a:rPr>
              <a:t>补</a:t>
            </a:r>
            <a:r>
              <a:rPr lang="ru-RU" altLang="zh-CN" sz="2800" b="1" dirty="0">
                <a:solidFill>
                  <a:schemeClr val="tx1"/>
                </a:solidFill>
              </a:rPr>
              <a:t>=1.110 1000</a:t>
            </a:r>
            <a:br>
              <a:rPr lang="ru-RU" altLang="zh-CN" sz="2800" b="1" dirty="0">
                <a:solidFill>
                  <a:schemeClr val="tx1"/>
                </a:solidFill>
              </a:rPr>
            </a:br>
            <a:r>
              <a:rPr lang="ru-RU" altLang="zh-CN" sz="2800" b="1" dirty="0">
                <a:solidFill>
                  <a:schemeClr val="tx1"/>
                </a:solidFill>
              </a:rPr>
              <a:t>          [B]</a:t>
            </a:r>
            <a:r>
              <a:rPr lang="zh-CN" altLang="ru-RU" sz="2800" b="1" baseline="-25000" dirty="0">
                <a:solidFill>
                  <a:schemeClr val="tx1"/>
                </a:solidFill>
              </a:rPr>
              <a:t>补</a:t>
            </a:r>
            <a:r>
              <a:rPr lang="ru-RU" altLang="zh-CN" sz="2800" b="1" dirty="0">
                <a:solidFill>
                  <a:schemeClr val="tx1"/>
                </a:solidFill>
              </a:rPr>
              <a:t>= 0.010 0100 </a:t>
            </a:r>
            <a:br>
              <a:rPr lang="ru-RU" altLang="zh-CN" sz="2800" b="1" dirty="0">
                <a:solidFill>
                  <a:schemeClr val="tx1"/>
                </a:solidFill>
              </a:rPr>
            </a:br>
            <a:r>
              <a:rPr lang="ru-RU" altLang="zh-CN" sz="2800" b="1" dirty="0">
                <a:solidFill>
                  <a:schemeClr val="accent2"/>
                </a:solidFill>
              </a:rPr>
              <a:t>[A+B]</a:t>
            </a:r>
            <a:r>
              <a:rPr lang="zh-CN" altLang="ru-RU" sz="2800" b="1" baseline="-25000" dirty="0">
                <a:solidFill>
                  <a:schemeClr val="accent2"/>
                </a:solidFill>
              </a:rPr>
              <a:t>补</a:t>
            </a:r>
            <a:r>
              <a:rPr lang="ru-RU" altLang="zh-CN" sz="2800" b="1" dirty="0">
                <a:solidFill>
                  <a:schemeClr val="accent2"/>
                </a:solidFill>
              </a:rPr>
              <a:t>= 1. 1 1 0   1 0 0 0</a:t>
            </a:r>
            <a:br>
              <a:rPr lang="ru-RU" altLang="zh-CN" sz="2800" b="1" dirty="0">
                <a:solidFill>
                  <a:schemeClr val="accent2"/>
                </a:solidFill>
              </a:rPr>
            </a:br>
            <a:r>
              <a:rPr lang="ru-RU" altLang="zh-CN" sz="2800" b="1" dirty="0">
                <a:solidFill>
                  <a:schemeClr val="accent2"/>
                </a:solidFill>
              </a:rPr>
              <a:t>           +   0. 0 1 0   0 1 0 0</a:t>
            </a:r>
            <a:br>
              <a:rPr lang="ru-RU" altLang="zh-CN" sz="2800" b="1" dirty="0">
                <a:solidFill>
                  <a:schemeClr val="accent2"/>
                </a:solidFill>
              </a:rPr>
            </a:br>
            <a:r>
              <a:rPr lang="ru-RU" altLang="zh-CN" sz="2800" b="1" dirty="0">
                <a:solidFill>
                  <a:schemeClr val="accent2"/>
                </a:solidFill>
              </a:rPr>
              <a:t>                0. 0 0 0   1 1 0 0 —— </a:t>
            </a:r>
            <a:r>
              <a:rPr lang="zh-CN" altLang="ru-RU" sz="2800" b="1" dirty="0">
                <a:solidFill>
                  <a:schemeClr val="accent2"/>
                </a:solidFill>
              </a:rPr>
              <a:t>无溢出</a:t>
            </a:r>
            <a:br>
              <a:rPr lang="zh-CN" altLang="ru-RU" sz="2800" b="1" dirty="0">
                <a:solidFill>
                  <a:schemeClr val="accent2"/>
                </a:solidFill>
              </a:rPr>
            </a:br>
            <a:r>
              <a:rPr lang="zh-CN" altLang="ru-RU" sz="2800" b="1" dirty="0">
                <a:solidFill>
                  <a:schemeClr val="tx1"/>
                </a:solidFill>
              </a:rPr>
              <a:t>        </a:t>
            </a:r>
            <a:r>
              <a:rPr lang="ru-RU" altLang="zh-CN" sz="2800" b="1" dirty="0">
                <a:solidFill>
                  <a:srgbClr val="990033"/>
                </a:solidFill>
              </a:rPr>
              <a:t>A+B=</a:t>
            </a:r>
            <a:r>
              <a:rPr lang="zh-CN" altLang="ru-RU" sz="2800" b="1" dirty="0">
                <a:solidFill>
                  <a:srgbClr val="990033"/>
                </a:solidFill>
              </a:rPr>
              <a:t>（</a:t>
            </a:r>
            <a:r>
              <a:rPr lang="ru-RU" altLang="zh-CN" sz="2800" b="1" dirty="0">
                <a:solidFill>
                  <a:srgbClr val="990033"/>
                </a:solidFill>
              </a:rPr>
              <a:t>0.000 1100</a:t>
            </a:r>
            <a:r>
              <a:rPr lang="zh-CN" altLang="ru-RU" sz="2800" b="1" dirty="0">
                <a:solidFill>
                  <a:srgbClr val="990033"/>
                </a:solidFill>
              </a:rPr>
              <a:t>）</a:t>
            </a:r>
            <a:r>
              <a:rPr lang="ru-RU" altLang="zh-CN" sz="2800" b="1" baseline="-25000" dirty="0">
                <a:solidFill>
                  <a:srgbClr val="990033"/>
                </a:solidFill>
              </a:rPr>
              <a:t>2 </a:t>
            </a:r>
            <a:r>
              <a:rPr lang="ru-RU" altLang="zh-CN" sz="2800" b="1" dirty="0">
                <a:solidFill>
                  <a:srgbClr val="990033"/>
                </a:solidFill>
              </a:rPr>
              <a:t>= 3/32 </a:t>
            </a:r>
            <a:br>
              <a:rPr lang="ru-RU" altLang="zh-CN" sz="2800" b="1" dirty="0">
                <a:solidFill>
                  <a:srgbClr val="990033"/>
                </a:solidFill>
              </a:rPr>
            </a:br>
            <a:br>
              <a:rPr lang="ru-RU" altLang="zh-CN" sz="2800" b="1" dirty="0">
                <a:solidFill>
                  <a:schemeClr val="tx1"/>
                </a:solidFill>
              </a:rPr>
            </a:br>
            <a:r>
              <a:rPr lang="zh-CN" altLang="ru-RU" sz="2800" b="1" dirty="0">
                <a:solidFill>
                  <a:schemeClr val="tx1"/>
                </a:solidFill>
              </a:rPr>
              <a:t>（</a:t>
            </a:r>
            <a:r>
              <a:rPr lang="ru-RU" altLang="zh-CN" sz="2800" b="1" dirty="0">
                <a:solidFill>
                  <a:schemeClr val="tx1"/>
                </a:solidFill>
              </a:rPr>
              <a:t>4</a:t>
            </a:r>
            <a:r>
              <a:rPr lang="zh-CN" altLang="ru-RU" sz="2800" b="1" dirty="0">
                <a:solidFill>
                  <a:schemeClr val="tx1"/>
                </a:solidFill>
              </a:rPr>
              <a:t>）</a:t>
            </a:r>
            <a:r>
              <a:rPr lang="ru-RU" altLang="zh-CN" sz="2800" b="1" dirty="0">
                <a:solidFill>
                  <a:schemeClr val="tx1"/>
                </a:solidFill>
              </a:rPr>
              <a:t>A= -87=</a:t>
            </a:r>
            <a:r>
              <a:rPr lang="zh-CN" altLang="ru-RU" sz="2800" b="1" dirty="0">
                <a:solidFill>
                  <a:schemeClr val="tx1"/>
                </a:solidFill>
              </a:rPr>
              <a:t>（</a:t>
            </a:r>
            <a:r>
              <a:rPr lang="ru-RU" altLang="zh-CN" sz="2800" b="1" dirty="0">
                <a:solidFill>
                  <a:schemeClr val="tx1"/>
                </a:solidFill>
              </a:rPr>
              <a:t>-101 0111</a:t>
            </a:r>
            <a:r>
              <a:rPr lang="zh-CN" altLang="ru-RU" sz="2800" b="1" dirty="0">
                <a:solidFill>
                  <a:schemeClr val="tx1"/>
                </a:solidFill>
              </a:rPr>
              <a:t>）</a:t>
            </a:r>
            <a:r>
              <a:rPr lang="ru-RU" altLang="zh-CN" sz="2800" b="1" baseline="-25000" dirty="0">
                <a:solidFill>
                  <a:schemeClr val="tx1"/>
                </a:solidFill>
              </a:rPr>
              <a:t>2</a:t>
            </a:r>
            <a:br>
              <a:rPr lang="ru-RU" altLang="zh-CN" sz="2800" b="1" dirty="0">
                <a:solidFill>
                  <a:schemeClr val="tx1"/>
                </a:solidFill>
              </a:rPr>
            </a:br>
            <a:r>
              <a:rPr lang="ru-RU" altLang="zh-CN" sz="2800" b="1" dirty="0">
                <a:solidFill>
                  <a:schemeClr val="tx1"/>
                </a:solidFill>
              </a:rPr>
              <a:t>          B=53=</a:t>
            </a:r>
            <a:r>
              <a:rPr lang="zh-CN" altLang="ru-RU" sz="2800" b="1" dirty="0">
                <a:solidFill>
                  <a:schemeClr val="tx1"/>
                </a:solidFill>
              </a:rPr>
              <a:t>（</a:t>
            </a:r>
            <a:r>
              <a:rPr lang="ru-RU" altLang="zh-CN" sz="2800" b="1" dirty="0">
                <a:solidFill>
                  <a:schemeClr val="tx1"/>
                </a:solidFill>
              </a:rPr>
              <a:t>110 101</a:t>
            </a:r>
            <a:r>
              <a:rPr lang="zh-CN" altLang="ru-RU" sz="2800" b="1" dirty="0">
                <a:solidFill>
                  <a:schemeClr val="tx1"/>
                </a:solidFill>
              </a:rPr>
              <a:t>）</a:t>
            </a:r>
            <a:r>
              <a:rPr lang="ru-RU" altLang="zh-CN" sz="2800" b="1" baseline="-25000" dirty="0">
                <a:solidFill>
                  <a:schemeClr val="tx1"/>
                </a:solidFill>
              </a:rPr>
              <a:t>2</a:t>
            </a:r>
            <a:br>
              <a:rPr lang="ru-RU" altLang="zh-CN" sz="2800" b="1" dirty="0">
                <a:solidFill>
                  <a:schemeClr val="tx1"/>
                </a:solidFill>
              </a:rPr>
            </a:br>
            <a:r>
              <a:rPr lang="ru-RU" altLang="zh-CN" sz="2800" b="1" dirty="0">
                <a:solidFill>
                  <a:schemeClr val="tx1"/>
                </a:solidFill>
              </a:rPr>
              <a:t>          [A]</a:t>
            </a:r>
            <a:r>
              <a:rPr lang="zh-CN" altLang="ru-RU" sz="2800" b="1" baseline="-25000" dirty="0">
                <a:solidFill>
                  <a:schemeClr val="tx1"/>
                </a:solidFill>
              </a:rPr>
              <a:t>补</a:t>
            </a:r>
            <a:r>
              <a:rPr lang="ru-RU" altLang="zh-CN" sz="2800" b="1" dirty="0">
                <a:solidFill>
                  <a:schemeClr val="tx1"/>
                </a:solidFill>
              </a:rPr>
              <a:t>=1</a:t>
            </a:r>
            <a:r>
              <a:rPr lang="zh-CN" altLang="ru-RU" sz="2800" b="1" dirty="0">
                <a:solidFill>
                  <a:schemeClr val="tx1"/>
                </a:solidFill>
              </a:rPr>
              <a:t>，</a:t>
            </a:r>
            <a:r>
              <a:rPr lang="ru-RU" altLang="zh-CN" sz="2800" b="1" dirty="0">
                <a:solidFill>
                  <a:schemeClr val="tx1"/>
                </a:solidFill>
              </a:rPr>
              <a:t>010 1001</a:t>
            </a:r>
            <a:br>
              <a:rPr lang="ru-RU" altLang="zh-CN" sz="2800" b="1" dirty="0">
                <a:solidFill>
                  <a:schemeClr val="tx1"/>
                </a:solidFill>
              </a:rPr>
            </a:br>
            <a:r>
              <a:rPr lang="ru-RU" altLang="zh-CN" sz="2800" b="1" dirty="0">
                <a:solidFill>
                  <a:schemeClr val="tx1"/>
                </a:solidFill>
              </a:rPr>
              <a:t>          [B]</a:t>
            </a:r>
            <a:r>
              <a:rPr lang="zh-CN" altLang="ru-RU" sz="2800" b="1" baseline="-25000" dirty="0">
                <a:solidFill>
                  <a:schemeClr val="tx1"/>
                </a:solidFill>
              </a:rPr>
              <a:t>补</a:t>
            </a:r>
            <a:r>
              <a:rPr lang="ru-RU" altLang="zh-CN" sz="2800" b="1" dirty="0">
                <a:solidFill>
                  <a:schemeClr val="tx1"/>
                </a:solidFill>
              </a:rPr>
              <a:t>=0</a:t>
            </a:r>
            <a:r>
              <a:rPr lang="zh-CN" altLang="ru-RU" sz="2800" b="1" dirty="0">
                <a:solidFill>
                  <a:schemeClr val="tx1"/>
                </a:solidFill>
              </a:rPr>
              <a:t>，</a:t>
            </a:r>
            <a:r>
              <a:rPr lang="ru-RU" altLang="zh-CN" sz="2800" b="1" dirty="0">
                <a:solidFill>
                  <a:schemeClr val="tx1"/>
                </a:solidFill>
              </a:rPr>
              <a:t>011 0101</a:t>
            </a:r>
            <a:br>
              <a:rPr lang="ru-RU" altLang="zh-CN" sz="2800" b="1" dirty="0">
                <a:solidFill>
                  <a:schemeClr val="tx1"/>
                </a:solidFill>
              </a:rPr>
            </a:br>
            <a:r>
              <a:rPr lang="ru-RU" altLang="zh-CN" sz="2800" b="1" dirty="0">
                <a:solidFill>
                  <a:schemeClr val="tx1"/>
                </a:solidFill>
              </a:rPr>
              <a:t>          [-B]</a:t>
            </a:r>
            <a:r>
              <a:rPr lang="zh-CN" altLang="ru-RU" sz="2800" b="1" baseline="-25000" dirty="0">
                <a:solidFill>
                  <a:schemeClr val="tx1"/>
                </a:solidFill>
              </a:rPr>
              <a:t>补</a:t>
            </a:r>
            <a:r>
              <a:rPr lang="ru-RU" altLang="zh-CN" sz="2800" b="1" dirty="0">
                <a:solidFill>
                  <a:schemeClr val="tx1"/>
                </a:solidFill>
              </a:rPr>
              <a:t>=1</a:t>
            </a:r>
            <a:r>
              <a:rPr lang="en-US" altLang="zh-CN" sz="2800" b="1" dirty="0">
                <a:solidFill>
                  <a:schemeClr val="tx1"/>
                </a:solidFill>
              </a:rPr>
              <a:t>,  </a:t>
            </a:r>
            <a:r>
              <a:rPr lang="ru-RU" altLang="zh-CN" sz="2800" b="1" dirty="0">
                <a:solidFill>
                  <a:schemeClr val="tx1"/>
                </a:solidFill>
              </a:rPr>
              <a:t>100 1011</a:t>
            </a:r>
            <a:endParaRPr lang="ru-RU" altLang="zh-CN" sz="2800" b="1" baseline="-25000" dirty="0">
              <a:solidFill>
                <a:schemeClr val="tx1"/>
              </a:solidFill>
            </a:endParaRPr>
          </a:p>
        </p:txBody>
      </p:sp>
      <p:sp>
        <p:nvSpPr>
          <p:cNvPr id="39939" name="Line 332"/>
          <p:cNvSpPr>
            <a:spLocks noChangeShapeType="1"/>
          </p:cNvSpPr>
          <p:nvPr/>
        </p:nvSpPr>
        <p:spPr bwMode="auto">
          <a:xfrm>
            <a:off x="755576" y="3048000"/>
            <a:ext cx="4495800" cy="0"/>
          </a:xfrm>
          <a:prstGeom prst="line">
            <a:avLst/>
          </a:prstGeom>
          <a:noFill/>
          <a:ln w="28575" algn="ctr">
            <a:solidFill>
              <a:srgbClr val="000000"/>
            </a:solidFill>
            <a:round/>
            <a:headEnd/>
            <a:tailEnd/>
          </a:ln>
          <a:extLst>
            <a:ext uri="{909E8E84-426E-40DD-AFC4-6F175D3DCCD1}">
              <a14:hiddenFill xmlns:a14="http://schemas.microsoft.com/office/drawing/2010/main">
                <a:noFill/>
              </a14:hiddenFill>
            </a:ext>
          </a:extLst>
        </p:spPr>
        <p:txBody>
          <a:bodyPr wrap="none"/>
          <a:lstStyle/>
          <a:p>
            <a:pPr>
              <a:lnSpc>
                <a:spcPct val="100000"/>
              </a:lnSpc>
              <a:spcAft>
                <a:spcPct val="0"/>
              </a:spcAft>
              <a:buClrTx/>
              <a:buSzPct val="100000"/>
            </a:pPr>
            <a:endParaRPr kumimoji="0" lang="zh-CN" altLang="en-US" b="0">
              <a:solidFill>
                <a:srgbClr val="000000"/>
              </a:solidFill>
              <a:ea typeface="宋体" charset="-122"/>
            </a:endParaRPr>
          </a:p>
        </p:txBody>
      </p:sp>
    </p:spTree>
    <p:extLst>
      <p:ext uri="{BB962C8B-B14F-4D97-AF65-F5344CB8AC3E}">
        <p14:creationId xmlns:p14="http://schemas.microsoft.com/office/powerpoint/2010/main" val="673818608"/>
      </p:ext>
    </p:extLst>
  </p:cSld>
  <p:clrMapOvr>
    <a:masterClrMapping/>
  </p:clrMapOvr>
  <p:transition spd="slow">
    <p:random/>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0F8FF"/>
        </a:solidFill>
        <a:effectLst/>
      </p:bgPr>
    </p:bg>
    <p:spTree>
      <p:nvGrpSpPr>
        <p:cNvPr id="1" name=""/>
        <p:cNvGrpSpPr/>
        <p:nvPr/>
      </p:nvGrpSpPr>
      <p:grpSpPr>
        <a:xfrm>
          <a:off x="0" y="0"/>
          <a:ext cx="0" cy="0"/>
          <a:chOff x="0" y="0"/>
          <a:chExt cx="0" cy="0"/>
        </a:xfrm>
      </p:grpSpPr>
      <p:sp>
        <p:nvSpPr>
          <p:cNvPr id="2383" name="Rectangle 335"/>
          <p:cNvSpPr>
            <a:spLocks noGrp="1" noChangeArrowheads="1"/>
          </p:cNvSpPr>
          <p:nvPr>
            <p:ph type="title" idx="4294967295"/>
          </p:nvPr>
        </p:nvSpPr>
        <p:spPr>
          <a:xfrm>
            <a:off x="827584" y="0"/>
            <a:ext cx="7034213" cy="6858000"/>
          </a:xfrm>
        </p:spPr>
        <p:txBody>
          <a:bodyPr/>
          <a:lstStyle/>
          <a:p>
            <a:pPr algn="l" eaLnBrk="1" hangingPunct="1">
              <a:defRPr/>
            </a:pPr>
            <a:r>
              <a:rPr lang="ru-RU" altLang="zh-CN" sz="2800" b="1" dirty="0">
                <a:solidFill>
                  <a:schemeClr val="accent2"/>
                </a:solidFill>
              </a:rPr>
              <a:t>[A-B]</a:t>
            </a:r>
            <a:r>
              <a:rPr lang="zh-CN" altLang="ru-RU" sz="2800" b="1" baseline="-25000" dirty="0">
                <a:solidFill>
                  <a:schemeClr val="accent2"/>
                </a:solidFill>
              </a:rPr>
              <a:t>补</a:t>
            </a:r>
            <a:r>
              <a:rPr lang="ru-RU" altLang="zh-CN" sz="2800" b="1" dirty="0">
                <a:solidFill>
                  <a:schemeClr val="accent2"/>
                </a:solidFill>
              </a:rPr>
              <a:t>= 1</a:t>
            </a:r>
            <a:r>
              <a:rPr lang="zh-CN" altLang="ru-RU" sz="2800" b="1" dirty="0">
                <a:solidFill>
                  <a:schemeClr val="accent2"/>
                </a:solidFill>
              </a:rPr>
              <a:t>，</a:t>
            </a:r>
            <a:r>
              <a:rPr lang="ru-RU" altLang="zh-CN" sz="2800" b="1" dirty="0">
                <a:solidFill>
                  <a:schemeClr val="accent2"/>
                </a:solidFill>
              </a:rPr>
              <a:t>0 1 0    1 0 0 1</a:t>
            </a:r>
            <a:br>
              <a:rPr lang="ru-RU" altLang="zh-CN" sz="2800" b="1" dirty="0">
                <a:solidFill>
                  <a:schemeClr val="accent2"/>
                </a:solidFill>
              </a:rPr>
            </a:br>
            <a:r>
              <a:rPr lang="ru-RU" altLang="zh-CN" sz="2800" b="1" dirty="0">
                <a:solidFill>
                  <a:schemeClr val="accent2"/>
                </a:solidFill>
              </a:rPr>
              <a:t>        +     1</a:t>
            </a:r>
            <a:r>
              <a:rPr lang="zh-CN" altLang="ru-RU" sz="2800" b="1" dirty="0">
                <a:solidFill>
                  <a:schemeClr val="accent2"/>
                </a:solidFill>
              </a:rPr>
              <a:t>，</a:t>
            </a:r>
            <a:r>
              <a:rPr lang="ru-RU" altLang="zh-CN" sz="2800" b="1" dirty="0">
                <a:solidFill>
                  <a:schemeClr val="accent2"/>
                </a:solidFill>
              </a:rPr>
              <a:t>1 0 0    1 0 1 1</a:t>
            </a:r>
            <a:br>
              <a:rPr lang="ru-RU" altLang="zh-CN" sz="2800" b="1" dirty="0">
                <a:solidFill>
                  <a:schemeClr val="accent2"/>
                </a:solidFill>
              </a:rPr>
            </a:br>
            <a:r>
              <a:rPr lang="ru-RU" altLang="zh-CN" sz="2800" b="1" dirty="0">
                <a:solidFill>
                  <a:schemeClr val="accent2"/>
                </a:solidFill>
              </a:rPr>
              <a:t>             </a:t>
            </a:r>
            <a:r>
              <a:rPr lang="en-US" altLang="zh-CN" sz="2800" b="1" dirty="0">
                <a:solidFill>
                  <a:schemeClr val="accent2"/>
                </a:solidFill>
              </a:rPr>
              <a:t> </a:t>
            </a:r>
            <a:r>
              <a:rPr lang="en-US" altLang="zh-CN" sz="2800" b="1" dirty="0">
                <a:solidFill>
                  <a:srgbClr val="FF0000"/>
                </a:solidFill>
              </a:rPr>
              <a:t> </a:t>
            </a:r>
            <a:r>
              <a:rPr lang="ru-RU" altLang="zh-CN" sz="2800" b="1" dirty="0">
                <a:solidFill>
                  <a:schemeClr val="accent2"/>
                </a:solidFill>
              </a:rPr>
              <a:t>0</a:t>
            </a:r>
            <a:r>
              <a:rPr lang="zh-CN" altLang="ru-RU" sz="2800" b="1" dirty="0">
                <a:solidFill>
                  <a:schemeClr val="accent2"/>
                </a:solidFill>
              </a:rPr>
              <a:t>，</a:t>
            </a:r>
            <a:r>
              <a:rPr lang="ru-RU" altLang="zh-CN" sz="2800" b="1" dirty="0">
                <a:solidFill>
                  <a:schemeClr val="accent2"/>
                </a:solidFill>
              </a:rPr>
              <a:t>1 1 1    0 1 0 0 ——</a:t>
            </a:r>
            <a:r>
              <a:rPr lang="ru-RU" altLang="zh-CN" sz="2800" b="1" dirty="0">
                <a:solidFill>
                  <a:schemeClr val="tx1"/>
                </a:solidFill>
              </a:rPr>
              <a:t> </a:t>
            </a:r>
            <a:r>
              <a:rPr lang="zh-CN" altLang="ru-RU" sz="2800" b="1" dirty="0">
                <a:solidFill>
                  <a:srgbClr val="FF0000"/>
                </a:solidFill>
              </a:rPr>
              <a:t>溢出</a:t>
            </a:r>
            <a:br>
              <a:rPr lang="zh-CN" altLang="ru-RU" sz="2800" b="1" dirty="0">
                <a:solidFill>
                  <a:schemeClr val="tx1"/>
                </a:solidFill>
              </a:rPr>
            </a:br>
            <a:r>
              <a:rPr lang="zh-CN" altLang="ru-RU" sz="2800" b="1" dirty="0">
                <a:solidFill>
                  <a:schemeClr val="tx1"/>
                </a:solidFill>
              </a:rPr>
              <a:t>        </a:t>
            </a:r>
            <a:r>
              <a:rPr lang="ru-RU" altLang="zh-CN" sz="2800" b="1" dirty="0">
                <a:solidFill>
                  <a:srgbClr val="990033"/>
                </a:solidFill>
              </a:rPr>
              <a:t>A-B=</a:t>
            </a:r>
            <a:r>
              <a:rPr lang="zh-CN" altLang="ru-RU" sz="2800" b="1" dirty="0">
                <a:solidFill>
                  <a:srgbClr val="990033"/>
                </a:solidFill>
              </a:rPr>
              <a:t>（</a:t>
            </a:r>
            <a:r>
              <a:rPr lang="ru-RU" altLang="zh-CN" sz="2800" b="1" dirty="0">
                <a:solidFill>
                  <a:srgbClr val="990033"/>
                </a:solidFill>
              </a:rPr>
              <a:t>-1</a:t>
            </a:r>
            <a:r>
              <a:rPr lang="zh-CN" altLang="ru-RU" sz="2800" b="1" dirty="0">
                <a:solidFill>
                  <a:srgbClr val="990033"/>
                </a:solidFill>
              </a:rPr>
              <a:t>，</a:t>
            </a:r>
            <a:r>
              <a:rPr lang="ru-RU" altLang="zh-CN" sz="2800" b="1" dirty="0">
                <a:solidFill>
                  <a:srgbClr val="990033"/>
                </a:solidFill>
              </a:rPr>
              <a:t>000 1100</a:t>
            </a:r>
            <a:r>
              <a:rPr lang="zh-CN" altLang="ru-RU" sz="2800" b="1" dirty="0">
                <a:solidFill>
                  <a:srgbClr val="990033"/>
                </a:solidFill>
              </a:rPr>
              <a:t>）</a:t>
            </a:r>
            <a:r>
              <a:rPr lang="ru-RU" altLang="zh-CN" sz="2800" b="1" baseline="-25000" dirty="0">
                <a:solidFill>
                  <a:srgbClr val="990033"/>
                </a:solidFill>
              </a:rPr>
              <a:t>2 </a:t>
            </a:r>
            <a:r>
              <a:rPr lang="ru-RU" altLang="zh-CN" sz="2800" b="1" dirty="0">
                <a:solidFill>
                  <a:srgbClr val="990033"/>
                </a:solidFill>
              </a:rPr>
              <a:t>= -140 </a:t>
            </a:r>
            <a:br>
              <a:rPr lang="ru-RU" altLang="zh-CN" sz="2800" b="1" dirty="0">
                <a:solidFill>
                  <a:srgbClr val="990033"/>
                </a:solidFill>
              </a:rPr>
            </a:br>
            <a:r>
              <a:rPr lang="zh-CN" altLang="ru-RU" sz="2800" b="1" dirty="0">
                <a:solidFill>
                  <a:schemeClr val="tx1"/>
                </a:solidFill>
              </a:rPr>
              <a:t>（</a:t>
            </a:r>
            <a:r>
              <a:rPr lang="ru-RU" altLang="zh-CN" sz="2800" b="1" dirty="0">
                <a:solidFill>
                  <a:schemeClr val="tx1"/>
                </a:solidFill>
              </a:rPr>
              <a:t>5</a:t>
            </a:r>
            <a:r>
              <a:rPr lang="zh-CN" altLang="ru-RU" sz="2800" b="1" dirty="0">
                <a:solidFill>
                  <a:schemeClr val="tx1"/>
                </a:solidFill>
              </a:rPr>
              <a:t>）</a:t>
            </a:r>
            <a:r>
              <a:rPr lang="ru-RU" altLang="zh-CN" sz="2800" b="1" dirty="0">
                <a:solidFill>
                  <a:schemeClr val="tx1"/>
                </a:solidFill>
              </a:rPr>
              <a:t>A=115=</a:t>
            </a:r>
            <a:r>
              <a:rPr lang="zh-CN" altLang="ru-RU" sz="2800" b="1" dirty="0">
                <a:solidFill>
                  <a:schemeClr val="tx1"/>
                </a:solidFill>
              </a:rPr>
              <a:t>（</a:t>
            </a:r>
            <a:r>
              <a:rPr lang="ru-RU" altLang="zh-CN" sz="2800" b="1" dirty="0">
                <a:solidFill>
                  <a:schemeClr val="tx1"/>
                </a:solidFill>
              </a:rPr>
              <a:t>111 0011</a:t>
            </a:r>
            <a:r>
              <a:rPr lang="zh-CN" altLang="ru-RU" sz="2800" b="1" dirty="0">
                <a:solidFill>
                  <a:schemeClr val="tx1"/>
                </a:solidFill>
              </a:rPr>
              <a:t>）</a:t>
            </a:r>
            <a:r>
              <a:rPr lang="ru-RU" altLang="zh-CN" sz="2800" b="1" baseline="-25000" dirty="0">
                <a:solidFill>
                  <a:schemeClr val="tx1"/>
                </a:solidFill>
              </a:rPr>
              <a:t>2</a:t>
            </a:r>
            <a:br>
              <a:rPr lang="ru-RU" altLang="zh-CN" sz="2800" b="1" dirty="0">
                <a:solidFill>
                  <a:schemeClr val="tx1"/>
                </a:solidFill>
              </a:rPr>
            </a:br>
            <a:r>
              <a:rPr lang="ru-RU" altLang="zh-CN" sz="2800" b="1" dirty="0">
                <a:solidFill>
                  <a:schemeClr val="tx1"/>
                </a:solidFill>
              </a:rPr>
              <a:t>          B= -24=</a:t>
            </a:r>
            <a:r>
              <a:rPr lang="zh-CN" altLang="ru-RU" sz="2800" b="1" dirty="0">
                <a:solidFill>
                  <a:schemeClr val="tx1"/>
                </a:solidFill>
              </a:rPr>
              <a:t>（</a:t>
            </a:r>
            <a:r>
              <a:rPr lang="ru-RU" altLang="zh-CN" sz="2800" b="1" dirty="0">
                <a:solidFill>
                  <a:schemeClr val="tx1"/>
                </a:solidFill>
              </a:rPr>
              <a:t>-11 000</a:t>
            </a:r>
            <a:r>
              <a:rPr lang="zh-CN" altLang="ru-RU" sz="2800" b="1" dirty="0">
                <a:solidFill>
                  <a:schemeClr val="tx1"/>
                </a:solidFill>
              </a:rPr>
              <a:t>）</a:t>
            </a:r>
            <a:r>
              <a:rPr lang="ru-RU" altLang="zh-CN" sz="2800" b="1" baseline="-25000" dirty="0">
                <a:solidFill>
                  <a:schemeClr val="tx1"/>
                </a:solidFill>
              </a:rPr>
              <a:t>2</a:t>
            </a:r>
            <a:br>
              <a:rPr lang="ru-RU" altLang="zh-CN" sz="2800" b="1" baseline="-25000" dirty="0">
                <a:solidFill>
                  <a:schemeClr val="tx1"/>
                </a:solidFill>
              </a:rPr>
            </a:br>
            <a:r>
              <a:rPr lang="ru-RU" altLang="zh-CN" sz="2800" b="1" dirty="0">
                <a:solidFill>
                  <a:schemeClr val="tx1"/>
                </a:solidFill>
              </a:rPr>
              <a:t>          [A]</a:t>
            </a:r>
            <a:r>
              <a:rPr lang="zh-CN" altLang="ru-RU" sz="2800" b="1" baseline="-25000" dirty="0">
                <a:solidFill>
                  <a:schemeClr val="tx1"/>
                </a:solidFill>
              </a:rPr>
              <a:t>补</a:t>
            </a:r>
            <a:r>
              <a:rPr lang="ru-RU" altLang="zh-CN" sz="2800" b="1" dirty="0">
                <a:solidFill>
                  <a:schemeClr val="tx1"/>
                </a:solidFill>
              </a:rPr>
              <a:t>=0</a:t>
            </a:r>
            <a:r>
              <a:rPr lang="zh-CN" altLang="ru-RU" sz="2800" b="1" dirty="0">
                <a:solidFill>
                  <a:schemeClr val="tx1"/>
                </a:solidFill>
              </a:rPr>
              <a:t>，</a:t>
            </a:r>
            <a:r>
              <a:rPr lang="ru-RU" altLang="zh-CN" sz="2800" b="1" dirty="0">
                <a:solidFill>
                  <a:schemeClr val="tx1"/>
                </a:solidFill>
              </a:rPr>
              <a:t>111  0011</a:t>
            </a:r>
            <a:br>
              <a:rPr lang="ru-RU" altLang="zh-CN" sz="2800" b="1" dirty="0">
                <a:solidFill>
                  <a:schemeClr val="tx1"/>
                </a:solidFill>
              </a:rPr>
            </a:br>
            <a:r>
              <a:rPr lang="ru-RU" altLang="zh-CN" sz="2800" b="1" dirty="0">
                <a:solidFill>
                  <a:schemeClr val="tx1"/>
                </a:solidFill>
              </a:rPr>
              <a:t>          [B]</a:t>
            </a:r>
            <a:r>
              <a:rPr lang="zh-CN" altLang="ru-RU" sz="2800" b="1" baseline="-25000" dirty="0">
                <a:solidFill>
                  <a:schemeClr val="tx1"/>
                </a:solidFill>
              </a:rPr>
              <a:t>补</a:t>
            </a:r>
            <a:r>
              <a:rPr lang="ru-RU" altLang="zh-CN" sz="2800" b="1" dirty="0">
                <a:solidFill>
                  <a:schemeClr val="tx1"/>
                </a:solidFill>
              </a:rPr>
              <a:t>=1</a:t>
            </a:r>
            <a:r>
              <a:rPr lang="zh-CN" altLang="ru-RU" sz="2800" b="1" dirty="0">
                <a:solidFill>
                  <a:schemeClr val="tx1"/>
                </a:solidFill>
              </a:rPr>
              <a:t>，</a:t>
            </a:r>
            <a:r>
              <a:rPr lang="ru-RU" altLang="zh-CN" sz="2800" b="1" dirty="0">
                <a:solidFill>
                  <a:schemeClr val="tx1"/>
                </a:solidFill>
              </a:rPr>
              <a:t>110  1000</a:t>
            </a:r>
            <a:br>
              <a:rPr lang="ru-RU" altLang="zh-CN" sz="2800" b="1" dirty="0">
                <a:solidFill>
                  <a:schemeClr val="tx1"/>
                </a:solidFill>
              </a:rPr>
            </a:br>
            <a:r>
              <a:rPr lang="ru-RU" altLang="zh-CN" sz="2800" b="1" dirty="0">
                <a:solidFill>
                  <a:schemeClr val="accent2"/>
                </a:solidFill>
              </a:rPr>
              <a:t>[A+B]</a:t>
            </a:r>
            <a:r>
              <a:rPr lang="zh-CN" altLang="ru-RU" sz="2800" b="1" baseline="-25000" dirty="0">
                <a:solidFill>
                  <a:schemeClr val="accent2"/>
                </a:solidFill>
              </a:rPr>
              <a:t>补</a:t>
            </a:r>
            <a:r>
              <a:rPr lang="ru-RU" altLang="zh-CN" sz="2800" b="1" dirty="0">
                <a:solidFill>
                  <a:schemeClr val="accent2"/>
                </a:solidFill>
              </a:rPr>
              <a:t>= 0</a:t>
            </a:r>
            <a:r>
              <a:rPr lang="zh-CN" altLang="ru-RU" sz="2800" b="1" dirty="0">
                <a:solidFill>
                  <a:schemeClr val="accent2"/>
                </a:solidFill>
              </a:rPr>
              <a:t>，</a:t>
            </a:r>
            <a:r>
              <a:rPr lang="ru-RU" altLang="zh-CN" sz="2800" b="1" dirty="0">
                <a:solidFill>
                  <a:schemeClr val="accent2"/>
                </a:solidFill>
              </a:rPr>
              <a:t>1 1 1   0 0 1 1</a:t>
            </a:r>
            <a:br>
              <a:rPr lang="ru-RU" altLang="zh-CN" sz="2800" b="1" dirty="0">
                <a:solidFill>
                  <a:schemeClr val="accent2"/>
                </a:solidFill>
              </a:rPr>
            </a:br>
            <a:r>
              <a:rPr lang="ru-RU" altLang="zh-CN" sz="2800" b="1" dirty="0">
                <a:solidFill>
                  <a:schemeClr val="accent2"/>
                </a:solidFill>
              </a:rPr>
              <a:t>           +   1</a:t>
            </a:r>
            <a:r>
              <a:rPr lang="zh-CN" altLang="ru-RU" sz="2800" b="1" dirty="0">
                <a:solidFill>
                  <a:schemeClr val="accent2"/>
                </a:solidFill>
              </a:rPr>
              <a:t>，</a:t>
            </a:r>
            <a:r>
              <a:rPr lang="ru-RU" altLang="zh-CN" sz="2800" b="1" dirty="0">
                <a:solidFill>
                  <a:schemeClr val="accent2"/>
                </a:solidFill>
              </a:rPr>
              <a:t>1 1 0   1 0 0 0</a:t>
            </a:r>
            <a:br>
              <a:rPr lang="ru-RU" altLang="zh-CN" sz="2800" b="1" dirty="0">
                <a:solidFill>
                  <a:schemeClr val="accent2"/>
                </a:solidFill>
              </a:rPr>
            </a:br>
            <a:r>
              <a:rPr lang="ru-RU" altLang="zh-CN" sz="2800" b="1" dirty="0">
                <a:solidFill>
                  <a:schemeClr val="accent2"/>
                </a:solidFill>
              </a:rPr>
              <a:t>                0</a:t>
            </a:r>
            <a:r>
              <a:rPr lang="zh-CN" altLang="ru-RU" sz="2800" b="1" dirty="0">
                <a:solidFill>
                  <a:schemeClr val="accent2"/>
                </a:solidFill>
              </a:rPr>
              <a:t>，</a:t>
            </a:r>
            <a:r>
              <a:rPr lang="ru-RU" altLang="zh-CN" sz="2800" b="1" dirty="0">
                <a:solidFill>
                  <a:schemeClr val="accent2"/>
                </a:solidFill>
              </a:rPr>
              <a:t>1 0 1   1 0 1 1——</a:t>
            </a:r>
            <a:r>
              <a:rPr lang="zh-CN" altLang="ru-RU" sz="2800" b="1" dirty="0">
                <a:solidFill>
                  <a:schemeClr val="accent2"/>
                </a:solidFill>
              </a:rPr>
              <a:t>无溢出</a:t>
            </a:r>
            <a:br>
              <a:rPr lang="zh-CN" altLang="ru-RU" sz="2800" b="1" dirty="0">
                <a:solidFill>
                  <a:schemeClr val="tx1"/>
                </a:solidFill>
              </a:rPr>
            </a:br>
            <a:r>
              <a:rPr lang="zh-CN" altLang="ru-RU" sz="2800" b="1" dirty="0">
                <a:solidFill>
                  <a:schemeClr val="tx1"/>
                </a:solidFill>
              </a:rPr>
              <a:t>        </a:t>
            </a:r>
            <a:r>
              <a:rPr lang="ru-RU" altLang="zh-CN" sz="2800" b="1" dirty="0">
                <a:solidFill>
                  <a:srgbClr val="990033"/>
                </a:solidFill>
              </a:rPr>
              <a:t>A+B=</a:t>
            </a:r>
            <a:r>
              <a:rPr lang="zh-CN" altLang="ru-RU" sz="2800" b="1" dirty="0">
                <a:solidFill>
                  <a:srgbClr val="990033"/>
                </a:solidFill>
              </a:rPr>
              <a:t>（</a:t>
            </a:r>
            <a:r>
              <a:rPr lang="ru-RU" altLang="zh-CN" sz="2800" b="1" dirty="0">
                <a:solidFill>
                  <a:srgbClr val="990033"/>
                </a:solidFill>
              </a:rPr>
              <a:t>101  1011</a:t>
            </a:r>
            <a:r>
              <a:rPr lang="zh-CN" altLang="ru-RU" sz="2800" b="1" dirty="0">
                <a:solidFill>
                  <a:srgbClr val="990033"/>
                </a:solidFill>
              </a:rPr>
              <a:t>）</a:t>
            </a:r>
            <a:r>
              <a:rPr lang="ru-RU" altLang="zh-CN" sz="2800" b="1" baseline="-25000" dirty="0">
                <a:solidFill>
                  <a:srgbClr val="990033"/>
                </a:solidFill>
              </a:rPr>
              <a:t>2 </a:t>
            </a:r>
            <a:r>
              <a:rPr lang="ru-RU" altLang="zh-CN" sz="2800" b="1" dirty="0">
                <a:solidFill>
                  <a:srgbClr val="990033"/>
                </a:solidFill>
              </a:rPr>
              <a:t>= 91</a:t>
            </a:r>
            <a:br>
              <a:rPr lang="ru-RU" altLang="zh-CN" sz="2800" b="1" dirty="0">
                <a:solidFill>
                  <a:srgbClr val="990033"/>
                </a:solidFill>
              </a:rPr>
            </a:br>
            <a:r>
              <a:rPr lang="zh-CN" altLang="ru-RU" sz="2800" b="1" dirty="0">
                <a:solidFill>
                  <a:srgbClr val="FF0000"/>
                </a:solidFill>
                <a:latin typeface="楷体_GB2312" pitchFamily="49" charset="-122"/>
                <a:ea typeface="楷体_GB2312" pitchFamily="49" charset="-122"/>
              </a:rPr>
              <a:t>注意：</a:t>
            </a:r>
            <a:r>
              <a:rPr lang="ru-RU" altLang="zh-CN" sz="2800" b="1" dirty="0">
                <a:solidFill>
                  <a:schemeClr val="tx1"/>
                </a:solidFill>
                <a:latin typeface="楷体_GB2312" pitchFamily="49" charset="-122"/>
                <a:ea typeface="楷体_GB2312" pitchFamily="49" charset="-122"/>
              </a:rPr>
              <a:t>1</a:t>
            </a:r>
            <a:r>
              <a:rPr lang="zh-CN" altLang="ru-RU" sz="2800" b="1" dirty="0">
                <a:solidFill>
                  <a:schemeClr val="tx1"/>
                </a:solidFill>
                <a:latin typeface="楷体_GB2312" pitchFamily="49" charset="-122"/>
                <a:ea typeface="楷体_GB2312" pitchFamily="49" charset="-122"/>
              </a:rPr>
              <a:t>、单符号位运算要用单符号位的判断方法判溢出；</a:t>
            </a:r>
            <a:br>
              <a:rPr lang="zh-CN" altLang="ru-RU" sz="2800" b="1" dirty="0">
                <a:solidFill>
                  <a:schemeClr val="tx1"/>
                </a:solidFill>
                <a:latin typeface="楷体_GB2312" pitchFamily="49" charset="-122"/>
                <a:ea typeface="楷体_GB2312" pitchFamily="49" charset="-122"/>
              </a:rPr>
            </a:br>
            <a:r>
              <a:rPr lang="zh-CN" altLang="ru-RU" sz="2800" b="1" dirty="0">
                <a:solidFill>
                  <a:schemeClr val="tx1"/>
                </a:solidFill>
                <a:latin typeface="楷体_GB2312" pitchFamily="49" charset="-122"/>
                <a:ea typeface="楷体_GB2312" pitchFamily="49" charset="-122"/>
              </a:rPr>
              <a:t> </a:t>
            </a:r>
            <a:r>
              <a:rPr lang="ru-RU" altLang="zh-CN" sz="2800" b="1" dirty="0">
                <a:solidFill>
                  <a:schemeClr val="tx1"/>
                </a:solidFill>
                <a:latin typeface="楷体_GB2312" pitchFamily="49" charset="-122"/>
                <a:ea typeface="楷体_GB2312" pitchFamily="49" charset="-122"/>
              </a:rPr>
              <a:t>2</a:t>
            </a:r>
            <a:r>
              <a:rPr lang="zh-CN" altLang="ru-RU" sz="2800" b="1" dirty="0">
                <a:solidFill>
                  <a:schemeClr val="tx1"/>
                </a:solidFill>
                <a:latin typeface="楷体_GB2312" pitchFamily="49" charset="-122"/>
                <a:ea typeface="楷体_GB2312" pitchFamily="49" charset="-122"/>
              </a:rPr>
              <a:t>、结果的真值形式上要和原始数据一致。</a:t>
            </a:r>
          </a:p>
        </p:txBody>
      </p:sp>
      <p:sp>
        <p:nvSpPr>
          <p:cNvPr id="40963" name="Line 336"/>
          <p:cNvSpPr>
            <a:spLocks noChangeShapeType="1"/>
          </p:cNvSpPr>
          <p:nvPr/>
        </p:nvSpPr>
        <p:spPr bwMode="auto">
          <a:xfrm>
            <a:off x="899592" y="1066800"/>
            <a:ext cx="4572000" cy="0"/>
          </a:xfrm>
          <a:prstGeom prst="line">
            <a:avLst/>
          </a:prstGeom>
          <a:noFill/>
          <a:ln w="28575" algn="ctr">
            <a:solidFill>
              <a:srgbClr val="000000"/>
            </a:solidFill>
            <a:round/>
            <a:headEnd/>
            <a:tailEnd/>
          </a:ln>
          <a:extLst>
            <a:ext uri="{909E8E84-426E-40DD-AFC4-6F175D3DCCD1}">
              <a14:hiddenFill xmlns:a14="http://schemas.microsoft.com/office/drawing/2010/main">
                <a:noFill/>
              </a14:hiddenFill>
            </a:ext>
          </a:extLst>
        </p:spPr>
        <p:txBody>
          <a:bodyPr wrap="none"/>
          <a:lstStyle/>
          <a:p>
            <a:pPr>
              <a:lnSpc>
                <a:spcPct val="100000"/>
              </a:lnSpc>
              <a:spcAft>
                <a:spcPct val="0"/>
              </a:spcAft>
              <a:buClrTx/>
              <a:buSzPct val="100000"/>
            </a:pPr>
            <a:endParaRPr kumimoji="0" lang="zh-CN" altLang="en-US" b="0">
              <a:solidFill>
                <a:srgbClr val="000000"/>
              </a:solidFill>
              <a:ea typeface="宋体" charset="-122"/>
            </a:endParaRPr>
          </a:p>
        </p:txBody>
      </p:sp>
      <p:sp>
        <p:nvSpPr>
          <p:cNvPr id="40964" name="Line 337"/>
          <p:cNvSpPr>
            <a:spLocks noChangeShapeType="1"/>
          </p:cNvSpPr>
          <p:nvPr/>
        </p:nvSpPr>
        <p:spPr bwMode="auto">
          <a:xfrm>
            <a:off x="683568" y="4495800"/>
            <a:ext cx="4572000" cy="0"/>
          </a:xfrm>
          <a:prstGeom prst="line">
            <a:avLst/>
          </a:prstGeom>
          <a:noFill/>
          <a:ln w="28575" algn="ctr">
            <a:solidFill>
              <a:srgbClr val="000000"/>
            </a:solidFill>
            <a:round/>
            <a:headEnd/>
            <a:tailEnd/>
          </a:ln>
          <a:extLst>
            <a:ext uri="{909E8E84-426E-40DD-AFC4-6F175D3DCCD1}">
              <a14:hiddenFill xmlns:a14="http://schemas.microsoft.com/office/drawing/2010/main">
                <a:noFill/>
              </a14:hiddenFill>
            </a:ext>
          </a:extLst>
        </p:spPr>
        <p:txBody>
          <a:bodyPr wrap="none"/>
          <a:lstStyle/>
          <a:p>
            <a:pPr>
              <a:lnSpc>
                <a:spcPct val="100000"/>
              </a:lnSpc>
              <a:spcAft>
                <a:spcPct val="0"/>
              </a:spcAft>
              <a:buClrTx/>
              <a:buSzPct val="100000"/>
            </a:pPr>
            <a:endParaRPr kumimoji="0" lang="zh-CN" altLang="en-US" b="0">
              <a:solidFill>
                <a:srgbClr val="000000"/>
              </a:solidFill>
              <a:ea typeface="宋体" charset="-122"/>
            </a:endParaRPr>
          </a:p>
        </p:txBody>
      </p:sp>
    </p:spTree>
    <p:extLst>
      <p:ext uri="{BB962C8B-B14F-4D97-AF65-F5344CB8AC3E}">
        <p14:creationId xmlns:p14="http://schemas.microsoft.com/office/powerpoint/2010/main" val="2391145249"/>
      </p:ext>
    </p:extLst>
  </p:cSld>
  <p:clrMapOvr>
    <a:masterClrMapping/>
  </p:clrMapOvr>
  <p:transition spd="slow">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idx="1"/>
          </p:nvPr>
        </p:nvSpPr>
        <p:spPr>
          <a:xfrm>
            <a:off x="755650" y="1700213"/>
            <a:ext cx="8001000" cy="4608512"/>
          </a:xfrm>
        </p:spPr>
        <p:txBody>
          <a:bodyPr/>
          <a:lstStyle/>
          <a:p>
            <a:pPr eaLnBrk="1" hangingPunct="1">
              <a:buFont typeface="Wingdings" pitchFamily="2" charset="2"/>
              <a:buNone/>
            </a:pPr>
            <a:r>
              <a:rPr lang="zh-CN" altLang="en-US" sz="2800" b="1" dirty="0">
                <a:latin typeface="楷体_GB2312" pitchFamily="49" charset="-122"/>
                <a:ea typeface="楷体_GB2312" pitchFamily="49" charset="-122"/>
              </a:rPr>
              <a:t>设相对寻址的转移指令占</a:t>
            </a:r>
            <a:r>
              <a:rPr lang="en-US" altLang="zh-CN" sz="2800" b="1" dirty="0">
                <a:latin typeface="楷体_GB2312" pitchFamily="49" charset="-122"/>
                <a:ea typeface="楷体_GB2312" pitchFamily="49" charset="-122"/>
              </a:rPr>
              <a:t>3</a:t>
            </a:r>
            <a:r>
              <a:rPr lang="zh-CN" altLang="en-US" sz="2800" b="1" dirty="0">
                <a:latin typeface="楷体_GB2312" pitchFamily="49" charset="-122"/>
                <a:ea typeface="楷体_GB2312" pitchFamily="49" charset="-122"/>
              </a:rPr>
              <a:t>个字节，第一个字节为操作码，第二、三个字节为相对位移量</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补码表示</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，数据在存储器中采用低字节为字地址的存放方式，每当</a:t>
            </a:r>
            <a:r>
              <a:rPr lang="en-US" altLang="zh-CN" sz="2800" b="1" dirty="0">
                <a:latin typeface="楷体_GB2312" pitchFamily="49" charset="-122"/>
                <a:ea typeface="楷体_GB2312" pitchFamily="49" charset="-122"/>
              </a:rPr>
              <a:t>CPU</a:t>
            </a:r>
            <a:r>
              <a:rPr lang="zh-CN" altLang="en-US" sz="2800" b="1" dirty="0">
                <a:latin typeface="楷体_GB2312" pitchFamily="49" charset="-122"/>
                <a:ea typeface="楷体_GB2312" pitchFamily="49" charset="-122"/>
              </a:rPr>
              <a:t>从存储器取出一个字节时，即自动完成</a:t>
            </a:r>
            <a:r>
              <a:rPr lang="en-US" altLang="zh-CN" sz="2800" b="1" dirty="0">
                <a:latin typeface="楷体_GB2312" pitchFamily="49" charset="-122"/>
                <a:ea typeface="楷体_GB2312" pitchFamily="49" charset="-122"/>
              </a:rPr>
              <a:t>(PC) </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1→PC</a:t>
            </a:r>
            <a:r>
              <a:rPr lang="zh-CN" altLang="en-US" sz="2800" b="1" dirty="0">
                <a:latin typeface="楷体_GB2312" pitchFamily="49" charset="-122"/>
                <a:ea typeface="楷体_GB2312" pitchFamily="49" charset="-122"/>
              </a:rPr>
              <a:t>。</a:t>
            </a:r>
          </a:p>
          <a:p>
            <a:pPr eaLnBrk="1" hangingPunct="1">
              <a:buFont typeface="Wingdings" pitchFamily="2" charset="2"/>
              <a:buNone/>
            </a:pPr>
            <a:r>
              <a:rPr lang="en-US" altLang="zh-CN" sz="2800" b="1" dirty="0">
                <a:latin typeface="楷体_GB2312" pitchFamily="49" charset="-122"/>
                <a:ea typeface="楷体_GB2312" pitchFamily="49" charset="-122"/>
              </a:rPr>
              <a:t>(1) </a:t>
            </a:r>
            <a:r>
              <a:rPr lang="zh-CN" altLang="en-US" sz="2800" b="1" dirty="0">
                <a:latin typeface="楷体_GB2312" pitchFamily="49" charset="-122"/>
                <a:ea typeface="楷体_GB2312" pitchFamily="49" charset="-122"/>
              </a:rPr>
              <a:t>若</a:t>
            </a:r>
            <a:r>
              <a:rPr lang="en-US" altLang="zh-CN" sz="2800" b="1" dirty="0">
                <a:latin typeface="楷体_GB2312" pitchFamily="49" charset="-122"/>
                <a:ea typeface="楷体_GB2312" pitchFamily="49" charset="-122"/>
              </a:rPr>
              <a:t>PC</a:t>
            </a:r>
            <a:r>
              <a:rPr lang="zh-CN" altLang="en-US" sz="2800" b="1" dirty="0">
                <a:latin typeface="楷体_GB2312" pitchFamily="49" charset="-122"/>
                <a:ea typeface="楷体_GB2312" pitchFamily="49" charset="-122"/>
              </a:rPr>
              <a:t>当前值为</a:t>
            </a:r>
            <a:r>
              <a:rPr lang="en-US" altLang="zh-CN" sz="2800" b="1" dirty="0">
                <a:latin typeface="楷体_GB2312" pitchFamily="49" charset="-122"/>
                <a:ea typeface="楷体_GB2312" pitchFamily="49" charset="-122"/>
              </a:rPr>
              <a:t>240D</a:t>
            </a:r>
            <a:r>
              <a:rPr lang="zh-CN" altLang="en-US" sz="2800" b="1" dirty="0">
                <a:latin typeface="楷体_GB2312" pitchFamily="49" charset="-122"/>
                <a:ea typeface="楷体_GB2312" pitchFamily="49" charset="-122"/>
              </a:rPr>
              <a:t>，要求转移到</a:t>
            </a:r>
            <a:r>
              <a:rPr lang="en-US" altLang="zh-CN" sz="2800" b="1" dirty="0">
                <a:latin typeface="楷体_GB2312" pitchFamily="49" charset="-122"/>
                <a:ea typeface="楷体_GB2312" pitchFamily="49" charset="-122"/>
              </a:rPr>
              <a:t>290D</a:t>
            </a:r>
            <a:r>
              <a:rPr lang="zh-CN" altLang="en-US" sz="2800" b="1" dirty="0">
                <a:latin typeface="楷体_GB2312" pitchFamily="49" charset="-122"/>
                <a:ea typeface="楷体_GB2312" pitchFamily="49" charset="-122"/>
              </a:rPr>
              <a:t>，则转移指令的第二、三个字节的机器代码是什么？</a:t>
            </a:r>
          </a:p>
          <a:p>
            <a:pPr eaLnBrk="1" hangingPunct="1">
              <a:buFont typeface="Wingdings" pitchFamily="2" charset="2"/>
              <a:buNone/>
            </a:pPr>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若</a:t>
            </a:r>
            <a:r>
              <a:rPr lang="en-US" altLang="zh-CN" sz="2800" b="1" dirty="0">
                <a:latin typeface="楷体_GB2312" pitchFamily="49" charset="-122"/>
                <a:ea typeface="楷体_GB2312" pitchFamily="49" charset="-122"/>
              </a:rPr>
              <a:t>PC</a:t>
            </a:r>
            <a:r>
              <a:rPr lang="zh-CN" altLang="en-US" sz="2800" b="1" dirty="0">
                <a:latin typeface="楷体_GB2312" pitchFamily="49" charset="-122"/>
                <a:ea typeface="楷体_GB2312" pitchFamily="49" charset="-122"/>
              </a:rPr>
              <a:t>当前值为</a:t>
            </a:r>
            <a:r>
              <a:rPr lang="en-US" altLang="zh-CN" sz="2800" b="1" dirty="0">
                <a:latin typeface="楷体_GB2312" pitchFamily="49" charset="-122"/>
                <a:ea typeface="楷体_GB2312" pitchFamily="49" charset="-122"/>
              </a:rPr>
              <a:t>240D</a:t>
            </a:r>
            <a:r>
              <a:rPr lang="zh-CN" altLang="en-US" sz="2800" b="1" dirty="0">
                <a:latin typeface="楷体_GB2312" pitchFamily="49" charset="-122"/>
                <a:ea typeface="楷体_GB2312" pitchFamily="49" charset="-122"/>
              </a:rPr>
              <a:t>，要求转移到</a:t>
            </a:r>
            <a:r>
              <a:rPr lang="en-US" altLang="zh-CN" sz="2800" b="1" dirty="0">
                <a:latin typeface="楷体_GB2312" pitchFamily="49" charset="-122"/>
                <a:ea typeface="楷体_GB2312" pitchFamily="49" charset="-122"/>
              </a:rPr>
              <a:t>200D</a:t>
            </a:r>
            <a:r>
              <a:rPr lang="zh-CN" altLang="en-US" sz="2800" b="1" dirty="0">
                <a:latin typeface="楷体_GB2312" pitchFamily="49" charset="-122"/>
                <a:ea typeface="楷体_GB2312" pitchFamily="49" charset="-122"/>
              </a:rPr>
              <a:t>，则转移指令的第二、三个字节的机器代码是什么？</a:t>
            </a:r>
          </a:p>
        </p:txBody>
      </p:sp>
      <p:sp>
        <p:nvSpPr>
          <p:cNvPr id="2" name="矩形 1"/>
          <p:cNvSpPr/>
          <p:nvPr/>
        </p:nvSpPr>
        <p:spPr>
          <a:xfrm>
            <a:off x="1403648" y="980728"/>
            <a:ext cx="2736304" cy="437043"/>
          </a:xfrm>
          <a:prstGeom prst="rect">
            <a:avLst/>
          </a:prstGeom>
        </p:spPr>
        <p:txBody>
          <a:bodyPr wrap="square">
            <a:spAutoFit/>
          </a:bodyPr>
          <a:lstStyle/>
          <a:p>
            <a:r>
              <a:rPr kumimoji="0" lang="zh-CN" altLang="en-US" sz="3200" i="1" kern="0" dirty="0">
                <a:solidFill>
                  <a:srgbClr val="FF0000"/>
                </a:solidFill>
                <a:latin typeface="楷体_GB2312" pitchFamily="49" charset="-122"/>
              </a:rPr>
              <a:t>例 </a:t>
            </a:r>
            <a:r>
              <a:rPr kumimoji="0" lang="en-US" altLang="zh-CN" sz="3200" i="1" kern="0" dirty="0">
                <a:solidFill>
                  <a:srgbClr val="FF0000"/>
                </a:solidFill>
                <a:latin typeface="楷体_GB2312" pitchFamily="49" charset="-122"/>
              </a:rPr>
              <a:t>7.2</a:t>
            </a:r>
            <a:endParaRPr lang="zh-CN" altLang="en-US" sz="3200" i="1" dirty="0">
              <a:solidFill>
                <a:srgbClr val="FF0000"/>
              </a:solidFill>
            </a:endParaRPr>
          </a:p>
        </p:txBody>
      </p:sp>
    </p:spTree>
    <p:extLst>
      <p:ext uri="{BB962C8B-B14F-4D97-AF65-F5344CB8AC3E}">
        <p14:creationId xmlns:p14="http://schemas.microsoft.com/office/powerpoint/2010/main" val="10358074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endParaRPr lang="zh-CN" altLang="en-US"/>
          </a:p>
        </p:txBody>
      </p:sp>
      <p:sp>
        <p:nvSpPr>
          <p:cNvPr id="81923" name="内容占位符 2"/>
          <p:cNvSpPr>
            <a:spLocks noGrp="1"/>
          </p:cNvSpPr>
          <p:nvPr>
            <p:ph idx="1"/>
          </p:nvPr>
        </p:nvSpPr>
        <p:spPr>
          <a:xfrm>
            <a:off x="395288" y="1773238"/>
            <a:ext cx="8564562" cy="4114800"/>
          </a:xfrm>
        </p:spPr>
        <p:txBody>
          <a:bodyPr/>
          <a:lstStyle/>
          <a:p>
            <a:pPr marL="0" indent="0">
              <a:buFont typeface="Wingdings" pitchFamily="2" charset="2"/>
              <a:buNone/>
            </a:pPr>
            <a:r>
              <a:rPr lang="en-US" altLang="zh-CN"/>
              <a:t>Big-endian</a:t>
            </a:r>
            <a:r>
              <a:rPr lang="zh-CN" altLang="en-US"/>
              <a:t>顺序</a:t>
            </a:r>
            <a:r>
              <a:rPr lang="zh-CN" altLang="en-US">
                <a:solidFill>
                  <a:srgbClr val="000000"/>
                </a:solidFill>
              </a:rPr>
              <a:t>（</a:t>
            </a:r>
            <a:r>
              <a:rPr lang="zh-CN" altLang="en-US">
                <a:solidFill>
                  <a:srgbClr val="FF0000"/>
                </a:solidFill>
              </a:rPr>
              <a:t>高字节地址为字地址</a:t>
            </a:r>
            <a:r>
              <a:rPr lang="zh-CN" altLang="en-US">
                <a:solidFill>
                  <a:srgbClr val="000000"/>
                </a:solidFill>
              </a:rPr>
              <a:t>）</a:t>
            </a:r>
            <a:r>
              <a:rPr lang="zh-CN" altLang="en-US"/>
              <a:t>的计算机中，要存储一个十六进制数</a:t>
            </a:r>
            <a:r>
              <a:rPr lang="en-US" altLang="zh-CN"/>
              <a:t>4F52</a:t>
            </a:r>
            <a:r>
              <a:rPr lang="zh-CN" altLang="en-US"/>
              <a:t>所需要的字节将会以</a:t>
            </a:r>
            <a:r>
              <a:rPr lang="en-US" altLang="zh-CN"/>
              <a:t>4F52</a:t>
            </a:r>
            <a:r>
              <a:rPr lang="zh-CN" altLang="en-US"/>
              <a:t>的形式存储（比如</a:t>
            </a:r>
            <a:r>
              <a:rPr lang="en-US" altLang="zh-CN"/>
              <a:t>4F</a:t>
            </a:r>
            <a:r>
              <a:rPr lang="zh-CN" altLang="en-US"/>
              <a:t>存放在内存的</a:t>
            </a:r>
            <a:r>
              <a:rPr lang="en-US" altLang="zh-CN"/>
              <a:t>1000</a:t>
            </a:r>
            <a:r>
              <a:rPr lang="zh-CN" altLang="en-US"/>
              <a:t>位置，而</a:t>
            </a:r>
            <a:r>
              <a:rPr lang="en-US" altLang="zh-CN"/>
              <a:t>52</a:t>
            </a:r>
            <a:r>
              <a:rPr lang="zh-CN" altLang="en-US"/>
              <a:t>将会被存储在</a:t>
            </a:r>
            <a:r>
              <a:rPr lang="en-US" altLang="zh-CN"/>
              <a:t>1001</a:t>
            </a:r>
            <a:r>
              <a:rPr lang="zh-CN" altLang="en-US"/>
              <a:t>位置）。</a:t>
            </a:r>
            <a:endParaRPr lang="en-US" altLang="zh-CN"/>
          </a:p>
          <a:p>
            <a:pPr marL="0" indent="0">
              <a:buFont typeface="Wingdings" pitchFamily="2" charset="2"/>
              <a:buNone/>
            </a:pPr>
            <a:r>
              <a:rPr lang="en-US" altLang="zh-CN"/>
              <a:t>Little-endian</a:t>
            </a:r>
            <a:r>
              <a:rPr lang="zh-CN" altLang="en-US"/>
              <a:t>顺序（</a:t>
            </a:r>
            <a:r>
              <a:rPr lang="zh-CN" altLang="en-US">
                <a:solidFill>
                  <a:srgbClr val="FF0000"/>
                </a:solidFill>
              </a:rPr>
              <a:t>低字节地址为字地址</a:t>
            </a:r>
            <a:r>
              <a:rPr lang="zh-CN" altLang="en-US"/>
              <a:t>）的系统中，存储的形式将会是</a:t>
            </a:r>
            <a:r>
              <a:rPr lang="en-US" altLang="zh-CN"/>
              <a:t>524F</a:t>
            </a:r>
            <a:r>
              <a:rPr lang="zh-CN" altLang="en-US"/>
              <a:t>（</a:t>
            </a:r>
            <a:r>
              <a:rPr lang="en-US" altLang="zh-CN"/>
              <a:t>52</a:t>
            </a:r>
            <a:r>
              <a:rPr lang="zh-CN" altLang="en-US"/>
              <a:t>在地址</a:t>
            </a:r>
            <a:r>
              <a:rPr lang="en-US" altLang="zh-CN"/>
              <a:t>1000</a:t>
            </a:r>
            <a:r>
              <a:rPr lang="zh-CN" altLang="en-US"/>
              <a:t>处，</a:t>
            </a:r>
            <a:r>
              <a:rPr lang="en-US" altLang="zh-CN"/>
              <a:t>4F</a:t>
            </a:r>
            <a:r>
              <a:rPr lang="zh-CN" altLang="en-US"/>
              <a:t>在地址</a:t>
            </a:r>
            <a:r>
              <a:rPr lang="en-US" altLang="zh-CN"/>
              <a:t>1001</a:t>
            </a:r>
            <a:r>
              <a:rPr lang="zh-CN" altLang="en-US"/>
              <a:t>处）。</a:t>
            </a:r>
            <a:r>
              <a:rPr lang="en-US" altLang="zh-CN"/>
              <a:t> </a:t>
            </a:r>
            <a:endParaRPr lang="zh-CN" altLang="en-US"/>
          </a:p>
        </p:txBody>
      </p:sp>
    </p:spTree>
    <p:extLst>
      <p:ext uri="{BB962C8B-B14F-4D97-AF65-F5344CB8AC3E}">
        <p14:creationId xmlns:p14="http://schemas.microsoft.com/office/powerpoint/2010/main" val="770972425"/>
      </p:ext>
    </p:extLst>
  </p:cSld>
  <p:clrMapOvr>
    <a:masterClrMapping/>
  </p:clrMapOvr>
</p:sld>
</file>

<file path=ppt/theme/theme1.xml><?xml version="1.0" encoding="utf-8"?>
<a:theme xmlns:a="http://schemas.openxmlformats.org/drawingml/2006/main" name="海洋地球——themegallery模板系列">
  <a:themeElements>
    <a:clrScheme name="海洋地球——themegallery模板系列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海洋地球——themegallery模板系列">
      <a:majorFont>
        <a:latin typeface="隶书"/>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70000"/>
          </a:lnSpc>
          <a:spcBef>
            <a:spcPct val="0"/>
          </a:spcBef>
          <a:spcAft>
            <a:spcPct val="20000"/>
          </a:spcAft>
          <a:buClr>
            <a:schemeClr val="tx1"/>
          </a:buClr>
          <a:buSzTx/>
          <a:buFontTx/>
          <a:buNone/>
          <a:tabLst/>
          <a:defRPr kumimoji="1" lang="zh-CN" alt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70000"/>
          </a:lnSpc>
          <a:spcBef>
            <a:spcPct val="0"/>
          </a:spcBef>
          <a:spcAft>
            <a:spcPct val="20000"/>
          </a:spcAft>
          <a:buClr>
            <a:schemeClr val="tx1"/>
          </a:buClr>
          <a:buSzTx/>
          <a:buFontTx/>
          <a:buNone/>
          <a:tabLst/>
          <a:defRPr kumimoji="1" lang="zh-CN" alt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楷体_GB2312" pitchFamily="49" charset="-122"/>
          </a:defRPr>
        </a:defPPr>
      </a:lstStyle>
    </a:lnDef>
  </a:objectDefaults>
  <a:extraClrSchemeLst>
    <a:extraClrScheme>
      <a:clrScheme name="海洋地球——themegallery模板系列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海洋地球——themegallery模板系列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海洋地球——themegallery模板系列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Soaring">
  <a:themeElements>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lgn="ctr">
              <a:solidFill>
                <a:schemeClr val="fo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lgn="ctr">
              <a:solidFill>
                <a:schemeClr val="fo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Soaring">
  <a:themeElements>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lgn="ctr">
              <a:solidFill>
                <a:schemeClr val="fo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lgn="ctr">
              <a:solidFill>
                <a:schemeClr val="fo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 overriden">
  <a:themeElements>
    <a:clrScheme name="">
      <a:dk1>
        <a:srgbClr val="000000"/>
      </a:dk1>
      <a:lt1>
        <a:srgbClr val="FFFFFF"/>
      </a:lt1>
      <a:dk2>
        <a:srgbClr val="000000"/>
      </a:dk2>
      <a:lt2>
        <a:srgbClr val="969696"/>
      </a:lt2>
      <a:accent1>
        <a:srgbClr val="00CC99"/>
      </a:accent1>
      <a:accent2>
        <a:srgbClr val="3333CC"/>
      </a:accent2>
      <a:accent3>
        <a:srgbClr val="9BBB59"/>
      </a:accent3>
      <a:accent4>
        <a:srgbClr val="8064A2"/>
      </a:accent4>
      <a:accent5>
        <a:srgbClr val="4BACC6"/>
      </a:accent5>
      <a:accent6>
        <a:srgbClr val="F79646"/>
      </a:accent6>
      <a:hlink>
        <a:srgbClr val="CCCCFF"/>
      </a:hlink>
      <a:folHlink>
        <a:srgbClr val="B2B2B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override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overrid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 overriden 3">
        <a:dk1>
          <a:srgbClr val="000000"/>
        </a:dk1>
        <a:lt1>
          <a:srgbClr val="FFFFCC"/>
        </a:lt1>
        <a:dk2>
          <a:srgbClr val="808000"/>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override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overriden 5">
        <a:dk1>
          <a:srgbClr val="000000"/>
        </a:dk1>
        <a:lt1>
          <a:srgbClr val="FFFFFF"/>
        </a:lt1>
        <a:dk2>
          <a:srgbClr val="000000"/>
        </a:dk2>
        <a:lt2>
          <a:srgbClr val="969696"/>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override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override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9_bluewite">
  <a:themeElements>
    <a:clrScheme name="bluewite 15">
      <a:dk1>
        <a:srgbClr val="000000"/>
      </a:dk1>
      <a:lt1>
        <a:srgbClr val="FFFFFF"/>
      </a:lt1>
      <a:dk2>
        <a:srgbClr val="DF7A0B"/>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00FF"/>
      </a:folHlink>
    </a:clrScheme>
    <a:fontScheme name="bluewit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uew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w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w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w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w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w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w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w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w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w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w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w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wite 13">
        <a:dk1>
          <a:srgbClr val="000000"/>
        </a:dk1>
        <a:lt1>
          <a:srgbClr val="FFFFFF"/>
        </a:lt1>
        <a:dk2>
          <a:srgbClr val="FF9900"/>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A800"/>
        </a:folHlink>
      </a:clrScheme>
      <a:clrMap bg1="lt1" tx1="dk1" bg2="lt2" tx2="dk2" accent1="accent1" accent2="accent2" accent3="accent3" accent4="accent4" accent5="accent5" accent6="accent6" hlink="hlink" folHlink="folHlink"/>
    </a:extraClrScheme>
    <a:extraClrScheme>
      <a:clrScheme name="bluewite 14">
        <a:dk1>
          <a:srgbClr val="000000"/>
        </a:dk1>
        <a:lt1>
          <a:srgbClr val="FFFFFF"/>
        </a:lt1>
        <a:dk2>
          <a:srgbClr val="DF7A0B"/>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A800"/>
        </a:folHlink>
      </a:clrScheme>
      <a:clrMap bg1="lt1" tx1="dk1" bg2="lt2" tx2="dk2" accent1="accent1" accent2="accent2" accent3="accent3" accent4="accent4" accent5="accent5" accent6="accent6" hlink="hlink" folHlink="folHlink"/>
    </a:extraClrScheme>
    <a:extraClrScheme>
      <a:clrScheme name="bluewite 15">
        <a:dk1>
          <a:srgbClr val="000000"/>
        </a:dk1>
        <a:lt1>
          <a:srgbClr val="FFFFFF"/>
        </a:lt1>
        <a:dk2>
          <a:srgbClr val="DF7A0B"/>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0_bluewite">
  <a:themeElements>
    <a:clrScheme name="bluewite 15">
      <a:dk1>
        <a:srgbClr val="000000"/>
      </a:dk1>
      <a:lt1>
        <a:srgbClr val="FFFFFF"/>
      </a:lt1>
      <a:dk2>
        <a:srgbClr val="DF7A0B"/>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00FF"/>
      </a:folHlink>
    </a:clrScheme>
    <a:fontScheme name="bluewit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uew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w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w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w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w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w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w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w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w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w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w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w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wite 13">
        <a:dk1>
          <a:srgbClr val="000000"/>
        </a:dk1>
        <a:lt1>
          <a:srgbClr val="FFFFFF"/>
        </a:lt1>
        <a:dk2>
          <a:srgbClr val="FF9900"/>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A800"/>
        </a:folHlink>
      </a:clrScheme>
      <a:clrMap bg1="lt1" tx1="dk1" bg2="lt2" tx2="dk2" accent1="accent1" accent2="accent2" accent3="accent3" accent4="accent4" accent5="accent5" accent6="accent6" hlink="hlink" folHlink="folHlink"/>
    </a:extraClrScheme>
    <a:extraClrScheme>
      <a:clrScheme name="bluewite 14">
        <a:dk1>
          <a:srgbClr val="000000"/>
        </a:dk1>
        <a:lt1>
          <a:srgbClr val="FFFFFF"/>
        </a:lt1>
        <a:dk2>
          <a:srgbClr val="DF7A0B"/>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A800"/>
        </a:folHlink>
      </a:clrScheme>
      <a:clrMap bg1="lt1" tx1="dk1" bg2="lt2" tx2="dk2" accent1="accent1" accent2="accent2" accent3="accent3" accent4="accent4" accent5="accent5" accent6="accent6" hlink="hlink" folHlink="folHlink"/>
    </a:extraClrScheme>
    <a:extraClrScheme>
      <a:clrScheme name="bluewite 15">
        <a:dk1>
          <a:srgbClr val="000000"/>
        </a:dk1>
        <a:lt1>
          <a:srgbClr val="FFFFFF"/>
        </a:lt1>
        <a:dk2>
          <a:srgbClr val="DF7A0B"/>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1_bluewite">
  <a:themeElements>
    <a:clrScheme name="bluewite 15">
      <a:dk1>
        <a:srgbClr val="000000"/>
      </a:dk1>
      <a:lt1>
        <a:srgbClr val="FFFFFF"/>
      </a:lt1>
      <a:dk2>
        <a:srgbClr val="DF7A0B"/>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00FF"/>
      </a:folHlink>
    </a:clrScheme>
    <a:fontScheme name="bluewit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uew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w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w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w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w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w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w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w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w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w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w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w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wite 13">
        <a:dk1>
          <a:srgbClr val="000000"/>
        </a:dk1>
        <a:lt1>
          <a:srgbClr val="FFFFFF"/>
        </a:lt1>
        <a:dk2>
          <a:srgbClr val="FF9900"/>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A800"/>
        </a:folHlink>
      </a:clrScheme>
      <a:clrMap bg1="lt1" tx1="dk1" bg2="lt2" tx2="dk2" accent1="accent1" accent2="accent2" accent3="accent3" accent4="accent4" accent5="accent5" accent6="accent6" hlink="hlink" folHlink="folHlink"/>
    </a:extraClrScheme>
    <a:extraClrScheme>
      <a:clrScheme name="bluewite 14">
        <a:dk1>
          <a:srgbClr val="000000"/>
        </a:dk1>
        <a:lt1>
          <a:srgbClr val="FFFFFF"/>
        </a:lt1>
        <a:dk2>
          <a:srgbClr val="DF7A0B"/>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A800"/>
        </a:folHlink>
      </a:clrScheme>
      <a:clrMap bg1="lt1" tx1="dk1" bg2="lt2" tx2="dk2" accent1="accent1" accent2="accent2" accent3="accent3" accent4="accent4" accent5="accent5" accent6="accent6" hlink="hlink" folHlink="folHlink"/>
    </a:extraClrScheme>
    <a:extraClrScheme>
      <a:clrScheme name="bluewite 15">
        <a:dk1>
          <a:srgbClr val="000000"/>
        </a:dk1>
        <a:lt1>
          <a:srgbClr val="FFFFFF"/>
        </a:lt1>
        <a:dk2>
          <a:srgbClr val="DF7A0B"/>
        </a:dk2>
        <a:lt2>
          <a:srgbClr val="969696"/>
        </a:lt2>
        <a:accent1>
          <a:srgbClr val="FFFFFF"/>
        </a:accent1>
        <a:accent2>
          <a:srgbClr val="0000FF"/>
        </a:accent2>
        <a:accent3>
          <a:srgbClr val="FFFFFF"/>
        </a:accent3>
        <a:accent4>
          <a:srgbClr val="000000"/>
        </a:accent4>
        <a:accent5>
          <a:srgbClr val="FFFFFF"/>
        </a:accent5>
        <a:accent6>
          <a:srgbClr val="0000E7"/>
        </a:accent6>
        <a:hlink>
          <a:srgbClr val="FF3300"/>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4_Soaring">
  <a:themeElements>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lgn="ctr">
              <a:solidFill>
                <a:schemeClr val="fo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charset="-122"/>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lgn="ctr">
              <a:solidFill>
                <a:schemeClr val="fo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charset="-122"/>
            <a:ea typeface="宋体"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_Soaring">
  <a:themeElements>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lgn="ctr">
              <a:solidFill>
                <a:schemeClr val="fo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charset="-122"/>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lgn="ctr">
              <a:solidFill>
                <a:schemeClr val="fo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charset="-122"/>
            <a:ea typeface="宋体"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6_db-book">
  <a:themeElements>
    <a:clrScheme name="">
      <a:dk1>
        <a:srgbClr val="000000"/>
      </a:dk1>
      <a:lt1>
        <a:srgbClr val="CCECFF"/>
      </a:lt1>
      <a:dk2>
        <a:srgbClr val="CC3300"/>
      </a:dk2>
      <a:lt2>
        <a:srgbClr val="666699"/>
      </a:lt2>
      <a:accent1>
        <a:srgbClr val="FFCCCC"/>
      </a:accent1>
      <a:accent2>
        <a:srgbClr val="CCCC00"/>
      </a:accent2>
      <a:accent3>
        <a:srgbClr val="E2F4FF"/>
      </a:accent3>
      <a:accent4>
        <a:srgbClr val="000000"/>
      </a:accent4>
      <a:accent5>
        <a:srgbClr val="FFE2E2"/>
      </a:accent5>
      <a:accent6>
        <a:srgbClr val="B9B900"/>
      </a:accent6>
      <a:hlink>
        <a:srgbClr val="FF9900"/>
      </a:hlink>
      <a:folHlink>
        <a:srgbClr val="FF9933"/>
      </a:folHlink>
    </a:clrScheme>
    <a:fontScheme name="db-book">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0" fontAlgn="base" latinLnBrk="0" hangingPunct="0">
          <a:lnSpc>
            <a:spcPct val="100000"/>
          </a:lnSpc>
          <a:spcBef>
            <a:spcPct val="35000"/>
          </a:spcBef>
          <a:spcAft>
            <a:spcPct val="0"/>
          </a:spcAft>
          <a:buClr>
            <a:srgbClr val="000099"/>
          </a:buClr>
          <a:buSzPct val="85000"/>
          <a:buFont typeface="Wingdings" pitchFamily="2" charset="2"/>
          <a:buNone/>
          <a:tabLst/>
          <a:defRPr kumimoji="1" lang="en-US" sz="2400" b="1" i="0" u="none" strike="noStrike" cap="none" normalizeH="0" baseline="0" smtClean="0">
            <a:ln>
              <a:noFill/>
            </a:ln>
            <a:solidFill>
              <a:schemeClr val="tx1"/>
            </a:solidFill>
            <a:effectLst/>
            <a:latin typeface="Helvetica"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0" fontAlgn="base" latinLnBrk="0" hangingPunct="0">
          <a:lnSpc>
            <a:spcPct val="100000"/>
          </a:lnSpc>
          <a:spcBef>
            <a:spcPct val="35000"/>
          </a:spcBef>
          <a:spcAft>
            <a:spcPct val="0"/>
          </a:spcAft>
          <a:buClr>
            <a:srgbClr val="000099"/>
          </a:buClr>
          <a:buSzPct val="85000"/>
          <a:buFont typeface="Wingdings" pitchFamily="2" charset="2"/>
          <a:buNone/>
          <a:tabLst/>
          <a:defRPr kumimoji="1" lang="en-US" sz="2400" b="1" i="0" u="none" strike="noStrike" cap="none" normalizeH="0" baseline="0" smtClean="0">
            <a:ln>
              <a:noFill/>
            </a:ln>
            <a:solidFill>
              <a:schemeClr val="tx1"/>
            </a:solidFill>
            <a:effectLst/>
            <a:latin typeface="Helvetica" pitchFamily="34" charset="0"/>
            <a:ea typeface="宋体" pitchFamily="2" charset="-122"/>
          </a:defRPr>
        </a:defPPr>
      </a:lstStyle>
    </a:lnDef>
  </a:objectDefaults>
  <a:extraClrSchemeLst>
    <a:extraClrScheme>
      <a:clrScheme name="db-book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样板-白底">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4768F5"/>
      </a:hlink>
      <a:folHlink>
        <a:srgbClr val="5882F8"/>
      </a:folHlink>
    </a:clrScheme>
    <a:fontScheme name="样板-白底">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黑体" pitchFamily="49" charset="-122"/>
          </a:defRPr>
        </a:defPPr>
      </a:lstStyle>
    </a:lnDef>
  </a:objectDefaults>
  <a:extraClrSchemeLst>
    <a:extraClrScheme>
      <a:clrScheme name="样板-白底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样板-白底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样板-白底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样板-白底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样板-白底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样板-白底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样板-白底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样板-白底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12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12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oaring">
  <a:themeElements>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lgn="ctr">
              <a:solidFill>
                <a:schemeClr val="fo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charset="-122"/>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lgn="ctr">
              <a:solidFill>
                <a:schemeClr val="fo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charset="-122"/>
            <a:ea typeface="宋体"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 overriden">
  <a:themeElements>
    <a:clrScheme name="">
      <a:dk1>
        <a:srgbClr val="000000"/>
      </a:dk1>
      <a:lt1>
        <a:srgbClr val="FFFFFF"/>
      </a:lt1>
      <a:dk2>
        <a:srgbClr val="000000"/>
      </a:dk2>
      <a:lt2>
        <a:srgbClr val="969696"/>
      </a:lt2>
      <a:accent1>
        <a:srgbClr val="00CC99"/>
      </a:accent1>
      <a:accent2>
        <a:srgbClr val="3333CC"/>
      </a:accent2>
      <a:accent3>
        <a:srgbClr val="9BBB59"/>
      </a:accent3>
      <a:accent4>
        <a:srgbClr val="8064A2"/>
      </a:accent4>
      <a:accent5>
        <a:srgbClr val="4BACC6"/>
      </a:accent5>
      <a:accent6>
        <a:srgbClr val="F79646"/>
      </a:accent6>
      <a:hlink>
        <a:srgbClr val="CCCCFF"/>
      </a:hlink>
      <a:folHlink>
        <a:srgbClr val="B2B2B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override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overrid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 overriden 3">
        <a:dk1>
          <a:srgbClr val="000000"/>
        </a:dk1>
        <a:lt1>
          <a:srgbClr val="FFFFCC"/>
        </a:lt1>
        <a:dk2>
          <a:srgbClr val="808000"/>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override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overriden 5">
        <a:dk1>
          <a:srgbClr val="000000"/>
        </a:dk1>
        <a:lt1>
          <a:srgbClr val="FFFFFF"/>
        </a:lt1>
        <a:dk2>
          <a:srgbClr val="000000"/>
        </a:dk2>
        <a:lt2>
          <a:srgbClr val="969696"/>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override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override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海洋地球——themegallery模板系列">
  <a:themeElements>
    <a:clrScheme name="海洋地球——themegallery模板系列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海洋地球——themegallery模板系列">
      <a:majorFont>
        <a:latin typeface="隶书"/>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70000"/>
          </a:lnSpc>
          <a:spcBef>
            <a:spcPct val="0"/>
          </a:spcBef>
          <a:spcAft>
            <a:spcPct val="20000"/>
          </a:spcAft>
          <a:buClr>
            <a:schemeClr val="tx1"/>
          </a:buClr>
          <a:buSzTx/>
          <a:buFontTx/>
          <a:buNone/>
          <a:tabLst/>
          <a:defRPr kumimoji="1" lang="zh-CN" alt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hlink"/>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70000"/>
          </a:lnSpc>
          <a:spcBef>
            <a:spcPct val="0"/>
          </a:spcBef>
          <a:spcAft>
            <a:spcPct val="20000"/>
          </a:spcAft>
          <a:buClr>
            <a:schemeClr val="tx1"/>
          </a:buClr>
          <a:buSzTx/>
          <a:buFontTx/>
          <a:buNone/>
          <a:tabLst/>
          <a:defRPr kumimoji="1" lang="zh-CN" alt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楷体_GB2312" pitchFamily="49" charset="-122"/>
          </a:defRPr>
        </a:defPPr>
      </a:lstStyle>
    </a:lnDef>
  </a:objectDefaults>
  <a:extraClrSchemeLst>
    <a:extraClrScheme>
      <a:clrScheme name="海洋地球——themegallery模板系列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海洋地球——themegallery模板系列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海洋地球——themegallery模板系列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6396</TotalTime>
  <Words>12685</Words>
  <Application>Microsoft Macintosh PowerPoint</Application>
  <PresentationFormat>全屏显示(4:3)</PresentationFormat>
  <Paragraphs>983</Paragraphs>
  <Slides>112</Slides>
  <Notes>1</Notes>
  <HiddenSlides>0</HiddenSlides>
  <MMClips>0</MMClips>
  <ScaleCrop>false</ScaleCrop>
  <HeadingPairs>
    <vt:vector size="8" baseType="variant">
      <vt:variant>
        <vt:lpstr>已用的字体</vt:lpstr>
      </vt:variant>
      <vt:variant>
        <vt:i4>15</vt:i4>
      </vt:variant>
      <vt:variant>
        <vt:lpstr>主题</vt:lpstr>
      </vt:variant>
      <vt:variant>
        <vt:i4>18</vt:i4>
      </vt:variant>
      <vt:variant>
        <vt:lpstr>嵌入 OLE 服务器</vt:lpstr>
      </vt:variant>
      <vt:variant>
        <vt:i4>4</vt:i4>
      </vt:variant>
      <vt:variant>
        <vt:lpstr>幻灯片标题</vt:lpstr>
      </vt:variant>
      <vt:variant>
        <vt:i4>112</vt:i4>
      </vt:variant>
    </vt:vector>
  </HeadingPairs>
  <TitlesOfParts>
    <vt:vector size="149" baseType="lpstr">
      <vt:lpstr>黑体</vt:lpstr>
      <vt:lpstr>华文宋体</vt:lpstr>
      <vt:lpstr>楷体</vt:lpstr>
      <vt:lpstr>楷体_GB2312</vt:lpstr>
      <vt:lpstr>隶书</vt:lpstr>
      <vt:lpstr>宋体</vt:lpstr>
      <vt:lpstr>Arial</vt:lpstr>
      <vt:lpstr>Calibri</vt:lpstr>
      <vt:lpstr>Cambria Math</vt:lpstr>
      <vt:lpstr>Helvetica</vt:lpstr>
      <vt:lpstr>Monotype Sorts</vt:lpstr>
      <vt:lpstr>Tahoma</vt:lpstr>
      <vt:lpstr>Times New Roman</vt:lpstr>
      <vt:lpstr>Wingdings</vt:lpstr>
      <vt:lpstr>Wingdings 2</vt:lpstr>
      <vt:lpstr>海洋地球——themegallery模板系列</vt:lpstr>
      <vt:lpstr>Blends</vt:lpstr>
      <vt:lpstr>6_样板-白底</vt:lpstr>
      <vt:lpstr>3_Soaring</vt:lpstr>
      <vt:lpstr>Soaring</vt:lpstr>
      <vt:lpstr> overriden</vt:lpstr>
      <vt:lpstr>1_海洋地球——themegallery模板系列</vt:lpstr>
      <vt:lpstr>1_Blends</vt:lpstr>
      <vt:lpstr>2_Blends</vt:lpstr>
      <vt:lpstr>1_Soaring</vt:lpstr>
      <vt:lpstr>2_Soaring</vt:lpstr>
      <vt:lpstr>1_ overriden</vt:lpstr>
      <vt:lpstr>9_bluewite</vt:lpstr>
      <vt:lpstr>10_bluewite</vt:lpstr>
      <vt:lpstr>11_bluewite</vt:lpstr>
      <vt:lpstr>4_Soaring</vt:lpstr>
      <vt:lpstr>5_Soaring</vt:lpstr>
      <vt:lpstr>6_db-book</vt:lpstr>
      <vt:lpstr>Clip</vt:lpstr>
      <vt:lpstr>Visio</vt:lpstr>
      <vt:lpstr>位图图像</vt:lpstr>
      <vt:lpstr>Equation</vt:lpstr>
      <vt:lpstr>计算机组成原理总复习</vt:lpstr>
      <vt:lpstr>第一章 概论</vt:lpstr>
      <vt:lpstr>第一章 概论</vt:lpstr>
      <vt:lpstr>第一章 概论</vt:lpstr>
      <vt:lpstr>第一章 概论</vt:lpstr>
      <vt:lpstr>第二章 计算机发展及应用</vt:lpstr>
      <vt:lpstr>第三章 系统总线</vt:lpstr>
      <vt:lpstr>第三章 系统总线</vt:lpstr>
      <vt:lpstr>第三章 系统总线</vt:lpstr>
      <vt:lpstr>第三章 系统总线</vt:lpstr>
      <vt:lpstr>第四章 存储器</vt:lpstr>
      <vt:lpstr>第四章 存储器</vt:lpstr>
      <vt:lpstr>第四章 存储器</vt:lpstr>
      <vt:lpstr>第四章 存储器</vt:lpstr>
      <vt:lpstr>第四章 存储器</vt:lpstr>
      <vt:lpstr>第四章 存储器</vt:lpstr>
      <vt:lpstr>第四章 存储器</vt:lpstr>
      <vt:lpstr>PowerPoint 演示文稿</vt:lpstr>
      <vt:lpstr>PowerPoint 演示文稿</vt:lpstr>
      <vt:lpstr>PowerPoint 演示文稿</vt:lpstr>
      <vt:lpstr>预备知识</vt:lpstr>
      <vt:lpstr>PowerPoint 演示文稿</vt:lpstr>
      <vt:lpstr>PowerPoint 演示文稿</vt:lpstr>
      <vt:lpstr>PowerPoint 演示文稿</vt:lpstr>
      <vt:lpstr>PowerPoint 演示文稿</vt:lpstr>
      <vt:lpstr>4根地址线，最大8B系统区，与其相邻的8B程序区。按字节访问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第四章 存储器</vt:lpstr>
      <vt:lpstr>PowerPoint 演示文稿</vt:lpstr>
      <vt:lpstr>PowerPoint 演示文稿</vt:lpstr>
      <vt:lpstr>第四章 存储器</vt:lpstr>
      <vt:lpstr>第五章 输入输出系统</vt:lpstr>
      <vt:lpstr>第五章 输入输出系统</vt:lpstr>
      <vt:lpstr>第五章 输入输出系统</vt:lpstr>
      <vt:lpstr>第五章 输入输出系统</vt:lpstr>
      <vt:lpstr>第五章 输入输出系统</vt:lpstr>
      <vt:lpstr>第五章 输入输出系统</vt:lpstr>
      <vt:lpstr>第五章 输入输出系统</vt:lpstr>
      <vt:lpstr>第五章 输入输出系统</vt:lpstr>
      <vt:lpstr>第六章 计算机的运算方法</vt:lpstr>
      <vt:lpstr>第六章 计算机的运算方法</vt:lpstr>
      <vt:lpstr>第六章 计算机的运算方法</vt:lpstr>
      <vt:lpstr>第六章 计算机的运算方法</vt:lpstr>
      <vt:lpstr>第六章 计算机的运算方法</vt:lpstr>
      <vt:lpstr>第六章 计算机的运算方法</vt:lpstr>
      <vt:lpstr>PowerPoint 演示文稿</vt:lpstr>
      <vt:lpstr>PowerPoint 演示文稿</vt:lpstr>
      <vt:lpstr>第六章 计算机的运算方法</vt:lpstr>
      <vt:lpstr>第六章 计算机的运算方法</vt:lpstr>
      <vt:lpstr>第六章 计算机的运算方法</vt:lpstr>
      <vt:lpstr>第七章 指令系统</vt:lpstr>
      <vt:lpstr>第七章 指令系统</vt:lpstr>
      <vt:lpstr>第七章 指令系统</vt:lpstr>
      <vt:lpstr>第七章 指令系统  假设寄存器(R)＝1000，存储器单元(1000)＝2000，(2000)＝3000，程序计数器(PC)＝4000，问在以下寻址方式下CPU访问到的操作数的值是什么？将结果填写在下表。  </vt:lpstr>
      <vt:lpstr>第八章 CPU的结构和功能</vt:lpstr>
      <vt:lpstr>第八章 CPU的结构和功能</vt:lpstr>
      <vt:lpstr>第八章 CPU的结构和功能</vt:lpstr>
      <vt:lpstr>第八章 CPU的结构和功能</vt:lpstr>
      <vt:lpstr>第八章 CPU的结构和功能</vt:lpstr>
      <vt:lpstr>第八章 CPU的结构和功能</vt:lpstr>
      <vt:lpstr>教材复习题</vt:lpstr>
      <vt:lpstr>例3.2</vt:lpstr>
      <vt:lpstr>例3.4 </vt:lpstr>
      <vt:lpstr>习题3.2</vt:lpstr>
      <vt:lpstr>习题3.4</vt:lpstr>
      <vt:lpstr>习题3.14</vt:lpstr>
      <vt:lpstr>第4章：三种映射各参数计算总结</vt:lpstr>
      <vt:lpstr>PowerPoint 演示文稿</vt:lpstr>
      <vt:lpstr>PowerPoint 演示文稿</vt:lpstr>
      <vt:lpstr>PowerPoint 演示文稿</vt:lpstr>
      <vt:lpstr>习题4.4</vt:lpstr>
      <vt:lpstr>习题4.7</vt:lpstr>
      <vt:lpstr>习题5.21</vt:lpstr>
      <vt:lpstr>习题5.22</vt:lpstr>
      <vt:lpstr>习题5.27</vt:lpstr>
      <vt:lpstr>与程序中断方式相比，DMA方式有如下特点： </vt:lpstr>
      <vt:lpstr>习题5.31</vt:lpstr>
      <vt:lpstr>PowerPoint 演示文稿</vt:lpstr>
      <vt:lpstr>PowerPoint 演示文稿</vt:lpstr>
      <vt:lpstr>例6.15</vt:lpstr>
      <vt:lpstr>例6.16</vt:lpstr>
      <vt:lpstr>习题6.9  当十六进制数9B和FF分别表示为原码、补码、反码、移码和无符号数时，所对应的十进制数各为多少（设机器数采用一位符号位）？         解：真值和机器数的对应关系如下：</vt:lpstr>
      <vt:lpstr>PowerPoint 演示文稿</vt:lpstr>
      <vt:lpstr>PowerPoint 演示文稿</vt:lpstr>
      <vt:lpstr>PowerPoint 演示文稿</vt:lpstr>
      <vt:lpstr>PowerPoint 演示文稿</vt:lpstr>
      <vt:lpstr>习题6.19  判断溢出规则</vt:lpstr>
      <vt:lpstr>        19. 设机器数字长为8位（含1位符号位），用补码运算规则计算下列各题。     （1）A=9/64，  B=-13/32，  求A+B；     （2）A=19/32，B=-17/128，求A-B；     （3）A=-3/16，B=9/32，      求A+B；     （4）A=-87，   B=53，         求A-B；     （5）A=115，  B=-24，        求A+B。         解： （1）A=9/64=（0.001 0010）2           B= -13/32=（-0.011 0100）2           [A]补=0.001 0010           [B]补=1.100 1100</vt:lpstr>
      <vt:lpstr>[A+B]补= 0. 0 0 1   0 0 1 0             +  1. 1 0 0   1 1 0 0                 1. 1 0 1   1 1 1 0 ——无溢出         A+B=（ -0.010 0010）2 = -17/64      （2）A=19/32=（0.100 1100）2           B= -17/128=（-0.001 0001）2                [A]补=0.100 1100           [B]补=1.110 1111           [-B]补=0.001 0001 [A-B]补= 0. 1 0 0   1 1 0 0             + 0. 0 0 1   0 0 0 1                 0. 1 0 1   1 1 0 1 ——无溢出         A-B=（0.101 1101）2 = 93/128</vt:lpstr>
      <vt:lpstr>（3）A= -3/16=（-0.001 1000）2           B=9/32=（0.010 0100）2           [A]补=1.110 1000           [B]补= 0.010 0100  [A+B]补= 1. 1 1 0   1 0 0 0            +   0. 0 1 0   0 1 0 0                 0. 0 0 0   1 1 0 0 —— 无溢出         A+B=（0.000 1100）2 = 3/32   （4）A= -87=（-101 0111）2           B=53=（110 101）2           [A]补=1，010 1001           [B]补=0，011 0101           [-B]补=1,  100 1011</vt:lpstr>
      <vt:lpstr>[A-B]补= 1，0 1 0    1 0 0 1         +     1，1 0 0    1 0 1 1                0，1 1 1    0 1 0 0 —— 溢出         A-B=（-1，000 1100）2 = -140  （5）A=115=（111 0011）2           B= -24=（-11 000）2           [A]补=0，111  0011           [B]补=1，110  1000 [A+B]补= 0，1 1 1   0 0 1 1            +   1，1 1 0   1 0 0 0                 0，1 0 1   1 0 1 1——无溢出         A+B=（101  1011）2 = 91 注意：1、单符号位运算要用单符号位的判断方法判溢出；  2、结果的真值形式上要和原始数据一致。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习题8.1</vt:lpstr>
      <vt:lpstr>PowerPoint 演示文稿</vt:lpstr>
      <vt:lpstr>PowerPoint 演示文稿</vt:lpstr>
      <vt:lpstr>习题8.2</vt:lpstr>
      <vt:lpstr>习题8.3</vt:lpstr>
      <vt:lpstr>PowerPoint 演示文稿</vt:lpstr>
      <vt:lpstr>习题8.18</vt:lpstr>
      <vt:lpstr>PowerPoint 演示文稿</vt:lpstr>
    </vt:vector>
  </TitlesOfParts>
  <Company>北京</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二、控制器的功能与组成</dc:title>
  <dc:creator>王诚</dc:creator>
  <cp:lastModifiedBy>Microsoft Office User</cp:lastModifiedBy>
  <cp:revision>1314</cp:revision>
  <dcterms:created xsi:type="dcterms:W3CDTF">2001-12-06T06:37:37Z</dcterms:created>
  <dcterms:modified xsi:type="dcterms:W3CDTF">2021-01-10T15:54:06Z</dcterms:modified>
</cp:coreProperties>
</file>